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1"/>
  </p:notesMasterIdLst>
  <p:sldIdLst>
    <p:sldId id="256" r:id="rId2"/>
    <p:sldId id="1115" r:id="rId3"/>
    <p:sldId id="321" r:id="rId4"/>
    <p:sldId id="1044" r:id="rId5"/>
    <p:sldId id="313" r:id="rId6"/>
    <p:sldId id="2145705749" r:id="rId7"/>
    <p:sldId id="1105" r:id="rId8"/>
    <p:sldId id="2145705734" r:id="rId9"/>
    <p:sldId id="1116" r:id="rId10"/>
    <p:sldId id="1117" r:id="rId11"/>
    <p:sldId id="1107" r:id="rId12"/>
    <p:sldId id="1108" r:id="rId13"/>
    <p:sldId id="2145705750" r:id="rId14"/>
    <p:sldId id="2145705751" r:id="rId15"/>
    <p:sldId id="2145705752" r:id="rId16"/>
    <p:sldId id="2145705753" r:id="rId17"/>
    <p:sldId id="2145705754" r:id="rId18"/>
    <p:sldId id="2145705755" r:id="rId19"/>
    <p:sldId id="2145705756" r:id="rId20"/>
    <p:sldId id="2145705757" r:id="rId21"/>
    <p:sldId id="2145705673" r:id="rId22"/>
    <p:sldId id="2145705661" r:id="rId23"/>
    <p:sldId id="1109" r:id="rId24"/>
    <p:sldId id="2145705758" r:id="rId25"/>
    <p:sldId id="2145705759" r:id="rId26"/>
    <p:sldId id="2145705764" r:id="rId27"/>
    <p:sldId id="2145705760" r:id="rId28"/>
    <p:sldId id="2145705761" r:id="rId29"/>
    <p:sldId id="2145705762" r:id="rId30"/>
    <p:sldId id="2145705763" r:id="rId31"/>
    <p:sldId id="2145705765" r:id="rId32"/>
    <p:sldId id="2145705766" r:id="rId33"/>
    <p:sldId id="2145705767" r:id="rId34"/>
    <p:sldId id="2145705768" r:id="rId35"/>
    <p:sldId id="2145705769" r:id="rId36"/>
    <p:sldId id="2145705662" r:id="rId37"/>
    <p:sldId id="2145705770" r:id="rId38"/>
    <p:sldId id="2145705775" r:id="rId39"/>
    <p:sldId id="2145705771" r:id="rId40"/>
    <p:sldId id="2145705772" r:id="rId41"/>
    <p:sldId id="2145705773" r:id="rId42"/>
    <p:sldId id="2145705774" r:id="rId43"/>
    <p:sldId id="2145705776" r:id="rId44"/>
    <p:sldId id="929" r:id="rId45"/>
    <p:sldId id="1088" r:id="rId46"/>
    <p:sldId id="2145705777" r:id="rId47"/>
    <p:sldId id="2145705671" r:id="rId48"/>
    <p:sldId id="1089" r:id="rId49"/>
    <p:sldId id="2145705778" r:id="rId50"/>
    <p:sldId id="2145705779" r:id="rId51"/>
    <p:sldId id="2145705780" r:id="rId52"/>
    <p:sldId id="2145705781" r:id="rId53"/>
    <p:sldId id="2145705782" r:id="rId54"/>
    <p:sldId id="2145705783" r:id="rId55"/>
    <p:sldId id="1110" r:id="rId56"/>
    <p:sldId id="2145705784" r:id="rId57"/>
    <p:sldId id="2145705785" r:id="rId58"/>
    <p:sldId id="2145705786" r:id="rId59"/>
    <p:sldId id="2145705787" r:id="rId60"/>
    <p:sldId id="2145705788" r:id="rId61"/>
    <p:sldId id="2145705789" r:id="rId62"/>
    <p:sldId id="2145705790" r:id="rId63"/>
    <p:sldId id="2145705791" r:id="rId64"/>
    <p:sldId id="2145705792" r:id="rId65"/>
    <p:sldId id="2145705793" r:id="rId66"/>
    <p:sldId id="2145705794" r:id="rId67"/>
    <p:sldId id="2145705640" r:id="rId68"/>
    <p:sldId id="2145705795" r:id="rId69"/>
    <p:sldId id="2145705796" r:id="rId70"/>
    <p:sldId id="1113" r:id="rId71"/>
    <p:sldId id="2145705797" r:id="rId72"/>
    <p:sldId id="930" r:id="rId73"/>
    <p:sldId id="931" r:id="rId74"/>
    <p:sldId id="935" r:id="rId75"/>
    <p:sldId id="1100" r:id="rId76"/>
    <p:sldId id="2145705798" r:id="rId77"/>
    <p:sldId id="2145705799" r:id="rId78"/>
    <p:sldId id="1111" r:id="rId79"/>
    <p:sldId id="2145705800" r:id="rId80"/>
    <p:sldId id="2145705801" r:id="rId81"/>
    <p:sldId id="2145705802" r:id="rId82"/>
    <p:sldId id="2145705803" r:id="rId83"/>
    <p:sldId id="2145705804" r:id="rId84"/>
    <p:sldId id="2145705805" r:id="rId85"/>
    <p:sldId id="2145705806" r:id="rId86"/>
    <p:sldId id="2145705807" r:id="rId87"/>
    <p:sldId id="2145705808" r:id="rId88"/>
    <p:sldId id="2145705664" r:id="rId89"/>
    <p:sldId id="2145705809" r:id="rId90"/>
    <p:sldId id="1114" r:id="rId91"/>
    <p:sldId id="2145705810" r:id="rId92"/>
    <p:sldId id="2145705811" r:id="rId93"/>
    <p:sldId id="2145705812" r:id="rId94"/>
    <p:sldId id="2145705736" r:id="rId95"/>
    <p:sldId id="2145705813" r:id="rId96"/>
    <p:sldId id="2145705814" r:id="rId97"/>
    <p:sldId id="2145705815" r:id="rId98"/>
    <p:sldId id="2145705816" r:id="rId99"/>
    <p:sldId id="2145705817" r:id="rId100"/>
    <p:sldId id="2145705741" r:id="rId101"/>
    <p:sldId id="2145705818" r:id="rId102"/>
    <p:sldId id="2145705819" r:id="rId103"/>
    <p:sldId id="2145705744" r:id="rId104"/>
    <p:sldId id="2145705820" r:id="rId105"/>
    <p:sldId id="2145705821" r:id="rId106"/>
    <p:sldId id="2145705746" r:id="rId107"/>
    <p:sldId id="2145705822" r:id="rId108"/>
    <p:sldId id="2145705823" r:id="rId109"/>
    <p:sldId id="2145705824" r:id="rId110"/>
    <p:sldId id="2145705825" r:id="rId111"/>
    <p:sldId id="2145705826" r:id="rId112"/>
    <p:sldId id="2145705693" r:id="rId113"/>
    <p:sldId id="1112" r:id="rId114"/>
    <p:sldId id="258" r:id="rId115"/>
    <p:sldId id="259" r:id="rId116"/>
    <p:sldId id="260" r:id="rId117"/>
    <p:sldId id="261" r:id="rId118"/>
    <p:sldId id="2145705828" r:id="rId119"/>
    <p:sldId id="2145705827" r:id="rId120"/>
  </p:sldIdLst>
  <p:sldSz cx="14630400" cy="8229600"/>
  <p:notesSz cx="6858000" cy="9144000"/>
  <p:defaultText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D70623-8C05-4AEF-A5E2-DB2E9C3AC04F}">
          <p14:sldIdLst>
            <p14:sldId id="256"/>
            <p14:sldId id="1115"/>
            <p14:sldId id="321"/>
            <p14:sldId id="1044"/>
            <p14:sldId id="313"/>
            <p14:sldId id="2145705749"/>
            <p14:sldId id="1105"/>
            <p14:sldId id="2145705734"/>
            <p14:sldId id="1116"/>
            <p14:sldId id="1117"/>
            <p14:sldId id="1107"/>
            <p14:sldId id="1108"/>
            <p14:sldId id="2145705750"/>
            <p14:sldId id="2145705751"/>
            <p14:sldId id="2145705752"/>
            <p14:sldId id="2145705753"/>
            <p14:sldId id="2145705754"/>
            <p14:sldId id="2145705755"/>
            <p14:sldId id="2145705756"/>
            <p14:sldId id="2145705757"/>
            <p14:sldId id="2145705673"/>
            <p14:sldId id="2145705661"/>
            <p14:sldId id="1109"/>
            <p14:sldId id="2145705758"/>
            <p14:sldId id="2145705759"/>
            <p14:sldId id="2145705764"/>
            <p14:sldId id="2145705760"/>
            <p14:sldId id="2145705761"/>
            <p14:sldId id="2145705762"/>
            <p14:sldId id="2145705763"/>
            <p14:sldId id="2145705765"/>
            <p14:sldId id="2145705766"/>
            <p14:sldId id="2145705767"/>
            <p14:sldId id="2145705768"/>
            <p14:sldId id="2145705769"/>
            <p14:sldId id="2145705662"/>
            <p14:sldId id="2145705770"/>
            <p14:sldId id="2145705775"/>
            <p14:sldId id="2145705771"/>
            <p14:sldId id="2145705772"/>
            <p14:sldId id="2145705773"/>
            <p14:sldId id="2145705774"/>
            <p14:sldId id="2145705776"/>
            <p14:sldId id="929"/>
            <p14:sldId id="1088"/>
            <p14:sldId id="2145705777"/>
            <p14:sldId id="2145705671"/>
            <p14:sldId id="1089"/>
            <p14:sldId id="2145705778"/>
            <p14:sldId id="2145705779"/>
            <p14:sldId id="2145705780"/>
            <p14:sldId id="2145705781"/>
            <p14:sldId id="2145705782"/>
            <p14:sldId id="2145705783"/>
            <p14:sldId id="1110"/>
            <p14:sldId id="2145705784"/>
            <p14:sldId id="2145705785"/>
            <p14:sldId id="2145705786"/>
            <p14:sldId id="2145705787"/>
            <p14:sldId id="2145705788"/>
            <p14:sldId id="2145705789"/>
            <p14:sldId id="2145705790"/>
            <p14:sldId id="2145705791"/>
            <p14:sldId id="2145705792"/>
            <p14:sldId id="2145705793"/>
            <p14:sldId id="2145705794"/>
            <p14:sldId id="2145705640"/>
            <p14:sldId id="2145705795"/>
            <p14:sldId id="2145705796"/>
            <p14:sldId id="1113"/>
            <p14:sldId id="2145705797"/>
            <p14:sldId id="930"/>
            <p14:sldId id="931"/>
            <p14:sldId id="935"/>
            <p14:sldId id="1100"/>
            <p14:sldId id="2145705798"/>
            <p14:sldId id="2145705799"/>
            <p14:sldId id="1111"/>
            <p14:sldId id="2145705800"/>
            <p14:sldId id="2145705801"/>
            <p14:sldId id="2145705802"/>
            <p14:sldId id="2145705803"/>
            <p14:sldId id="2145705804"/>
            <p14:sldId id="2145705805"/>
            <p14:sldId id="2145705806"/>
            <p14:sldId id="2145705807"/>
            <p14:sldId id="2145705808"/>
            <p14:sldId id="2145705664"/>
            <p14:sldId id="2145705809"/>
            <p14:sldId id="1114"/>
            <p14:sldId id="2145705810"/>
            <p14:sldId id="2145705811"/>
            <p14:sldId id="2145705812"/>
            <p14:sldId id="2145705736"/>
            <p14:sldId id="2145705813"/>
            <p14:sldId id="2145705814"/>
            <p14:sldId id="2145705815"/>
            <p14:sldId id="2145705816"/>
            <p14:sldId id="2145705817"/>
            <p14:sldId id="2145705741"/>
            <p14:sldId id="2145705818"/>
            <p14:sldId id="2145705819"/>
            <p14:sldId id="2145705744"/>
            <p14:sldId id="2145705820"/>
            <p14:sldId id="2145705821"/>
            <p14:sldId id="2145705746"/>
            <p14:sldId id="2145705822"/>
            <p14:sldId id="2145705823"/>
            <p14:sldId id="2145705824"/>
            <p14:sldId id="2145705825"/>
            <p14:sldId id="2145705826"/>
            <p14:sldId id="2145705693"/>
            <p14:sldId id="1112"/>
            <p14:sldId id="258"/>
            <p14:sldId id="259"/>
            <p14:sldId id="260"/>
            <p14:sldId id="261"/>
            <p14:sldId id="2145705828"/>
            <p14:sldId id="2145705827"/>
          </p14:sldIdLst>
        </p14:section>
      </p14:sectionLst>
    </p:ext>
    <p:ext uri="{EFAFB233-063F-42B5-8137-9DF3F51BA10A}">
      <p15:sldGuideLst xmlns:p15="http://schemas.microsoft.com/office/powerpoint/2012/main">
        <p15:guide id="1" orient="horz" pos="2592">
          <p15:clr>
            <a:srgbClr val="A4A3A4"/>
          </p15:clr>
        </p15:guide>
        <p15:guide id="2" pos="202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1" autoAdjust="0"/>
    <p:restoredTop sz="90427" autoAdjust="0"/>
  </p:normalViewPr>
  <p:slideViewPr>
    <p:cSldViewPr>
      <p:cViewPr varScale="1">
        <p:scale>
          <a:sx n="161" d="100"/>
          <a:sy n="161" d="100"/>
        </p:scale>
        <p:origin x="240" y="432"/>
      </p:cViewPr>
      <p:guideLst>
        <p:guide orient="horz" pos="2592"/>
        <p:guide pos="2023"/>
      </p:guideLst>
    </p:cSldViewPr>
  </p:slideViewPr>
  <p:notesTextViewPr>
    <p:cViewPr>
      <p:scale>
        <a:sx n="3" d="2"/>
        <a:sy n="3" d="2"/>
      </p:scale>
      <p:origin x="0" y="0"/>
    </p:cViewPr>
  </p:notesTextViewPr>
  <p:sorterViewPr>
    <p:cViewPr varScale="1">
      <p:scale>
        <a:sx n="1" d="1"/>
        <a:sy n="1" d="1"/>
      </p:scale>
      <p:origin x="0" y="-807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9DCC39-3072-45D9-85AE-68E90B861419}" type="datetimeFigureOut">
              <a:rPr lang="en-CA" smtClean="0"/>
              <a:pPr/>
              <a:t>2024-11-18</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49221-3EB0-4363-9B38-4D9EB75E2025}" type="slidenum">
              <a:rPr lang="en-CA" smtClean="0"/>
              <a:pPr/>
              <a:t>‹#›</a:t>
            </a:fld>
            <a:endParaRPr lang="en-CA"/>
          </a:p>
        </p:txBody>
      </p:sp>
    </p:spTree>
    <p:extLst>
      <p:ext uri="{BB962C8B-B14F-4D97-AF65-F5344CB8AC3E}">
        <p14:creationId xmlns:p14="http://schemas.microsoft.com/office/powerpoint/2010/main" val="725182107"/>
      </p:ext>
    </p:extLst>
  </p:cSld>
  <p:clrMap bg1="lt1" tx1="dk1" bg2="lt2" tx2="dk2" accent1="accent1" accent2="accent2" accent3="accent3" accent4="accent4" accent5="accent5" accent6="accent6" hlink="hlink" folHlink="folHlink"/>
  <p:notesStyle>
    <a:lvl1pPr marL="0" algn="l" defTabSz="1463040" rtl="0" eaLnBrk="1" latinLnBrk="0" hangingPunct="1">
      <a:defRPr sz="1900" kern="1200">
        <a:solidFill>
          <a:schemeClr val="tx1"/>
        </a:solidFill>
        <a:latin typeface="+mn-lt"/>
        <a:ea typeface="+mn-ea"/>
        <a:cs typeface="+mn-cs"/>
      </a:defRPr>
    </a:lvl1pPr>
    <a:lvl2pPr marL="731520" algn="l" defTabSz="1463040" rtl="0" eaLnBrk="1" latinLnBrk="0" hangingPunct="1">
      <a:defRPr sz="1900" kern="1200">
        <a:solidFill>
          <a:schemeClr val="tx1"/>
        </a:solidFill>
        <a:latin typeface="+mn-lt"/>
        <a:ea typeface="+mn-ea"/>
        <a:cs typeface="+mn-cs"/>
      </a:defRPr>
    </a:lvl2pPr>
    <a:lvl3pPr marL="1463040" algn="l" defTabSz="1463040" rtl="0" eaLnBrk="1" latinLnBrk="0" hangingPunct="1">
      <a:defRPr sz="1900" kern="1200">
        <a:solidFill>
          <a:schemeClr val="tx1"/>
        </a:solidFill>
        <a:latin typeface="+mn-lt"/>
        <a:ea typeface="+mn-ea"/>
        <a:cs typeface="+mn-cs"/>
      </a:defRPr>
    </a:lvl3pPr>
    <a:lvl4pPr marL="2194560" algn="l" defTabSz="1463040" rtl="0" eaLnBrk="1" latinLnBrk="0" hangingPunct="1">
      <a:defRPr sz="1900" kern="1200">
        <a:solidFill>
          <a:schemeClr val="tx1"/>
        </a:solidFill>
        <a:latin typeface="+mn-lt"/>
        <a:ea typeface="+mn-ea"/>
        <a:cs typeface="+mn-cs"/>
      </a:defRPr>
    </a:lvl4pPr>
    <a:lvl5pPr marL="2926080" algn="l" defTabSz="1463040" rtl="0" eaLnBrk="1" latinLnBrk="0" hangingPunct="1">
      <a:defRPr sz="1900" kern="1200">
        <a:solidFill>
          <a:schemeClr val="tx1"/>
        </a:solidFill>
        <a:latin typeface="+mn-lt"/>
        <a:ea typeface="+mn-ea"/>
        <a:cs typeface="+mn-cs"/>
      </a:defRPr>
    </a:lvl5pPr>
    <a:lvl6pPr marL="3657600" algn="l" defTabSz="1463040" rtl="0" eaLnBrk="1" latinLnBrk="0" hangingPunct="1">
      <a:defRPr sz="1900" kern="1200">
        <a:solidFill>
          <a:schemeClr val="tx1"/>
        </a:solidFill>
        <a:latin typeface="+mn-lt"/>
        <a:ea typeface="+mn-ea"/>
        <a:cs typeface="+mn-cs"/>
      </a:defRPr>
    </a:lvl6pPr>
    <a:lvl7pPr marL="4389120" algn="l" defTabSz="1463040" rtl="0" eaLnBrk="1" latinLnBrk="0" hangingPunct="1">
      <a:defRPr sz="1900" kern="1200">
        <a:solidFill>
          <a:schemeClr val="tx1"/>
        </a:solidFill>
        <a:latin typeface="+mn-lt"/>
        <a:ea typeface="+mn-ea"/>
        <a:cs typeface="+mn-cs"/>
      </a:defRPr>
    </a:lvl7pPr>
    <a:lvl8pPr marL="5120640" algn="l" defTabSz="1463040" rtl="0" eaLnBrk="1" latinLnBrk="0" hangingPunct="1">
      <a:defRPr sz="1900" kern="1200">
        <a:solidFill>
          <a:schemeClr val="tx1"/>
        </a:solidFill>
        <a:latin typeface="+mn-lt"/>
        <a:ea typeface="+mn-ea"/>
        <a:cs typeface="+mn-cs"/>
      </a:defRPr>
    </a:lvl8pPr>
    <a:lvl9pPr marL="5852160" algn="l" defTabSz="1463040"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39</a:t>
            </a:fld>
            <a:endParaRPr lang="en-CA"/>
          </a:p>
        </p:txBody>
      </p:sp>
    </p:spTree>
    <p:extLst>
      <p:ext uri="{BB962C8B-B14F-4D97-AF65-F5344CB8AC3E}">
        <p14:creationId xmlns:p14="http://schemas.microsoft.com/office/powerpoint/2010/main" val="51201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40</a:t>
            </a:fld>
            <a:endParaRPr lang="en-CA"/>
          </a:p>
        </p:txBody>
      </p:sp>
    </p:spTree>
    <p:extLst>
      <p:ext uri="{BB962C8B-B14F-4D97-AF65-F5344CB8AC3E}">
        <p14:creationId xmlns:p14="http://schemas.microsoft.com/office/powerpoint/2010/main" val="3421767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41</a:t>
            </a:fld>
            <a:endParaRPr lang="en-CA"/>
          </a:p>
        </p:txBody>
      </p:sp>
    </p:spTree>
    <p:extLst>
      <p:ext uri="{BB962C8B-B14F-4D97-AF65-F5344CB8AC3E}">
        <p14:creationId xmlns:p14="http://schemas.microsoft.com/office/powerpoint/2010/main" val="383130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42</a:t>
            </a:fld>
            <a:endParaRPr lang="en-CA"/>
          </a:p>
        </p:txBody>
      </p:sp>
    </p:spTree>
    <p:extLst>
      <p:ext uri="{BB962C8B-B14F-4D97-AF65-F5344CB8AC3E}">
        <p14:creationId xmlns:p14="http://schemas.microsoft.com/office/powerpoint/2010/main" val="2665213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43</a:t>
            </a:fld>
            <a:endParaRPr lang="en-CA"/>
          </a:p>
        </p:txBody>
      </p:sp>
    </p:spTree>
    <p:extLst>
      <p:ext uri="{BB962C8B-B14F-4D97-AF65-F5344CB8AC3E}">
        <p14:creationId xmlns:p14="http://schemas.microsoft.com/office/powerpoint/2010/main" val="3526206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50</a:t>
            </a:fld>
            <a:endParaRPr lang="en-CA"/>
          </a:p>
        </p:txBody>
      </p:sp>
    </p:spTree>
    <p:extLst>
      <p:ext uri="{BB962C8B-B14F-4D97-AF65-F5344CB8AC3E}">
        <p14:creationId xmlns:p14="http://schemas.microsoft.com/office/powerpoint/2010/main" val="884235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Use this slide as a “break slide”</a:t>
            </a:r>
          </a:p>
        </p:txBody>
      </p:sp>
      <p:sp>
        <p:nvSpPr>
          <p:cNvPr id="4" name="Slide Number Placeholder 3"/>
          <p:cNvSpPr>
            <a:spLocks noGrp="1"/>
          </p:cNvSpPr>
          <p:nvPr>
            <p:ph type="sldNum" sz="quarter" idx="5"/>
          </p:nvPr>
        </p:nvSpPr>
        <p:spPr/>
        <p:txBody>
          <a:bodyPr/>
          <a:lstStyle/>
          <a:p>
            <a:fld id="{16349221-3EB0-4363-9B38-4D9EB75E2025}" type="slidenum">
              <a:rPr lang="en-CA" smtClean="0"/>
              <a:pPr/>
              <a:t>53</a:t>
            </a:fld>
            <a:endParaRPr lang="en-CA"/>
          </a:p>
        </p:txBody>
      </p:sp>
    </p:spTree>
    <p:extLst>
      <p:ext uri="{BB962C8B-B14F-4D97-AF65-F5344CB8AC3E}">
        <p14:creationId xmlns:p14="http://schemas.microsoft.com/office/powerpoint/2010/main" val="877940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Use this slide as a “break slide”</a:t>
            </a:r>
          </a:p>
        </p:txBody>
      </p:sp>
      <p:sp>
        <p:nvSpPr>
          <p:cNvPr id="4" name="Slide Number Placeholder 3"/>
          <p:cNvSpPr>
            <a:spLocks noGrp="1"/>
          </p:cNvSpPr>
          <p:nvPr>
            <p:ph type="sldNum" sz="quarter" idx="5"/>
          </p:nvPr>
        </p:nvSpPr>
        <p:spPr/>
        <p:txBody>
          <a:bodyPr/>
          <a:lstStyle/>
          <a:p>
            <a:fld id="{16349221-3EB0-4363-9B38-4D9EB75E2025}" type="slidenum">
              <a:rPr lang="en-CA" smtClean="0"/>
              <a:pPr/>
              <a:t>111</a:t>
            </a:fld>
            <a:endParaRPr lang="en-CA"/>
          </a:p>
        </p:txBody>
      </p:sp>
    </p:spTree>
    <p:extLst>
      <p:ext uri="{BB962C8B-B14F-4D97-AF65-F5344CB8AC3E}">
        <p14:creationId xmlns:p14="http://schemas.microsoft.com/office/powerpoint/2010/main" val="877940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E7340-86EC-F25E-C958-784807C4AC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04F7B6-B5B7-875D-6A75-9B3B6C55D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08005B-7766-91F3-38FA-22E3E265D60C}"/>
              </a:ext>
            </a:extLst>
          </p:cNvPr>
          <p:cNvSpPr>
            <a:spLocks noGrp="1"/>
          </p:cNvSpPr>
          <p:nvPr>
            <p:ph type="body" idx="1"/>
          </p:nvPr>
        </p:nvSpPr>
        <p:spPr/>
        <p:txBody>
          <a:bodyPr/>
          <a:lstStyle/>
          <a:p>
            <a:r>
              <a:rPr lang="en-CA" dirty="0"/>
              <a:t>Use this slide as a “break slide”</a:t>
            </a:r>
          </a:p>
        </p:txBody>
      </p:sp>
      <p:sp>
        <p:nvSpPr>
          <p:cNvPr id="4" name="Slide Number Placeholder 3">
            <a:extLst>
              <a:ext uri="{FF2B5EF4-FFF2-40B4-BE49-F238E27FC236}">
                <a16:creationId xmlns:a16="http://schemas.microsoft.com/office/drawing/2014/main" id="{CADF843B-595B-F29D-DF93-D8E516485AA5}"/>
              </a:ext>
            </a:extLst>
          </p:cNvPr>
          <p:cNvSpPr>
            <a:spLocks noGrp="1"/>
          </p:cNvSpPr>
          <p:nvPr>
            <p:ph type="sldNum" sz="quarter" idx="5"/>
          </p:nvPr>
        </p:nvSpPr>
        <p:spPr/>
        <p:txBody>
          <a:bodyPr/>
          <a:lstStyle/>
          <a:p>
            <a:fld id="{16349221-3EB0-4363-9B38-4D9EB75E2025}" type="slidenum">
              <a:rPr lang="en-CA" smtClean="0"/>
              <a:pPr/>
              <a:t>119</a:t>
            </a:fld>
            <a:endParaRPr lang="en-CA"/>
          </a:p>
        </p:txBody>
      </p:sp>
    </p:spTree>
    <p:extLst>
      <p:ext uri="{BB962C8B-B14F-4D97-AF65-F5344CB8AC3E}">
        <p14:creationId xmlns:p14="http://schemas.microsoft.com/office/powerpoint/2010/main" val="26502962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4480" y="2693418"/>
            <a:ext cx="12435840" cy="1764030"/>
          </a:xfrm>
          <a:prstGeom prst="rect">
            <a:avLst/>
          </a:prstGeom>
        </p:spPr>
        <p:txBody>
          <a:bodyPr/>
          <a:lstStyle>
            <a:lvl1pPr>
              <a:defRPr b="1" i="0">
                <a:latin typeface="Andes Bold" panose="02000000000000000000" pitchFamily="2" charset="0"/>
              </a:defRPr>
            </a:lvl1pPr>
          </a:lstStyle>
          <a:p>
            <a:r>
              <a:rPr lang="en-US" dirty="0"/>
              <a:t>CLICK TO EDIT MASTER TITLE STYLE</a:t>
            </a:r>
            <a:endParaRPr lang="en-CA" dirty="0"/>
          </a:p>
        </p:txBody>
      </p:sp>
      <p:sp>
        <p:nvSpPr>
          <p:cNvPr id="3" name="Subtitle 2"/>
          <p:cNvSpPr>
            <a:spLocks noGrp="1"/>
          </p:cNvSpPr>
          <p:nvPr>
            <p:ph type="subTitle" idx="1"/>
          </p:nvPr>
        </p:nvSpPr>
        <p:spPr>
          <a:xfrm>
            <a:off x="834480" y="4842926"/>
            <a:ext cx="12435840" cy="2103120"/>
          </a:xfrm>
          <a:prstGeom prst="rect">
            <a:avLst/>
          </a:prstGeom>
        </p:spPr>
        <p:txBody>
          <a:bodyPr>
            <a:normAutofit/>
          </a:bodyPr>
          <a:lstStyle>
            <a:lvl1pPr marL="0" indent="0" algn="l">
              <a:buNone/>
              <a:defRPr sz="40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dirty="0"/>
              <a:t>Click to edit Master subtitle style</a:t>
            </a:r>
            <a:endParaRPr lang="en-CA" dirty="0"/>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pic>
        <p:nvPicPr>
          <p:cNvPr id="5" name="Graphic 4">
            <a:extLst>
              <a:ext uri="{FF2B5EF4-FFF2-40B4-BE49-F238E27FC236}">
                <a16:creationId xmlns:a16="http://schemas.microsoft.com/office/drawing/2014/main" id="{AC47849B-B88A-58C9-94C1-617904BA8C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825304" y="226368"/>
            <a:ext cx="504056" cy="50405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365841"/>
            <a:ext cx="13280424" cy="1371600"/>
          </a:xfrm>
          <a:prstGeom prst="rect">
            <a:avLst/>
          </a:prstGeom>
        </p:spPr>
        <p:txBody>
          <a:bodyPr/>
          <a:lstStyle>
            <a:lvl1pPr>
              <a:defRPr sz="4800" b="1" i="0">
                <a:latin typeface="Andes Bold" panose="02000000000000000000" pitchFamily="2" charset="0"/>
              </a:defRPr>
            </a:lvl1pPr>
          </a:lstStyle>
          <a:p>
            <a:r>
              <a:rPr lang="en-US" dirty="0"/>
              <a:t>CLICK TO EDIT MASTER TITLE STYLE</a:t>
            </a:r>
            <a:endParaRPr lang="en-CA" dirty="0"/>
          </a:p>
        </p:txBody>
      </p:sp>
      <p:sp>
        <p:nvSpPr>
          <p:cNvPr id="3" name="Content Placeholder 2"/>
          <p:cNvSpPr>
            <a:spLocks noGrp="1"/>
          </p:cNvSpPr>
          <p:nvPr>
            <p:ph idx="1"/>
          </p:nvPr>
        </p:nvSpPr>
        <p:spPr>
          <a:xfrm>
            <a:off x="731520" y="1920243"/>
            <a:ext cx="13167360" cy="5431155"/>
          </a:xfrm>
          <a:prstGeom prst="rect">
            <a:avLst/>
          </a:prstGeom>
        </p:spPr>
        <p:txBody>
          <a:bodyPr/>
          <a:lstStyle>
            <a:lvl1pPr marL="548640" indent="-548640">
              <a:buFont typeface="Arial" panose="020B0604020202020204" pitchFamily="34" charset="0"/>
              <a:buChar char="•"/>
              <a:defRPr/>
            </a:lvl1pPr>
            <a:lvl2pPr marL="1188720" indent="-457200">
              <a:buFont typeface="Arial" panose="020B0604020202020204" pitchFamily="34" charset="0"/>
              <a:buChar char="•"/>
              <a:defRPr/>
            </a:lvl2pPr>
            <a:lvl3pPr marL="1828800" indent="-365760">
              <a:buFont typeface="Arial" panose="020B0604020202020204" pitchFamily="34" charset="0"/>
              <a:buChar char="•"/>
              <a:defRPr/>
            </a:lvl3pPr>
            <a:lvl4pPr marL="2560320" indent="-365760">
              <a:buFont typeface="Arial" panose="020B0604020202020204" pitchFamily="34" charset="0"/>
              <a:buChar char="•"/>
              <a:defRPr/>
            </a:lvl4pPr>
            <a:lvl5pPr marL="3291840" indent="-36576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cxnSp>
        <p:nvCxnSpPr>
          <p:cNvPr id="8" name="Straight Connector 7">
            <a:extLst>
              <a:ext uri="{FF2B5EF4-FFF2-40B4-BE49-F238E27FC236}">
                <a16:creationId xmlns:a16="http://schemas.microsoft.com/office/drawing/2014/main" id="{C5F6F406-8D9F-DF61-B3B1-BB8862E08EE9}"/>
              </a:ext>
            </a:extLst>
          </p:cNvPr>
          <p:cNvCxnSpPr/>
          <p:nvPr userDrawn="1"/>
        </p:nvCxnSpPr>
        <p:spPr>
          <a:xfrm>
            <a:off x="0" y="1234480"/>
            <a:ext cx="146304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ED99B140-678E-5DC1-D4B2-3ACE98D451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825304" y="226368"/>
            <a:ext cx="504056" cy="50405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370384"/>
            <a:ext cx="12494949" cy="1371600"/>
          </a:xfrm>
          <a:prstGeom prst="rect">
            <a:avLst/>
          </a:prstGeom>
        </p:spPr>
        <p:txBody>
          <a:bodyPr anchor="t" anchorCtr="0">
            <a:noAutofit/>
          </a:bodyPr>
          <a:lstStyle>
            <a:lvl1pPr algn="l">
              <a:defRPr sz="4800" b="1" i="0">
                <a:solidFill>
                  <a:schemeClr val="tx2"/>
                </a:solidFill>
                <a:latin typeface="Andes Bold" panose="02000000000000000000" pitchFamily="2" charset="0"/>
              </a:defRPr>
            </a:lvl1pPr>
          </a:lstStyle>
          <a:p>
            <a:r>
              <a:rPr lang="en-US" dirty="0"/>
              <a:t>CLICK TO EDIT MASTER TITLE STYLE</a:t>
            </a:r>
            <a:endParaRPr lang="en-CA" dirty="0"/>
          </a:p>
        </p:txBody>
      </p:sp>
      <p:sp>
        <p:nvSpPr>
          <p:cNvPr id="5" name="Slide Number Placeholder 4"/>
          <p:cNvSpPr>
            <a:spLocks noGrp="1"/>
          </p:cNvSpPr>
          <p:nvPr>
            <p:ph type="sldNum" sz="quarter" idx="12"/>
          </p:nvPr>
        </p:nvSpPr>
        <p:spPr/>
        <p:txBody>
          <a:bodyPr/>
          <a:lstStyle/>
          <a:p>
            <a:fld id="{6734F48E-A456-4E2F-B17E-509464F7A050}" type="slidenum">
              <a:rPr lang="en-CA" smtClean="0"/>
              <a:pPr/>
              <a:t>‹#›</a:t>
            </a:fld>
            <a:endParaRPr lang="en-CA"/>
          </a:p>
        </p:txBody>
      </p:sp>
      <p:pic>
        <p:nvPicPr>
          <p:cNvPr id="6" name="Graphic 5">
            <a:extLst>
              <a:ext uri="{FF2B5EF4-FFF2-40B4-BE49-F238E27FC236}">
                <a16:creationId xmlns:a16="http://schemas.microsoft.com/office/drawing/2014/main" id="{57885629-1CBD-4DCE-77E4-1766D57AFA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825304" y="226368"/>
            <a:ext cx="504056" cy="504056"/>
          </a:xfrm>
          <a:prstGeom prst="rect">
            <a:avLst/>
          </a:prstGeom>
        </p:spPr>
      </p:pic>
      <p:cxnSp>
        <p:nvCxnSpPr>
          <p:cNvPr id="3" name="Straight Connector 2">
            <a:extLst>
              <a:ext uri="{FF2B5EF4-FFF2-40B4-BE49-F238E27FC236}">
                <a16:creationId xmlns:a16="http://schemas.microsoft.com/office/drawing/2014/main" id="{08977A52-4B45-024D-945B-912AD355D74A}"/>
              </a:ext>
            </a:extLst>
          </p:cNvPr>
          <p:cNvCxnSpPr/>
          <p:nvPr userDrawn="1"/>
        </p:nvCxnSpPr>
        <p:spPr>
          <a:xfrm>
            <a:off x="0" y="1234480"/>
            <a:ext cx="146304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734F48E-A456-4E2F-B17E-509464F7A050}" type="slidenum">
              <a:rPr lang="en-CA" smtClean="0"/>
              <a:pPr/>
              <a:t>‹#›</a:t>
            </a:fld>
            <a:endParaRPr lang="en-CA"/>
          </a:p>
        </p:txBody>
      </p:sp>
      <p:pic>
        <p:nvPicPr>
          <p:cNvPr id="6" name="Graphic 5">
            <a:extLst>
              <a:ext uri="{FF2B5EF4-FFF2-40B4-BE49-F238E27FC236}">
                <a16:creationId xmlns:a16="http://schemas.microsoft.com/office/drawing/2014/main" id="{89350663-CFE0-8E96-BB81-63F18CCF6B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825304" y="226368"/>
            <a:ext cx="504056" cy="50405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F4F87E9-F24C-B9EB-4593-C1B4E1FFAAD9}"/>
              </a:ext>
            </a:extLst>
          </p:cNvPr>
          <p:cNvSpPr/>
          <p:nvPr userDrawn="1"/>
        </p:nvSpPr>
        <p:spPr>
          <a:xfrm>
            <a:off x="0" y="7643192"/>
            <a:ext cx="14630400" cy="5864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6" name="Slide Number Placeholder 5"/>
          <p:cNvSpPr>
            <a:spLocks noGrp="1"/>
          </p:cNvSpPr>
          <p:nvPr>
            <p:ph type="sldNum" sz="quarter" idx="4"/>
          </p:nvPr>
        </p:nvSpPr>
        <p:spPr>
          <a:xfrm>
            <a:off x="10915600" y="7717003"/>
            <a:ext cx="3413760" cy="438150"/>
          </a:xfrm>
          <a:prstGeom prst="rect">
            <a:avLst/>
          </a:prstGeom>
        </p:spPr>
        <p:txBody>
          <a:bodyPr vert="horz" lIns="146304" tIns="73152" rIns="146304" bIns="73152" rtlCol="0" anchor="ctr"/>
          <a:lstStyle>
            <a:lvl1pPr algn="r">
              <a:defRPr sz="1900" b="1" i="0">
                <a:solidFill>
                  <a:schemeClr val="bg1"/>
                </a:solidFill>
                <a:latin typeface="Andes Bold" panose="02000000000000000000" pitchFamily="2" charset="0"/>
              </a:defRPr>
            </a:lvl1pPr>
          </a:lstStyle>
          <a:p>
            <a:fld id="{6734F48E-A456-4E2F-B17E-509464F7A050}" type="slidenum">
              <a:rPr lang="en-CA" smtClean="0"/>
              <a:pPr/>
              <a:t>‹#›</a:t>
            </a:fld>
            <a:endParaRPr lang="en-CA" dirty="0"/>
          </a:p>
        </p:txBody>
      </p:sp>
      <p:pic>
        <p:nvPicPr>
          <p:cNvPr id="11" name="Picture 10" descr="A black and white sign with white text&#10;&#10;Description automatically generated">
            <a:extLst>
              <a:ext uri="{FF2B5EF4-FFF2-40B4-BE49-F238E27FC236}">
                <a16:creationId xmlns:a16="http://schemas.microsoft.com/office/drawing/2014/main" id="{9D5B75DF-460B-7EB6-CA9E-244DE55C0A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74440" y="7794675"/>
            <a:ext cx="1296144" cy="2527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hf hdr="0" ftr="0" dt="0"/>
  <p:txStyles>
    <p:titleStyle>
      <a:lvl1pPr algn="l" defTabSz="1463040" rtl="0" eaLnBrk="1" latinLnBrk="0" hangingPunct="1">
        <a:spcBef>
          <a:spcPct val="0"/>
        </a:spcBef>
        <a:buNone/>
        <a:defRPr sz="6400" kern="1200">
          <a:solidFill>
            <a:schemeClr val="tx2"/>
          </a:solidFill>
          <a:latin typeface="+mj-lt"/>
          <a:ea typeface="+mj-ea"/>
          <a:cs typeface="+mj-cs"/>
        </a:defRPr>
      </a:lvl1pPr>
    </p:titleStyle>
    <p:body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p:bodyStyle>
    <p:other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guide id="3" orient="horz" pos="324" userDrawn="1">
          <p15:clr>
            <a:srgbClr val="F26B43"/>
          </p15:clr>
        </p15:guide>
        <p15:guide id="4" orient="horz" pos="778" userDrawn="1">
          <p15:clr>
            <a:srgbClr val="F26B43"/>
          </p15:clr>
        </p15:guide>
        <p15:guide id="5" orient="horz" pos="4406" userDrawn="1">
          <p15:clr>
            <a:srgbClr val="F26B43"/>
          </p15:clr>
        </p15:guide>
        <p15:guide id="6" pos="526" userDrawn="1">
          <p15:clr>
            <a:srgbClr val="F26B43"/>
          </p15:clr>
        </p15:guide>
        <p15:guide id="7" pos="869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svg"/><Relationship Id="rId7" Type="http://schemas.openxmlformats.org/officeDocument/2006/relationships/image" Target="../media/image182.sv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svg"/><Relationship Id="rId4" Type="http://schemas.openxmlformats.org/officeDocument/2006/relationships/image" Target="../media/image179.png"/><Relationship Id="rId9" Type="http://schemas.openxmlformats.org/officeDocument/2006/relationships/image" Target="../media/image184.sv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86.svg"/><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8.svg"/></Relationships>
</file>

<file path=ppt/slides/_rels/slide112.xml.rels><?xml version="1.0" encoding="UTF-8" standalone="yes"?>
<Relationships xmlns="http://schemas.openxmlformats.org/package/2006/relationships"><Relationship Id="rId3" Type="http://schemas.openxmlformats.org/officeDocument/2006/relationships/image" Target="../media/image190.svg"/><Relationship Id="rId2" Type="http://schemas.openxmlformats.org/officeDocument/2006/relationships/image" Target="../media/image189.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94.svg"/><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6.svg"/></Relationships>
</file>

<file path=ppt/slides/_rels/slide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1.sv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hyperlink" Target="https://www.healthdata.org/research-analysis/health-by-location/profiles/botswana"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www.healthdata.org/research-analysis/health-by-location/profiles/botswana"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sv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6.emf"/></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5.png"/><Relationship Id="rId4" Type="http://schemas.openxmlformats.org/officeDocument/2006/relationships/image" Target="../media/image66.emf"/></Relationships>
</file>

<file path=ppt/slides/_rels/slide4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1.png"/><Relationship Id="rId11" Type="http://schemas.openxmlformats.org/officeDocument/2006/relationships/image" Target="../media/image65.png"/><Relationship Id="rId5" Type="http://schemas.openxmlformats.org/officeDocument/2006/relationships/image" Target="../media/image70.png"/><Relationship Id="rId10" Type="http://schemas.openxmlformats.org/officeDocument/2006/relationships/image" Target="../media/image67.png"/><Relationship Id="rId4" Type="http://schemas.openxmlformats.org/officeDocument/2006/relationships/image" Target="../media/image69.png"/><Relationship Id="rId9" Type="http://schemas.openxmlformats.org/officeDocument/2006/relationships/image" Target="../media/image74.png"/></Relationships>
</file>

<file path=ppt/slides/_rels/slide43.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67.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8.png"/><Relationship Id="rId11" Type="http://schemas.openxmlformats.org/officeDocument/2006/relationships/image" Target="../media/image83.sv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44.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67.png"/><Relationship Id="rId3" Type="http://schemas.openxmlformats.org/officeDocument/2006/relationships/image" Target="../media/image76.png"/><Relationship Id="rId7" Type="http://schemas.openxmlformats.org/officeDocument/2006/relationships/image" Target="../media/image79.png"/><Relationship Id="rId12" Type="http://schemas.openxmlformats.org/officeDocument/2006/relationships/image" Target="../media/image65.png"/><Relationship Id="rId2" Type="http://schemas.openxmlformats.org/officeDocument/2006/relationships/image" Target="../media/image75.png"/><Relationship Id="rId1" Type="http://schemas.openxmlformats.org/officeDocument/2006/relationships/slideLayout" Target="../slideLayouts/slideLayout4.xml"/><Relationship Id="rId6" Type="http://schemas.openxmlformats.org/officeDocument/2006/relationships/image" Target="../media/image77.png"/><Relationship Id="rId11" Type="http://schemas.openxmlformats.org/officeDocument/2006/relationships/image" Target="../media/image87.sv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78.png"/><Relationship Id="rId9" Type="http://schemas.openxmlformats.org/officeDocument/2006/relationships/image" Target="../media/image85.png"/></Relationships>
</file>

<file path=ppt/slides/_rels/slide4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81.png"/><Relationship Id="rId11" Type="http://schemas.openxmlformats.org/officeDocument/2006/relationships/image" Target="../media/image90.svg"/><Relationship Id="rId5" Type="http://schemas.openxmlformats.org/officeDocument/2006/relationships/image" Target="../media/image78.png"/><Relationship Id="rId10" Type="http://schemas.openxmlformats.org/officeDocument/2006/relationships/image" Target="../media/image89.png"/><Relationship Id="rId4" Type="http://schemas.openxmlformats.org/officeDocument/2006/relationships/image" Target="../media/image76.png"/><Relationship Id="rId9" Type="http://schemas.openxmlformats.org/officeDocument/2006/relationships/image" Target="../media/image84.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18" Type="http://schemas.openxmlformats.org/officeDocument/2006/relationships/image" Target="../media/image107.png"/><Relationship Id="rId3" Type="http://schemas.openxmlformats.org/officeDocument/2006/relationships/image" Target="../media/image92.svg"/><Relationship Id="rId21" Type="http://schemas.openxmlformats.org/officeDocument/2006/relationships/image" Target="../media/image110.svg"/><Relationship Id="rId7" Type="http://schemas.openxmlformats.org/officeDocument/2006/relationships/image" Target="../media/image96.svg"/><Relationship Id="rId12" Type="http://schemas.openxmlformats.org/officeDocument/2006/relationships/image" Target="../media/image101.png"/><Relationship Id="rId17" Type="http://schemas.openxmlformats.org/officeDocument/2006/relationships/image" Target="../media/image106.svg"/><Relationship Id="rId2" Type="http://schemas.openxmlformats.org/officeDocument/2006/relationships/image" Target="../media/image91.png"/><Relationship Id="rId16" Type="http://schemas.openxmlformats.org/officeDocument/2006/relationships/image" Target="../media/image105.png"/><Relationship Id="rId20"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image" Target="../media/image94.svg"/><Relationship Id="rId15" Type="http://schemas.openxmlformats.org/officeDocument/2006/relationships/image" Target="../media/image104.svg"/><Relationship Id="rId10" Type="http://schemas.openxmlformats.org/officeDocument/2006/relationships/image" Target="../media/image99.png"/><Relationship Id="rId19" Type="http://schemas.openxmlformats.org/officeDocument/2006/relationships/image" Target="../media/image108.svg"/><Relationship Id="rId4" Type="http://schemas.openxmlformats.org/officeDocument/2006/relationships/image" Target="../media/image93.png"/><Relationship Id="rId9" Type="http://schemas.openxmlformats.org/officeDocument/2006/relationships/image" Target="../media/image98.svg"/><Relationship Id="rId14" Type="http://schemas.openxmlformats.org/officeDocument/2006/relationships/image" Target="../media/image103.png"/><Relationship Id="rId22" Type="http://schemas.openxmlformats.org/officeDocument/2006/relationships/image" Target="../media/image56.png"/></Relationships>
</file>

<file path=ppt/slides/_rels/slide48.xml.rels><?xml version="1.0" encoding="UTF-8" standalone="yes"?>
<Relationships xmlns="http://schemas.openxmlformats.org/package/2006/relationships"><Relationship Id="rId13" Type="http://schemas.openxmlformats.org/officeDocument/2006/relationships/image" Target="../media/image121.png"/><Relationship Id="rId18" Type="http://schemas.openxmlformats.org/officeDocument/2006/relationships/image" Target="../media/image122.png"/><Relationship Id="rId26" Type="http://schemas.openxmlformats.org/officeDocument/2006/relationships/image" Target="../media/image103.png"/><Relationship Id="rId3" Type="http://schemas.openxmlformats.org/officeDocument/2006/relationships/image" Target="../media/image67.png"/><Relationship Id="rId21" Type="http://schemas.openxmlformats.org/officeDocument/2006/relationships/image" Target="../media/image98.svg"/><Relationship Id="rId34" Type="http://schemas.openxmlformats.org/officeDocument/2006/relationships/image" Target="../media/image32.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94.svg"/><Relationship Id="rId25" Type="http://schemas.openxmlformats.org/officeDocument/2006/relationships/image" Target="../media/image102.svg"/><Relationship Id="rId33" Type="http://schemas.openxmlformats.org/officeDocument/2006/relationships/image" Target="../media/image110.svg"/><Relationship Id="rId2" Type="http://schemas.openxmlformats.org/officeDocument/2006/relationships/image" Target="../media/image111.png"/><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106.svg"/><Relationship Id="rId1" Type="http://schemas.openxmlformats.org/officeDocument/2006/relationships/slideLayout" Target="../slideLayouts/slideLayout4.xml"/><Relationship Id="rId6" Type="http://schemas.openxmlformats.org/officeDocument/2006/relationships/image" Target="../media/image114.png"/><Relationship Id="rId11" Type="http://schemas.openxmlformats.org/officeDocument/2006/relationships/image" Target="../media/image119.svg"/><Relationship Id="rId24" Type="http://schemas.openxmlformats.org/officeDocument/2006/relationships/image" Target="../media/image101.png"/><Relationship Id="rId32" Type="http://schemas.openxmlformats.org/officeDocument/2006/relationships/image" Target="../media/image109.png"/><Relationship Id="rId5" Type="http://schemas.openxmlformats.org/officeDocument/2006/relationships/image" Target="../media/image113.png"/><Relationship Id="rId15" Type="http://schemas.openxmlformats.org/officeDocument/2006/relationships/image" Target="../media/image92.svg"/><Relationship Id="rId23" Type="http://schemas.openxmlformats.org/officeDocument/2006/relationships/image" Target="../media/image100.svg"/><Relationship Id="rId28" Type="http://schemas.openxmlformats.org/officeDocument/2006/relationships/image" Target="../media/image105.png"/><Relationship Id="rId10" Type="http://schemas.openxmlformats.org/officeDocument/2006/relationships/image" Target="../media/image118.png"/><Relationship Id="rId19" Type="http://schemas.openxmlformats.org/officeDocument/2006/relationships/image" Target="../media/image123.svg"/><Relationship Id="rId31" Type="http://schemas.openxmlformats.org/officeDocument/2006/relationships/image" Target="../media/image108.sv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svg"/><Relationship Id="rId30" Type="http://schemas.openxmlformats.org/officeDocument/2006/relationships/image" Target="../media/image107.png"/><Relationship Id="rId35" Type="http://schemas.openxmlformats.org/officeDocument/2006/relationships/image" Target="../media/image33.svg"/><Relationship Id="rId8" Type="http://schemas.openxmlformats.org/officeDocument/2006/relationships/image" Target="../media/image116.png"/></Relationships>
</file>

<file path=ppt/slides/_rels/slide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xml"/><Relationship Id="rId4" Type="http://schemas.openxmlformats.org/officeDocument/2006/relationships/image" Target="../media/image126.sv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5.png"/><Relationship Id="rId7" Type="http://schemas.openxmlformats.org/officeDocument/2006/relationships/image" Target="../media/image128.sv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7.png"/><Relationship Id="rId11" Type="http://schemas.openxmlformats.org/officeDocument/2006/relationships/image" Target="../media/image132.svg"/><Relationship Id="rId5" Type="http://schemas.openxmlformats.org/officeDocument/2006/relationships/image" Target="../media/image56.png"/><Relationship Id="rId10" Type="http://schemas.openxmlformats.org/officeDocument/2006/relationships/image" Target="../media/image131.png"/><Relationship Id="rId4" Type="http://schemas.openxmlformats.org/officeDocument/2006/relationships/image" Target="../media/image126.svg"/><Relationship Id="rId9" Type="http://schemas.openxmlformats.org/officeDocument/2006/relationships/image" Target="../media/image130.svg"/></Relationships>
</file>

<file path=ppt/slides/_rels/slide5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6.svg"/></Relationships>
</file>

<file path=ppt/slides/_rels/slide54.xml.rels><?xml version="1.0" encoding="UTF-8" standalone="yes"?>
<Relationships xmlns="http://schemas.openxmlformats.org/package/2006/relationships"><Relationship Id="rId3" Type="http://schemas.openxmlformats.org/officeDocument/2006/relationships/image" Target="../media/image138.svg"/><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hyperlink" Target="https://www.gsma.com/coverage/" TargetMode="External"/><Relationship Id="rId2" Type="http://schemas.openxmlformats.org/officeDocument/2006/relationships/hyperlink" Target="https://monitor.digitalhealthmonitor.org/country_profile/BWA"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monitor.digitalhealthmonitor.org/country_profile/BWA" TargetMode="Externa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https://monitor.digitalhealthmonitor.org/country_profile/BWA" TargetMode="External"/><Relationship Id="rId1" Type="http://schemas.openxmlformats.org/officeDocument/2006/relationships/slideLayout" Target="../slideLayouts/slideLayout3.xml"/><Relationship Id="rId5" Type="http://schemas.openxmlformats.org/officeDocument/2006/relationships/image" Target="../media/image139.png"/><Relationship Id="rId4" Type="http://schemas.openxmlformats.org/officeDocument/2006/relationships/image" Target="../media/image140.png"/></Relationships>
</file>

<file path=ppt/slides/_rels/slide5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monitor.digitalhealthmonitor.org/country_profile/BWA" TargetMode="External"/><Relationship Id="rId1" Type="http://schemas.openxmlformats.org/officeDocument/2006/relationships/slideLayout" Target="../slideLayouts/slideLayout3.xml"/><Relationship Id="rId5" Type="http://schemas.openxmlformats.org/officeDocument/2006/relationships/image" Target="../media/image139.png"/><Relationship Id="rId4" Type="http://schemas.openxmlformats.org/officeDocument/2006/relationships/image" Target="../media/image140.png"/></Relationships>
</file>

<file path=ppt/slides/_rels/slide59.xml.rels><?xml version="1.0" encoding="UTF-8" standalone="yes"?>
<Relationships xmlns="http://schemas.openxmlformats.org/package/2006/relationships"><Relationship Id="rId3" Type="http://schemas.openxmlformats.org/officeDocument/2006/relationships/hyperlink" Target="https://monitor.digitalhealthmonitor.org/country_profile/BWA" TargetMode="External"/><Relationship Id="rId2" Type="http://schemas.openxmlformats.org/officeDocument/2006/relationships/image" Target="../media/image143.png"/><Relationship Id="rId1" Type="http://schemas.openxmlformats.org/officeDocument/2006/relationships/slideLayout" Target="../slideLayouts/slideLayout3.xml"/><Relationship Id="rId5" Type="http://schemas.openxmlformats.org/officeDocument/2006/relationships/image" Target="../media/image139.png"/><Relationship Id="rId4" Type="http://schemas.openxmlformats.org/officeDocument/2006/relationships/image" Target="../media/image140.pn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monitor.digitalhealthmonitor.org/country_profile/BWA" TargetMode="External"/><Relationship Id="rId2" Type="http://schemas.openxmlformats.org/officeDocument/2006/relationships/image" Target="../media/image144.png"/><Relationship Id="rId1" Type="http://schemas.openxmlformats.org/officeDocument/2006/relationships/slideLayout" Target="../slideLayouts/slideLayout3.xml"/><Relationship Id="rId5" Type="http://schemas.openxmlformats.org/officeDocument/2006/relationships/image" Target="../media/image139.png"/><Relationship Id="rId4" Type="http://schemas.openxmlformats.org/officeDocument/2006/relationships/image" Target="../media/image140.png"/></Relationships>
</file>

<file path=ppt/slides/_rels/slide61.xml.rels><?xml version="1.0" encoding="UTF-8" standalone="yes"?>
<Relationships xmlns="http://schemas.openxmlformats.org/package/2006/relationships"><Relationship Id="rId3" Type="http://schemas.openxmlformats.org/officeDocument/2006/relationships/hyperlink" Target="https://monitor.digitalhealthmonitor.org/country_profile/BWA" TargetMode="External"/><Relationship Id="rId2" Type="http://schemas.openxmlformats.org/officeDocument/2006/relationships/image" Target="../media/image145.png"/><Relationship Id="rId1" Type="http://schemas.openxmlformats.org/officeDocument/2006/relationships/slideLayout" Target="../slideLayouts/slideLayout3.xml"/><Relationship Id="rId5" Type="http://schemas.openxmlformats.org/officeDocument/2006/relationships/image" Target="../media/image139.png"/><Relationship Id="rId4" Type="http://schemas.openxmlformats.org/officeDocument/2006/relationships/image" Target="../media/image140.png"/></Relationships>
</file>

<file path=ppt/slides/_rels/slide62.xml.rels><?xml version="1.0" encoding="UTF-8" standalone="yes"?>
<Relationships xmlns="http://schemas.openxmlformats.org/package/2006/relationships"><Relationship Id="rId3" Type="http://schemas.openxmlformats.org/officeDocument/2006/relationships/hyperlink" Target="https://monitor.digitalhealthmonitor.org/country_profile/BWA" TargetMode="External"/><Relationship Id="rId2" Type="http://schemas.openxmlformats.org/officeDocument/2006/relationships/image" Target="../media/image146.png"/><Relationship Id="rId1" Type="http://schemas.openxmlformats.org/officeDocument/2006/relationships/slideLayout" Target="../slideLayouts/slideLayout3.xml"/><Relationship Id="rId5" Type="http://schemas.openxmlformats.org/officeDocument/2006/relationships/image" Target="../media/image139.png"/><Relationship Id="rId4" Type="http://schemas.openxmlformats.org/officeDocument/2006/relationships/image" Target="../media/image140.png"/></Relationships>
</file>

<file path=ppt/slides/_rels/slide63.xml.rels><?xml version="1.0" encoding="UTF-8" standalone="yes"?>
<Relationships xmlns="http://schemas.openxmlformats.org/package/2006/relationships"><Relationship Id="rId3" Type="http://schemas.openxmlformats.org/officeDocument/2006/relationships/hyperlink" Target="https://monitor.digitalhealthmonitor.org/country_profile/BWA" TargetMode="External"/><Relationship Id="rId2" Type="http://schemas.openxmlformats.org/officeDocument/2006/relationships/image" Target="../media/image147.png"/><Relationship Id="rId1" Type="http://schemas.openxmlformats.org/officeDocument/2006/relationships/slideLayout" Target="../slideLayouts/slideLayout3.xml"/><Relationship Id="rId5" Type="http://schemas.openxmlformats.org/officeDocument/2006/relationships/image" Target="../media/image139.png"/><Relationship Id="rId4" Type="http://schemas.openxmlformats.org/officeDocument/2006/relationships/image" Target="../media/image140.png"/></Relationships>
</file>

<file path=ppt/slides/_rels/slide6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svg"/><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81.png"/><Relationship Id="rId4" Type="http://schemas.openxmlformats.org/officeDocument/2006/relationships/image" Target="../media/image78.png"/><Relationship Id="rId9" Type="http://schemas.openxmlformats.org/officeDocument/2006/relationships/image" Target="../media/image85.png"/></Relationships>
</file>

<file path=ppt/slides/_rels/slide72.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76.png"/><Relationship Id="rId7" Type="http://schemas.openxmlformats.org/officeDocument/2006/relationships/image" Target="../media/image153.png"/><Relationship Id="rId2" Type="http://schemas.openxmlformats.org/officeDocument/2006/relationships/image" Target="../media/image75.png"/><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81.png"/><Relationship Id="rId4" Type="http://schemas.openxmlformats.org/officeDocument/2006/relationships/image" Target="../media/image78.png"/><Relationship Id="rId9" Type="http://schemas.openxmlformats.org/officeDocument/2006/relationships/image" Target="../media/image85.png"/></Relationships>
</file>

<file path=ppt/slides/_rels/slide73.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76.png"/><Relationship Id="rId7" Type="http://schemas.openxmlformats.org/officeDocument/2006/relationships/image" Target="../media/image153.png"/><Relationship Id="rId2" Type="http://schemas.openxmlformats.org/officeDocument/2006/relationships/image" Target="../media/image75.png"/><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81.png"/><Relationship Id="rId4" Type="http://schemas.openxmlformats.org/officeDocument/2006/relationships/image" Target="../media/image78.png"/><Relationship Id="rId9" Type="http://schemas.openxmlformats.org/officeDocument/2006/relationships/image" Target="../media/image85.png"/></Relationships>
</file>

<file path=ppt/slides/_rels/slide74.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81.png"/><Relationship Id="rId4" Type="http://schemas.openxmlformats.org/officeDocument/2006/relationships/image" Target="../media/image78.png"/><Relationship Id="rId9" Type="http://schemas.openxmlformats.org/officeDocument/2006/relationships/image" Target="../media/image85.png"/></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8.png"/><Relationship Id="rId1" Type="http://schemas.openxmlformats.org/officeDocument/2006/relationships/slideLayout" Target="../slideLayouts/slideLayout4.xml"/><Relationship Id="rId5" Type="http://schemas.openxmlformats.org/officeDocument/2006/relationships/image" Target="../media/image155.gif"/><Relationship Id="rId4" Type="http://schemas.openxmlformats.org/officeDocument/2006/relationships/image" Target="../media/image78.png"/></Relationships>
</file>

<file path=ppt/slides/_rels/slide7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4.xml"/><Relationship Id="rId4" Type="http://schemas.openxmlformats.org/officeDocument/2006/relationships/image" Target="../media/image1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59.png"/><Relationship Id="rId1" Type="http://schemas.openxmlformats.org/officeDocument/2006/relationships/slideLayout" Target="../slideLayouts/slideLayout4.xml"/><Relationship Id="rId5" Type="http://schemas.openxmlformats.org/officeDocument/2006/relationships/image" Target="../media/image165.emf"/><Relationship Id="rId4" Type="http://schemas.openxmlformats.org/officeDocument/2006/relationships/image" Target="../media/image164.emf"/></Relationships>
</file>

<file path=ppt/slides/_rels/slide8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69.svg"/><Relationship Id="rId2" Type="http://schemas.openxmlformats.org/officeDocument/2006/relationships/image" Target="../media/image168.png"/><Relationship Id="rId1" Type="http://schemas.openxmlformats.org/officeDocument/2006/relationships/slideLayout" Target="../slideLayouts/slideLayout4.xml"/><Relationship Id="rId5" Type="http://schemas.openxmlformats.org/officeDocument/2006/relationships/image" Target="../media/image18.svg"/><Relationship Id="rId4" Type="http://schemas.openxmlformats.org/officeDocument/2006/relationships/image" Target="../media/image17.png"/></Relationships>
</file>

<file path=ppt/slides/_rels/slide9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3.svg"/><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5C8F34-4AEC-4E05-44E5-1448552EE7F2}"/>
              </a:ext>
            </a:extLst>
          </p:cNvPr>
          <p:cNvSpPr>
            <a:spLocks noGrp="1" noRot="1" noMove="1" noResize="1" noEditPoints="1" noAdjustHandles="1" noChangeArrowheads="1" noChangeShapeType="1"/>
          </p:cNvSpPr>
          <p:nvPr/>
        </p:nvSpPr>
        <p:spPr>
          <a:xfrm>
            <a:off x="0" y="0"/>
            <a:ext cx="14630400" cy="7643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4" name="Title 3">
            <a:extLst>
              <a:ext uri="{FF2B5EF4-FFF2-40B4-BE49-F238E27FC236}">
                <a16:creationId xmlns:a16="http://schemas.microsoft.com/office/drawing/2014/main" id="{74721BEE-B0E4-B20D-BC33-F4DC8F30CD84}"/>
              </a:ext>
            </a:extLst>
          </p:cNvPr>
          <p:cNvSpPr>
            <a:spLocks noGrp="1"/>
          </p:cNvSpPr>
          <p:nvPr>
            <p:ph type="ctrTitle"/>
          </p:nvPr>
        </p:nvSpPr>
        <p:spPr>
          <a:xfrm>
            <a:off x="838121" y="2146889"/>
            <a:ext cx="12435840" cy="2544523"/>
          </a:xfrm>
        </p:spPr>
        <p:txBody>
          <a:bodyPr>
            <a:noAutofit/>
          </a:bodyPr>
          <a:lstStyle/>
          <a:p>
            <a:r>
              <a:rPr lang="en-CA" sz="7200" b="1" i="1" dirty="0">
                <a:solidFill>
                  <a:schemeClr val="bg1"/>
                </a:solidFill>
              </a:rPr>
              <a:t>Buildable</a:t>
            </a:r>
            <a:br>
              <a:rPr lang="en-CA" sz="7200" b="1" i="1" dirty="0">
                <a:solidFill>
                  <a:schemeClr val="bg1"/>
                </a:solidFill>
              </a:rPr>
            </a:br>
            <a:r>
              <a:rPr lang="en-CA" sz="7200" dirty="0">
                <a:solidFill>
                  <a:schemeClr val="bg1"/>
                </a:solidFill>
              </a:rPr>
              <a:t>DIGITAL HEALTH BLUEPRINT</a:t>
            </a:r>
            <a:endParaRPr lang="en-CA" sz="7200" b="1" dirty="0">
              <a:solidFill>
                <a:schemeClr val="bg1"/>
              </a:solidFill>
              <a:latin typeface="Andes Bold" panose="02000000000000000000" pitchFamily="2" charset="0"/>
            </a:endParaRPr>
          </a:p>
        </p:txBody>
      </p:sp>
      <p:sp>
        <p:nvSpPr>
          <p:cNvPr id="5" name="Subtitle 4">
            <a:extLst>
              <a:ext uri="{FF2B5EF4-FFF2-40B4-BE49-F238E27FC236}">
                <a16:creationId xmlns:a16="http://schemas.microsoft.com/office/drawing/2014/main" id="{AF049FD3-86FB-52E3-B853-19D435544A68}"/>
              </a:ext>
            </a:extLst>
          </p:cNvPr>
          <p:cNvSpPr>
            <a:spLocks noGrp="1"/>
          </p:cNvSpPr>
          <p:nvPr>
            <p:ph type="subTitle" idx="1"/>
          </p:nvPr>
        </p:nvSpPr>
        <p:spPr>
          <a:xfrm>
            <a:off x="838121" y="4509209"/>
            <a:ext cx="10580990" cy="2103120"/>
          </a:xfrm>
        </p:spPr>
        <p:txBody>
          <a:bodyPr>
            <a:normAutofit fontScale="77500" lnSpcReduction="20000"/>
          </a:bodyPr>
          <a:lstStyle/>
          <a:p>
            <a:r>
              <a:rPr lang="en-CA" sz="3600" dirty="0"/>
              <a:t>A workshop to model the health-related “value capture” from a national-scale digital health infrastructure investment.</a:t>
            </a:r>
          </a:p>
          <a:p>
            <a:endParaRPr lang="en-CA" sz="2800" b="1" dirty="0"/>
          </a:p>
          <a:p>
            <a:r>
              <a:rPr lang="en-CA" sz="2800" b="1" dirty="0"/>
              <a:t>Digital Health Investment Rationale</a:t>
            </a:r>
          </a:p>
          <a:p>
            <a:r>
              <a:rPr lang="en-CA" sz="2800" dirty="0"/>
              <a:t>[Date]</a:t>
            </a:r>
            <a:r>
              <a:rPr lang="en-CA" sz="3600" dirty="0">
                <a:solidFill>
                  <a:schemeClr val="bg1"/>
                </a:solidFill>
              </a:rPr>
              <a:t>.</a:t>
            </a:r>
          </a:p>
        </p:txBody>
      </p:sp>
      <p:pic>
        <p:nvPicPr>
          <p:cNvPr id="6" name="Graphic 5">
            <a:extLst>
              <a:ext uri="{FF2B5EF4-FFF2-40B4-BE49-F238E27FC236}">
                <a16:creationId xmlns:a16="http://schemas.microsoft.com/office/drawing/2014/main" id="{446D7613-A12D-1000-DEB0-E32F5412B95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1419111" y="527455"/>
            <a:ext cx="2376264" cy="2376264"/>
          </a:xfrm>
          <a:prstGeom prst="rect">
            <a:avLst/>
          </a:prstGeom>
        </p:spPr>
      </p:pic>
      <p:sp>
        <p:nvSpPr>
          <p:cNvPr id="3" name="Arrow: Right 9">
            <a:extLst>
              <a:ext uri="{FF2B5EF4-FFF2-40B4-BE49-F238E27FC236}">
                <a16:creationId xmlns:a16="http://schemas.microsoft.com/office/drawing/2014/main" id="{4410BAE1-5982-700F-166E-CE60B9E87F4C}"/>
              </a:ext>
            </a:extLst>
          </p:cNvPr>
          <p:cNvSpPr/>
          <p:nvPr/>
        </p:nvSpPr>
        <p:spPr>
          <a:xfrm>
            <a:off x="7985800" y="7084100"/>
            <a:ext cx="1008112" cy="64807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1"/>
              </a:solidFill>
            </a:endParaRPr>
          </a:p>
        </p:txBody>
      </p:sp>
      <p:sp>
        <p:nvSpPr>
          <p:cNvPr id="7" name="Arrow: Right 10">
            <a:extLst>
              <a:ext uri="{FF2B5EF4-FFF2-40B4-BE49-F238E27FC236}">
                <a16:creationId xmlns:a16="http://schemas.microsoft.com/office/drawing/2014/main" id="{F566BD69-3874-3B01-B4DE-705A171EB0A1}"/>
              </a:ext>
            </a:extLst>
          </p:cNvPr>
          <p:cNvSpPr/>
          <p:nvPr/>
        </p:nvSpPr>
        <p:spPr>
          <a:xfrm>
            <a:off x="11686514" y="7084100"/>
            <a:ext cx="1008112" cy="64807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1"/>
              </a:solidFill>
            </a:endParaRPr>
          </a:p>
        </p:txBody>
      </p:sp>
      <p:sp>
        <p:nvSpPr>
          <p:cNvPr id="8" name="TextBox 7">
            <a:extLst>
              <a:ext uri="{FF2B5EF4-FFF2-40B4-BE49-F238E27FC236}">
                <a16:creationId xmlns:a16="http://schemas.microsoft.com/office/drawing/2014/main" id="{68707A88-FD63-1A1F-7148-0AB59F05E3FE}"/>
              </a:ext>
            </a:extLst>
          </p:cNvPr>
          <p:cNvSpPr txBox="1"/>
          <p:nvPr/>
        </p:nvSpPr>
        <p:spPr>
          <a:xfrm>
            <a:off x="6328839" y="7084971"/>
            <a:ext cx="1620957" cy="646331"/>
          </a:xfrm>
          <a:prstGeom prst="rect">
            <a:avLst/>
          </a:prstGeom>
          <a:noFill/>
        </p:spPr>
        <p:txBody>
          <a:bodyPr wrap="none" rtlCol="0">
            <a:spAutoFit/>
          </a:bodyPr>
          <a:lstStyle/>
          <a:p>
            <a:pPr algn="r"/>
            <a:r>
              <a:rPr lang="en-CA" sz="3600" dirty="0">
                <a:solidFill>
                  <a:schemeClr val="bg1"/>
                </a:solidFill>
              </a:rPr>
              <a:t>Dollars</a:t>
            </a:r>
          </a:p>
        </p:txBody>
      </p:sp>
      <p:sp>
        <p:nvSpPr>
          <p:cNvPr id="9" name="TextBox 8">
            <a:extLst>
              <a:ext uri="{FF2B5EF4-FFF2-40B4-BE49-F238E27FC236}">
                <a16:creationId xmlns:a16="http://schemas.microsoft.com/office/drawing/2014/main" id="{67D231C1-EAFD-AB5B-F49D-68F989AA8A0A}"/>
              </a:ext>
            </a:extLst>
          </p:cNvPr>
          <p:cNvSpPr txBox="1"/>
          <p:nvPr/>
        </p:nvSpPr>
        <p:spPr>
          <a:xfrm>
            <a:off x="12766634" y="7084971"/>
            <a:ext cx="1586716" cy="646331"/>
          </a:xfrm>
          <a:prstGeom prst="rect">
            <a:avLst/>
          </a:prstGeom>
          <a:noFill/>
        </p:spPr>
        <p:txBody>
          <a:bodyPr wrap="none" rtlCol="0">
            <a:spAutoFit/>
          </a:bodyPr>
          <a:lstStyle/>
          <a:p>
            <a:r>
              <a:rPr lang="en-CA" sz="3600" dirty="0">
                <a:solidFill>
                  <a:schemeClr val="bg1"/>
                </a:solidFill>
              </a:rPr>
              <a:t>DALYs</a:t>
            </a:r>
          </a:p>
        </p:txBody>
      </p:sp>
      <p:pic>
        <p:nvPicPr>
          <p:cNvPr id="11" name="Graphic 10" descr="Gears with solid fill">
            <a:extLst>
              <a:ext uri="{FF2B5EF4-FFF2-40B4-BE49-F238E27FC236}">
                <a16:creationId xmlns:a16="http://schemas.microsoft.com/office/drawing/2014/main" id="{2EC4C298-ACEC-49E9-6522-9C38519A44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5920" y="6141997"/>
            <a:ext cx="1823470" cy="1823470"/>
          </a:xfrm>
          <a:prstGeom prst="rect">
            <a:avLst/>
          </a:prstGeom>
        </p:spPr>
      </p:pic>
      <p:pic>
        <p:nvPicPr>
          <p:cNvPr id="12" name="Graphic 11" descr="Gears with solid fill">
            <a:extLst>
              <a:ext uri="{FF2B5EF4-FFF2-40B4-BE49-F238E27FC236}">
                <a16:creationId xmlns:a16="http://schemas.microsoft.com/office/drawing/2014/main" id="{1B7EBC42-8036-BD09-C76B-74B85A3662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00242" y="6141997"/>
            <a:ext cx="1823470" cy="1823470"/>
          </a:xfrm>
          <a:prstGeom prst="rect">
            <a:avLst/>
          </a:prstGeom>
        </p:spPr>
      </p:pic>
    </p:spTree>
    <p:extLst>
      <p:ext uri="{BB962C8B-B14F-4D97-AF65-F5344CB8AC3E}">
        <p14:creationId xmlns:p14="http://schemas.microsoft.com/office/powerpoint/2010/main" val="1656281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A03A23-F6F2-DBE1-44D7-0F4E4B4C44FF}"/>
              </a:ext>
            </a:extLst>
          </p:cNvPr>
          <p:cNvSpPr>
            <a:spLocks noGrp="1"/>
          </p:cNvSpPr>
          <p:nvPr>
            <p:ph type="sldNum" sz="quarter" idx="12"/>
          </p:nvPr>
        </p:nvSpPr>
        <p:spPr/>
        <p:txBody>
          <a:bodyPr/>
          <a:lstStyle/>
          <a:p>
            <a:fld id="{6734F48E-A456-4E2F-B17E-509464F7A050}" type="slidenum">
              <a:rPr lang="en-CA" smtClean="0"/>
              <a:pPr/>
              <a:t>10</a:t>
            </a:fld>
            <a:endParaRPr lang="en-CA"/>
          </a:p>
        </p:txBody>
      </p:sp>
      <p:sp>
        <p:nvSpPr>
          <p:cNvPr id="13" name="TextBox 12">
            <a:extLst>
              <a:ext uri="{FF2B5EF4-FFF2-40B4-BE49-F238E27FC236}">
                <a16:creationId xmlns:a16="http://schemas.microsoft.com/office/drawing/2014/main" id="{315B0969-DB14-4E4B-53BD-16DF2444CAE7}"/>
              </a:ext>
            </a:extLst>
          </p:cNvPr>
          <p:cNvSpPr txBox="1"/>
          <p:nvPr/>
        </p:nvSpPr>
        <p:spPr>
          <a:xfrm>
            <a:off x="4306151" y="3471112"/>
            <a:ext cx="5622053" cy="1200329"/>
          </a:xfrm>
          <a:prstGeom prst="rect">
            <a:avLst/>
          </a:prstGeom>
          <a:noFill/>
        </p:spPr>
        <p:txBody>
          <a:bodyPr wrap="none" rtlCol="0">
            <a:spAutoFit/>
          </a:bodyPr>
          <a:lstStyle/>
          <a:p>
            <a:pPr algn="ctr"/>
            <a:r>
              <a:rPr lang="en-CA" sz="3600" b="1" dirty="0">
                <a:solidFill>
                  <a:schemeClr val="accent2"/>
                </a:solidFill>
              </a:rPr>
              <a:t>All models are </a:t>
            </a:r>
            <a:r>
              <a:rPr lang="en-CA" sz="3600" b="1" i="1" dirty="0">
                <a:solidFill>
                  <a:schemeClr val="accent2"/>
                </a:solidFill>
              </a:rPr>
              <a:t>wrong</a:t>
            </a:r>
            <a:r>
              <a:rPr lang="en-CA" sz="3600" b="1" dirty="0">
                <a:solidFill>
                  <a:schemeClr val="accent2"/>
                </a:solidFill>
              </a:rPr>
              <a:t>.</a:t>
            </a:r>
          </a:p>
          <a:p>
            <a:pPr algn="ctr"/>
            <a:r>
              <a:rPr lang="en-CA" sz="3600" b="1" dirty="0">
                <a:solidFill>
                  <a:schemeClr val="accent2"/>
                </a:solidFill>
              </a:rPr>
              <a:t>Some models are </a:t>
            </a:r>
            <a:r>
              <a:rPr lang="en-CA" sz="3600" b="1" i="1" dirty="0">
                <a:solidFill>
                  <a:schemeClr val="accent2"/>
                </a:solidFill>
              </a:rPr>
              <a:t>useful</a:t>
            </a:r>
            <a:r>
              <a:rPr lang="en-CA" sz="3600" b="1" dirty="0">
                <a:solidFill>
                  <a:schemeClr val="accent2"/>
                </a:solidFill>
              </a:rPr>
              <a:t>.</a:t>
            </a:r>
          </a:p>
        </p:txBody>
      </p:sp>
      <p:sp>
        <p:nvSpPr>
          <p:cNvPr id="3" name="TextBox 2">
            <a:extLst>
              <a:ext uri="{FF2B5EF4-FFF2-40B4-BE49-F238E27FC236}">
                <a16:creationId xmlns:a16="http://schemas.microsoft.com/office/drawing/2014/main" id="{37FFB256-5809-98ED-0978-DFAD102CC452}"/>
              </a:ext>
            </a:extLst>
          </p:cNvPr>
          <p:cNvSpPr txBox="1"/>
          <p:nvPr/>
        </p:nvSpPr>
        <p:spPr>
          <a:xfrm>
            <a:off x="474440" y="1810544"/>
            <a:ext cx="13285476" cy="1384995"/>
          </a:xfrm>
          <a:prstGeom prst="rect">
            <a:avLst/>
          </a:prstGeom>
          <a:noFill/>
        </p:spPr>
        <p:txBody>
          <a:bodyPr wrap="square" rtlCol="0">
            <a:spAutoFit/>
          </a:bodyPr>
          <a:lstStyle/>
          <a:p>
            <a:pPr algn="ctr"/>
            <a:r>
              <a:rPr lang="en-CA" sz="2800" dirty="0">
                <a:solidFill>
                  <a:schemeClr val="tx2"/>
                </a:solidFill>
              </a:rPr>
              <a:t>The key is to agree on values that are “close enough”.</a:t>
            </a:r>
          </a:p>
          <a:p>
            <a:pPr algn="ctr"/>
            <a:r>
              <a:rPr lang="en-CA" sz="2800" dirty="0">
                <a:solidFill>
                  <a:schemeClr val="tx2"/>
                </a:solidFill>
              </a:rPr>
              <a:t>Over any 10-year period, it is impossible to be precise.</a:t>
            </a:r>
          </a:p>
          <a:p>
            <a:pPr algn="ctr"/>
            <a:r>
              <a:rPr lang="en-CA" sz="2800" b="1" i="1" dirty="0">
                <a:solidFill>
                  <a:schemeClr val="accent5"/>
                </a:solidFill>
              </a:rPr>
              <a:t>Close enough is perfect!</a:t>
            </a:r>
            <a:endParaRPr lang="en-CA" sz="2800" dirty="0">
              <a:solidFill>
                <a:schemeClr val="accent5"/>
              </a:solidFill>
            </a:endParaRPr>
          </a:p>
        </p:txBody>
      </p:sp>
      <p:pic>
        <p:nvPicPr>
          <p:cNvPr id="7" name="Graphic 6">
            <a:extLst>
              <a:ext uri="{FF2B5EF4-FFF2-40B4-BE49-F238E27FC236}">
                <a16:creationId xmlns:a16="http://schemas.microsoft.com/office/drawing/2014/main" id="{3414747A-89ED-A3D7-5F17-BF2B36335D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61000" y="5122912"/>
            <a:ext cx="3708400" cy="2514600"/>
          </a:xfrm>
          <a:prstGeom prst="rect">
            <a:avLst/>
          </a:prstGeom>
        </p:spPr>
      </p:pic>
    </p:spTree>
    <p:extLst>
      <p:ext uri="{BB962C8B-B14F-4D97-AF65-F5344CB8AC3E}">
        <p14:creationId xmlns:p14="http://schemas.microsoft.com/office/powerpoint/2010/main" val="21021538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FAEFF4-88EC-00FC-23EE-7C54760C1C6C}"/>
              </a:ext>
            </a:extLst>
          </p:cNvPr>
          <p:cNvSpPr>
            <a:spLocks noGrp="1"/>
          </p:cNvSpPr>
          <p:nvPr>
            <p:ph type="title"/>
          </p:nvPr>
        </p:nvSpPr>
        <p:spPr/>
        <p:txBody>
          <a:bodyPr/>
          <a:lstStyle/>
          <a:p>
            <a:r>
              <a:rPr lang="en-CA" dirty="0">
                <a:latin typeface="+mj-lt"/>
              </a:rPr>
              <a:t>MANAGEMENT PRINCIPLES</a:t>
            </a:r>
          </a:p>
        </p:txBody>
      </p:sp>
      <p:sp>
        <p:nvSpPr>
          <p:cNvPr id="4" name="Content Placeholder 3">
            <a:extLst>
              <a:ext uri="{FF2B5EF4-FFF2-40B4-BE49-F238E27FC236}">
                <a16:creationId xmlns:a16="http://schemas.microsoft.com/office/drawing/2014/main" id="{2DD1D119-BBDA-F8A2-D79C-AB348AEC8BAA}"/>
              </a:ext>
            </a:extLst>
          </p:cNvPr>
          <p:cNvSpPr>
            <a:spLocks noGrp="1"/>
          </p:cNvSpPr>
          <p:nvPr>
            <p:ph idx="1"/>
          </p:nvPr>
        </p:nvSpPr>
        <p:spPr>
          <a:xfrm>
            <a:off x="731520" y="1920243"/>
            <a:ext cx="13640464" cy="5431155"/>
          </a:xfrm>
        </p:spPr>
        <p:txBody>
          <a:bodyPr>
            <a:normAutofit/>
          </a:bodyPr>
          <a:lstStyle/>
          <a:p>
            <a:r>
              <a:rPr lang="en-CA" sz="2800" b="1" dirty="0">
                <a:latin typeface="+mn-lt"/>
              </a:rPr>
              <a:t>As a practical matter of </a:t>
            </a:r>
            <a:r>
              <a:rPr lang="en-CA" sz="2800" b="1" dirty="0">
                <a:solidFill>
                  <a:schemeClr val="accent5"/>
                </a:solidFill>
                <a:latin typeface="+mn-lt"/>
              </a:rPr>
              <a:t>cost-efficiency</a:t>
            </a:r>
            <a:r>
              <a:rPr lang="en-CA" sz="2800" b="1" dirty="0">
                <a:latin typeface="+mn-lt"/>
              </a:rPr>
              <a:t>, it is important to </a:t>
            </a:r>
            <a:r>
              <a:rPr lang="en-CA" sz="2800" b="1" dirty="0">
                <a:solidFill>
                  <a:schemeClr val="accent5"/>
                </a:solidFill>
                <a:latin typeface="+mn-lt"/>
              </a:rPr>
              <a:t>coordinate</a:t>
            </a:r>
            <a:r>
              <a:rPr lang="en-CA" sz="2800" b="1" dirty="0">
                <a:latin typeface="+mn-lt"/>
              </a:rPr>
              <a:t> the efforts of all relevant digital health stakeholders.</a:t>
            </a:r>
          </a:p>
          <a:p>
            <a:endParaRPr lang="en-CA" sz="2800" b="1" dirty="0">
              <a:latin typeface="+mn-lt"/>
            </a:endParaRPr>
          </a:p>
          <a:p>
            <a:r>
              <a:rPr lang="en-CA" sz="2800" b="1" dirty="0">
                <a:latin typeface="+mn-lt"/>
              </a:rPr>
              <a:t>As a practical matter of </a:t>
            </a:r>
            <a:r>
              <a:rPr lang="en-CA" sz="2800" b="1" dirty="0">
                <a:solidFill>
                  <a:schemeClr val="accent5"/>
                </a:solidFill>
                <a:latin typeface="+mn-lt"/>
              </a:rPr>
              <a:t>HIE governance</a:t>
            </a:r>
            <a:r>
              <a:rPr lang="en-CA" sz="2800" b="1" dirty="0">
                <a:latin typeface="+mn-lt"/>
              </a:rPr>
              <a:t>, all digital health initiatives need to be </a:t>
            </a:r>
            <a:r>
              <a:rPr lang="en-CA" sz="2800" b="1" dirty="0">
                <a:solidFill>
                  <a:schemeClr val="accent5"/>
                </a:solidFill>
                <a:latin typeface="+mn-lt"/>
              </a:rPr>
              <a:t>adherent</a:t>
            </a:r>
            <a:r>
              <a:rPr lang="en-CA" sz="2800" b="1" dirty="0">
                <a:latin typeface="+mn-lt"/>
              </a:rPr>
              <a:t> to the national digital health </a:t>
            </a:r>
            <a:r>
              <a:rPr lang="en-CA" sz="2800" b="1" dirty="0">
                <a:solidFill>
                  <a:schemeClr val="accent5"/>
                </a:solidFill>
                <a:latin typeface="+mn-lt"/>
              </a:rPr>
              <a:t>norms</a:t>
            </a:r>
            <a:r>
              <a:rPr lang="en-CA" sz="2800" b="1" dirty="0">
                <a:latin typeface="+mn-lt"/>
              </a:rPr>
              <a:t> and </a:t>
            </a:r>
            <a:r>
              <a:rPr lang="en-CA" sz="2800" b="1" dirty="0">
                <a:solidFill>
                  <a:schemeClr val="accent5"/>
                </a:solidFill>
                <a:latin typeface="+mn-lt"/>
              </a:rPr>
              <a:t>standards</a:t>
            </a:r>
            <a:r>
              <a:rPr lang="en-CA" sz="2800" b="1" dirty="0">
                <a:latin typeface="+mn-lt"/>
              </a:rPr>
              <a:t>.</a:t>
            </a:r>
          </a:p>
          <a:p>
            <a:endParaRPr lang="en-CA" sz="2800" b="1" dirty="0">
              <a:latin typeface="+mn-lt"/>
            </a:endParaRPr>
          </a:p>
          <a:p>
            <a:r>
              <a:rPr lang="en-CA" sz="2800" b="1" dirty="0">
                <a:latin typeface="+mn-lt"/>
              </a:rPr>
              <a:t>As a matter of </a:t>
            </a:r>
            <a:r>
              <a:rPr lang="en-CA" sz="2800" b="1" dirty="0">
                <a:solidFill>
                  <a:schemeClr val="accent5"/>
                </a:solidFill>
                <a:latin typeface="+mn-lt"/>
              </a:rPr>
              <a:t>sovereignty</a:t>
            </a:r>
            <a:r>
              <a:rPr lang="en-CA" sz="2800" b="1" dirty="0">
                <a:latin typeface="+mn-lt"/>
              </a:rPr>
              <a:t>, initiatives should serve the national health and digital health </a:t>
            </a:r>
            <a:r>
              <a:rPr lang="en-CA" sz="2800" b="1" dirty="0">
                <a:solidFill>
                  <a:schemeClr val="accent5"/>
                </a:solidFill>
                <a:latin typeface="+mn-lt"/>
              </a:rPr>
              <a:t>strategies</a:t>
            </a:r>
            <a:r>
              <a:rPr lang="en-CA" sz="2800" b="1" dirty="0">
                <a:latin typeface="+mn-lt"/>
              </a:rPr>
              <a:t> (noting the Paris Declaration on AID Effectiveness).</a:t>
            </a:r>
          </a:p>
        </p:txBody>
      </p:sp>
      <p:sp>
        <p:nvSpPr>
          <p:cNvPr id="2" name="Slide Number Placeholder 1">
            <a:extLst>
              <a:ext uri="{FF2B5EF4-FFF2-40B4-BE49-F238E27FC236}">
                <a16:creationId xmlns:a16="http://schemas.microsoft.com/office/drawing/2014/main" id="{BBD207E4-13E3-2682-1269-492D45099598}"/>
              </a:ext>
            </a:extLst>
          </p:cNvPr>
          <p:cNvSpPr>
            <a:spLocks noGrp="1"/>
          </p:cNvSpPr>
          <p:nvPr>
            <p:ph type="sldNum" sz="quarter" idx="12"/>
          </p:nvPr>
        </p:nvSpPr>
        <p:spPr/>
        <p:txBody>
          <a:bodyPr/>
          <a:lstStyle/>
          <a:p>
            <a:fld id="{6734F48E-A456-4E2F-B17E-509464F7A050}" type="slidenum">
              <a:rPr lang="en-CA" smtClean="0"/>
              <a:pPr/>
              <a:t>100</a:t>
            </a:fld>
            <a:endParaRPr lang="en-CA"/>
          </a:p>
        </p:txBody>
      </p:sp>
    </p:spTree>
    <p:extLst>
      <p:ext uri="{BB962C8B-B14F-4D97-AF65-F5344CB8AC3E}">
        <p14:creationId xmlns:p14="http://schemas.microsoft.com/office/powerpoint/2010/main" val="38778931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026791-CADB-97DA-1B7B-81BA9514413D}"/>
              </a:ext>
            </a:extLst>
          </p:cNvPr>
          <p:cNvSpPr>
            <a:spLocks noGrp="1"/>
          </p:cNvSpPr>
          <p:nvPr>
            <p:ph type="title"/>
          </p:nvPr>
        </p:nvSpPr>
        <p:spPr>
          <a:prstGeom prst="rect">
            <a:avLst/>
          </a:prstGeom>
        </p:spPr>
        <p:txBody>
          <a:bodyPr/>
          <a:lstStyle/>
          <a:p>
            <a:r>
              <a:rPr lang="en-CA" i="1" dirty="0"/>
              <a:t>CONCEPTUAL</a:t>
            </a:r>
            <a:r>
              <a:rPr lang="en-CA" dirty="0"/>
              <a:t> PMO STRUCTURE</a:t>
            </a:r>
          </a:p>
        </p:txBody>
      </p:sp>
      <p:sp>
        <p:nvSpPr>
          <p:cNvPr id="4" name="Slide Number Placeholder 3">
            <a:extLst>
              <a:ext uri="{FF2B5EF4-FFF2-40B4-BE49-F238E27FC236}">
                <a16:creationId xmlns:a16="http://schemas.microsoft.com/office/drawing/2014/main" id="{ABF625CF-304A-76C2-F581-D25BC5AE9563}"/>
              </a:ext>
            </a:extLst>
          </p:cNvPr>
          <p:cNvSpPr>
            <a:spLocks noGrp="1"/>
          </p:cNvSpPr>
          <p:nvPr>
            <p:ph type="sldNum" sz="quarter" idx="12"/>
          </p:nvPr>
        </p:nvSpPr>
        <p:spPr/>
        <p:txBody>
          <a:bodyPr/>
          <a:lstStyle/>
          <a:p>
            <a:fld id="{6734F48E-A456-4E2F-B17E-509464F7A050}" type="slidenum">
              <a:rPr lang="en-CA" smtClean="0"/>
              <a:pPr/>
              <a:t>101</a:t>
            </a:fld>
            <a:endParaRPr lang="en-CA"/>
          </a:p>
        </p:txBody>
      </p:sp>
      <p:pic>
        <p:nvPicPr>
          <p:cNvPr id="5" name="Picture 4">
            <a:extLst>
              <a:ext uri="{FF2B5EF4-FFF2-40B4-BE49-F238E27FC236}">
                <a16:creationId xmlns:a16="http://schemas.microsoft.com/office/drawing/2014/main" id="{3C7F2E33-32A0-12A7-81CC-9175F2281802}"/>
              </a:ext>
            </a:extLst>
          </p:cNvPr>
          <p:cNvPicPr>
            <a:picLocks noChangeAspect="1"/>
          </p:cNvPicPr>
          <p:nvPr/>
        </p:nvPicPr>
        <p:blipFill>
          <a:blip r:embed="rId2"/>
          <a:stretch>
            <a:fillRect/>
          </a:stretch>
        </p:blipFill>
        <p:spPr>
          <a:xfrm>
            <a:off x="2052102" y="1378496"/>
            <a:ext cx="10526195" cy="5944631"/>
          </a:xfrm>
          <a:prstGeom prst="rect">
            <a:avLst/>
          </a:prstGeom>
        </p:spPr>
      </p:pic>
    </p:spTree>
    <p:extLst>
      <p:ext uri="{BB962C8B-B14F-4D97-AF65-F5344CB8AC3E}">
        <p14:creationId xmlns:p14="http://schemas.microsoft.com/office/powerpoint/2010/main" val="2550049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9D0D5F-A4AA-867B-BA79-556F8CB5CF5E}"/>
              </a:ext>
            </a:extLst>
          </p:cNvPr>
          <p:cNvSpPr>
            <a:spLocks noGrp="1"/>
          </p:cNvSpPr>
          <p:nvPr>
            <p:ph type="title"/>
          </p:nvPr>
        </p:nvSpPr>
        <p:spPr/>
        <p:txBody>
          <a:bodyPr/>
          <a:lstStyle/>
          <a:p>
            <a:r>
              <a:rPr lang="en-CA" i="1" dirty="0"/>
              <a:t>CONCEPTUAL</a:t>
            </a:r>
            <a:r>
              <a:rPr lang="en-CA" dirty="0"/>
              <a:t> PMO STRUCTURE</a:t>
            </a:r>
          </a:p>
        </p:txBody>
      </p:sp>
      <p:sp>
        <p:nvSpPr>
          <p:cNvPr id="5" name="Content Placeholder 4">
            <a:extLst>
              <a:ext uri="{FF2B5EF4-FFF2-40B4-BE49-F238E27FC236}">
                <a16:creationId xmlns:a16="http://schemas.microsoft.com/office/drawing/2014/main" id="{48E0C7B8-9F4E-E8E6-7B68-4C206230EB87}"/>
              </a:ext>
            </a:extLst>
          </p:cNvPr>
          <p:cNvSpPr>
            <a:spLocks noGrp="1"/>
          </p:cNvSpPr>
          <p:nvPr>
            <p:ph idx="1"/>
          </p:nvPr>
        </p:nvSpPr>
        <p:spPr>
          <a:xfrm>
            <a:off x="731520" y="1920243"/>
            <a:ext cx="12920384" cy="5431155"/>
          </a:xfrm>
        </p:spPr>
        <p:txBody>
          <a:bodyPr>
            <a:normAutofit/>
          </a:bodyPr>
          <a:lstStyle/>
          <a:p>
            <a:r>
              <a:rPr lang="en-CA" sz="2800" b="1" dirty="0"/>
              <a:t>An agency or department, under the </a:t>
            </a:r>
            <a:r>
              <a:rPr lang="en-CA" sz="2800" b="1" dirty="0">
                <a:solidFill>
                  <a:schemeClr val="accent5"/>
                </a:solidFill>
              </a:rPr>
              <a:t>auspices</a:t>
            </a:r>
            <a:r>
              <a:rPr lang="en-CA" sz="2800" b="1" dirty="0"/>
              <a:t> of the </a:t>
            </a:r>
            <a:r>
              <a:rPr lang="en-CA" sz="2800" b="1" dirty="0">
                <a:solidFill>
                  <a:schemeClr val="accent5"/>
                </a:solidFill>
              </a:rPr>
              <a:t>MOH</a:t>
            </a:r>
            <a:r>
              <a:rPr lang="en-CA" sz="2800" b="1" dirty="0"/>
              <a:t>, will </a:t>
            </a:r>
            <a:r>
              <a:rPr lang="en-CA" sz="2800" b="1" dirty="0">
                <a:solidFill>
                  <a:schemeClr val="accent5"/>
                </a:solidFill>
              </a:rPr>
              <a:t>operate</a:t>
            </a:r>
            <a:r>
              <a:rPr lang="en-CA" sz="2800" b="1" dirty="0"/>
              <a:t> a programme management office (</a:t>
            </a:r>
            <a:r>
              <a:rPr lang="en-CA" sz="2800" b="1" dirty="0">
                <a:solidFill>
                  <a:schemeClr val="accent5"/>
                </a:solidFill>
              </a:rPr>
              <a:t>PMO</a:t>
            </a:r>
            <a:r>
              <a:rPr lang="en-CA" sz="2800" b="1" dirty="0"/>
              <a:t>).</a:t>
            </a:r>
          </a:p>
          <a:p>
            <a:endParaRPr lang="en-CA" sz="2800" b="1" dirty="0"/>
          </a:p>
          <a:p>
            <a:r>
              <a:rPr lang="en-CA" sz="2800" b="1" dirty="0"/>
              <a:t>The </a:t>
            </a:r>
            <a:r>
              <a:rPr lang="en-CA" sz="2800" b="1" dirty="0">
                <a:solidFill>
                  <a:schemeClr val="accent5"/>
                </a:solidFill>
              </a:rPr>
              <a:t>PMO</a:t>
            </a:r>
            <a:r>
              <a:rPr lang="en-CA" sz="2800" b="1" dirty="0"/>
              <a:t> will </a:t>
            </a:r>
            <a:r>
              <a:rPr lang="en-CA" sz="2800" b="1" dirty="0">
                <a:solidFill>
                  <a:schemeClr val="accent5"/>
                </a:solidFill>
              </a:rPr>
              <a:t>coordinate</a:t>
            </a:r>
            <a:r>
              <a:rPr lang="en-CA" sz="2800" b="1" dirty="0"/>
              <a:t> activities of the project managers (</a:t>
            </a:r>
            <a:r>
              <a:rPr lang="en-CA" sz="2800" b="1" dirty="0">
                <a:solidFill>
                  <a:schemeClr val="accent5"/>
                </a:solidFill>
              </a:rPr>
              <a:t>PM</a:t>
            </a:r>
            <a:r>
              <a:rPr lang="en-CA" sz="2800" b="1" dirty="0"/>
              <a:t>) across </a:t>
            </a:r>
            <a:r>
              <a:rPr lang="en-CA" sz="2800" b="1" dirty="0">
                <a:solidFill>
                  <a:schemeClr val="accent5"/>
                </a:solidFill>
              </a:rPr>
              <a:t>all</a:t>
            </a:r>
            <a:r>
              <a:rPr lang="en-CA" sz="2800" b="1" dirty="0"/>
              <a:t> stakeholder projects (MOH, private sector, development partner).</a:t>
            </a:r>
          </a:p>
          <a:p>
            <a:endParaRPr lang="en-CA" sz="2800" b="1" dirty="0"/>
          </a:p>
          <a:p>
            <a:r>
              <a:rPr lang="en-CA" sz="2800" b="1" dirty="0"/>
              <a:t>The </a:t>
            </a:r>
            <a:r>
              <a:rPr lang="en-CA" sz="2800" b="1" dirty="0">
                <a:solidFill>
                  <a:schemeClr val="accent5"/>
                </a:solidFill>
              </a:rPr>
              <a:t>PMO</a:t>
            </a:r>
            <a:r>
              <a:rPr lang="en-CA" sz="2800" b="1" dirty="0"/>
              <a:t> will </a:t>
            </a:r>
            <a:r>
              <a:rPr lang="en-CA" sz="2800" b="1" i="1" dirty="0"/>
              <a:t>govern</a:t>
            </a:r>
            <a:r>
              <a:rPr lang="en-CA" sz="2800" b="1" dirty="0"/>
              <a:t> </a:t>
            </a:r>
            <a:r>
              <a:rPr lang="en-CA" sz="2800" b="1" dirty="0">
                <a:solidFill>
                  <a:schemeClr val="accent5"/>
                </a:solidFill>
              </a:rPr>
              <a:t>conformance testing </a:t>
            </a:r>
            <a:r>
              <a:rPr lang="en-CA" sz="2800" b="1" dirty="0"/>
              <a:t>of digital health deliverables.</a:t>
            </a:r>
          </a:p>
          <a:p>
            <a:pPr marL="0" indent="0">
              <a:buNone/>
            </a:pPr>
            <a:r>
              <a:rPr lang="en-CA" sz="2800" b="1" dirty="0"/>
              <a:t> </a:t>
            </a:r>
          </a:p>
          <a:p>
            <a:r>
              <a:rPr lang="en-CA" sz="2800" b="1" dirty="0"/>
              <a:t>The </a:t>
            </a:r>
            <a:r>
              <a:rPr lang="en-CA" sz="2800" b="1" dirty="0">
                <a:solidFill>
                  <a:schemeClr val="accent5"/>
                </a:solidFill>
              </a:rPr>
              <a:t>MOH</a:t>
            </a:r>
            <a:r>
              <a:rPr lang="en-CA" sz="2800" b="1" dirty="0"/>
              <a:t> will manage </a:t>
            </a:r>
            <a:r>
              <a:rPr lang="en-CA" sz="2800" b="1" dirty="0">
                <a:solidFill>
                  <a:schemeClr val="accent5"/>
                </a:solidFill>
              </a:rPr>
              <a:t>access permissions </a:t>
            </a:r>
            <a:r>
              <a:rPr lang="en-CA" sz="2800" b="1" dirty="0"/>
              <a:t>to the HIE.</a:t>
            </a:r>
          </a:p>
        </p:txBody>
      </p:sp>
      <p:sp>
        <p:nvSpPr>
          <p:cNvPr id="3" name="Slide Number Placeholder 2">
            <a:extLst>
              <a:ext uri="{FF2B5EF4-FFF2-40B4-BE49-F238E27FC236}">
                <a16:creationId xmlns:a16="http://schemas.microsoft.com/office/drawing/2014/main" id="{F98604F1-E249-E702-1C50-A7CCC1052903}"/>
              </a:ext>
            </a:extLst>
          </p:cNvPr>
          <p:cNvSpPr>
            <a:spLocks noGrp="1"/>
          </p:cNvSpPr>
          <p:nvPr>
            <p:ph type="sldNum" sz="quarter" idx="12"/>
          </p:nvPr>
        </p:nvSpPr>
        <p:spPr/>
        <p:txBody>
          <a:bodyPr/>
          <a:lstStyle/>
          <a:p>
            <a:fld id="{6734F48E-A456-4E2F-B17E-509464F7A050}" type="slidenum">
              <a:rPr lang="en-CA" smtClean="0"/>
              <a:pPr/>
              <a:t>102</a:t>
            </a:fld>
            <a:endParaRPr lang="en-CA"/>
          </a:p>
        </p:txBody>
      </p:sp>
    </p:spTree>
    <p:extLst>
      <p:ext uri="{BB962C8B-B14F-4D97-AF65-F5344CB8AC3E}">
        <p14:creationId xmlns:p14="http://schemas.microsoft.com/office/powerpoint/2010/main" val="6709215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CA674F-8BEA-E966-7BBD-783EEECEBECD}"/>
              </a:ext>
            </a:extLst>
          </p:cNvPr>
          <p:cNvSpPr>
            <a:spLocks noGrp="1"/>
          </p:cNvSpPr>
          <p:nvPr>
            <p:ph type="title"/>
          </p:nvPr>
        </p:nvSpPr>
        <p:spPr/>
        <p:txBody>
          <a:bodyPr/>
          <a:lstStyle/>
          <a:p>
            <a:r>
              <a:rPr lang="en-CA" dirty="0">
                <a:latin typeface="+mj-lt"/>
              </a:rPr>
              <a:t>ADOPTION PRINCIPLES</a:t>
            </a:r>
          </a:p>
        </p:txBody>
      </p:sp>
      <p:sp>
        <p:nvSpPr>
          <p:cNvPr id="4" name="Content Placeholder 3">
            <a:extLst>
              <a:ext uri="{FF2B5EF4-FFF2-40B4-BE49-F238E27FC236}">
                <a16:creationId xmlns:a16="http://schemas.microsoft.com/office/drawing/2014/main" id="{CB8F5DCC-6C11-A095-F4C5-C779752C9411}"/>
              </a:ext>
            </a:extLst>
          </p:cNvPr>
          <p:cNvSpPr>
            <a:spLocks noGrp="1"/>
          </p:cNvSpPr>
          <p:nvPr>
            <p:ph idx="1"/>
          </p:nvPr>
        </p:nvSpPr>
        <p:spPr/>
        <p:txBody>
          <a:bodyPr>
            <a:normAutofit/>
          </a:bodyPr>
          <a:lstStyle/>
          <a:p>
            <a:r>
              <a:rPr lang="en-CA" sz="2800" b="1" dirty="0">
                <a:latin typeface="+mj-lt"/>
              </a:rPr>
              <a:t>To generate </a:t>
            </a:r>
            <a:r>
              <a:rPr lang="en-CA" sz="2800" b="1" dirty="0">
                <a:solidFill>
                  <a:schemeClr val="accent5"/>
                </a:solidFill>
                <a:latin typeface="+mj-lt"/>
              </a:rPr>
              <a:t>interest</a:t>
            </a:r>
            <a:r>
              <a:rPr lang="en-CA" sz="2800" b="1" dirty="0">
                <a:latin typeface="+mj-lt"/>
              </a:rPr>
              <a:t> and set up for significant </a:t>
            </a:r>
            <a:r>
              <a:rPr lang="en-CA" sz="2800" b="1" dirty="0">
                <a:solidFill>
                  <a:schemeClr val="accent5"/>
                </a:solidFill>
                <a:latin typeface="+mj-lt"/>
              </a:rPr>
              <a:t>value capture</a:t>
            </a:r>
            <a:r>
              <a:rPr lang="en-CA" sz="2800" b="1" dirty="0">
                <a:latin typeface="+mj-lt"/>
              </a:rPr>
              <a:t>, choose a set of initial guideline-based care pathways that </a:t>
            </a:r>
            <a:r>
              <a:rPr lang="en-CA" sz="2800" b="1" i="1" u="sng" dirty="0">
                <a:solidFill>
                  <a:schemeClr val="accent5"/>
                </a:solidFill>
                <a:latin typeface="+mj-lt"/>
              </a:rPr>
              <a:t>matter</a:t>
            </a:r>
            <a:r>
              <a:rPr lang="en-CA" sz="2800" b="1" dirty="0">
                <a:latin typeface="+mj-lt"/>
              </a:rPr>
              <a:t> (e.g. high ranked in the </a:t>
            </a:r>
            <a:r>
              <a:rPr lang="en-CA" sz="2800" b="1" dirty="0">
                <a:solidFill>
                  <a:schemeClr val="accent5"/>
                </a:solidFill>
                <a:latin typeface="+mj-lt"/>
              </a:rPr>
              <a:t>IHME top-10 </a:t>
            </a:r>
            <a:r>
              <a:rPr lang="en-CA" sz="2800" b="1" dirty="0">
                <a:latin typeface="+mj-lt"/>
              </a:rPr>
              <a:t>list of burden of disease).</a:t>
            </a:r>
          </a:p>
          <a:p>
            <a:r>
              <a:rPr lang="en-CA" sz="2800" b="1" dirty="0">
                <a:latin typeface="+mj-lt"/>
              </a:rPr>
              <a:t>Create a </a:t>
            </a:r>
            <a:r>
              <a:rPr lang="en-CA" sz="2800" b="1" i="1" dirty="0">
                <a:solidFill>
                  <a:schemeClr val="accent5"/>
                </a:solidFill>
                <a:latin typeface="+mj-lt"/>
              </a:rPr>
              <a:t>network</a:t>
            </a:r>
            <a:r>
              <a:rPr lang="en-CA" sz="2800" b="1" dirty="0">
                <a:solidFill>
                  <a:schemeClr val="accent5"/>
                </a:solidFill>
                <a:latin typeface="+mj-lt"/>
              </a:rPr>
              <a:t> </a:t>
            </a:r>
            <a:r>
              <a:rPr lang="en-CA" sz="2800" b="1" i="1" dirty="0">
                <a:solidFill>
                  <a:schemeClr val="accent5"/>
                </a:solidFill>
                <a:latin typeface="+mj-lt"/>
              </a:rPr>
              <a:t>effect</a:t>
            </a:r>
            <a:r>
              <a:rPr lang="en-CA" sz="2800" b="1" dirty="0">
                <a:latin typeface="+mj-lt"/>
              </a:rPr>
              <a:t>:</a:t>
            </a:r>
          </a:p>
          <a:p>
            <a:pPr marL="1474470" lvl="1" indent="-742950">
              <a:buFont typeface="+mj-lt"/>
              <a:buAutoNum type="arabicPeriod"/>
            </a:pPr>
            <a:r>
              <a:rPr lang="en-CA" sz="2800" b="1" dirty="0">
                <a:latin typeface="+mj-lt"/>
              </a:rPr>
              <a:t>Implement the </a:t>
            </a:r>
            <a:r>
              <a:rPr lang="en-CA" sz="2800" b="1" dirty="0">
                <a:solidFill>
                  <a:schemeClr val="accent5"/>
                </a:solidFill>
                <a:latin typeface="+mj-lt"/>
              </a:rPr>
              <a:t>HIE</a:t>
            </a:r>
            <a:r>
              <a:rPr lang="en-CA" sz="2800" b="1" dirty="0">
                <a:latin typeface="+mj-lt"/>
              </a:rPr>
              <a:t>, </a:t>
            </a:r>
            <a:r>
              <a:rPr lang="en-CA" sz="2800" b="1" i="1" dirty="0">
                <a:solidFill>
                  <a:schemeClr val="accent5"/>
                </a:solidFill>
                <a:latin typeface="+mj-lt"/>
              </a:rPr>
              <a:t>first</a:t>
            </a:r>
            <a:r>
              <a:rPr lang="en-CA" sz="2800" b="1" i="1" dirty="0">
                <a:latin typeface="+mj-lt"/>
              </a:rPr>
              <a:t>.</a:t>
            </a:r>
          </a:p>
          <a:p>
            <a:pPr marL="1474470" lvl="1" indent="-742950">
              <a:buFont typeface="+mj-lt"/>
              <a:buAutoNum type="arabicPeriod"/>
            </a:pPr>
            <a:r>
              <a:rPr lang="en-CA" sz="2800" b="1" dirty="0">
                <a:latin typeface="+mj-lt"/>
              </a:rPr>
              <a:t>Implement a rapid (</a:t>
            </a:r>
            <a:r>
              <a:rPr lang="en-CA" sz="2800" b="1" i="1" dirty="0">
                <a:solidFill>
                  <a:schemeClr val="accent5"/>
                </a:solidFill>
                <a:latin typeface="+mj-lt"/>
              </a:rPr>
              <a:t>real time</a:t>
            </a:r>
            <a:r>
              <a:rPr lang="en-CA" sz="2800" b="1" dirty="0">
                <a:latin typeface="+mj-lt"/>
              </a:rPr>
              <a:t>) </a:t>
            </a:r>
            <a:r>
              <a:rPr lang="en-CA" sz="2800" b="1" dirty="0">
                <a:solidFill>
                  <a:schemeClr val="accent5"/>
                </a:solidFill>
                <a:latin typeface="+mj-lt"/>
              </a:rPr>
              <a:t>CR onboarding </a:t>
            </a:r>
            <a:r>
              <a:rPr lang="en-CA" sz="2800" b="1" dirty="0">
                <a:latin typeface="+mj-lt"/>
              </a:rPr>
              <a:t>process.</a:t>
            </a:r>
          </a:p>
          <a:p>
            <a:pPr marL="1474470" lvl="1" indent="-742950">
              <a:buFont typeface="+mj-lt"/>
              <a:buAutoNum type="arabicPeriod"/>
            </a:pPr>
            <a:r>
              <a:rPr lang="en-CA" sz="2800" b="1" dirty="0">
                <a:latin typeface="+mj-lt"/>
              </a:rPr>
              <a:t>Set up </a:t>
            </a:r>
            <a:r>
              <a:rPr lang="en-CA" sz="2800" b="1" dirty="0">
                <a:solidFill>
                  <a:schemeClr val="accent5"/>
                </a:solidFill>
                <a:latin typeface="+mj-lt"/>
              </a:rPr>
              <a:t>conformance testing</a:t>
            </a:r>
            <a:r>
              <a:rPr lang="en-CA" sz="2800" b="1" dirty="0">
                <a:latin typeface="+mj-lt"/>
              </a:rPr>
              <a:t>.</a:t>
            </a:r>
          </a:p>
          <a:p>
            <a:pPr marL="1474470" lvl="1" indent="-742950">
              <a:buFont typeface="+mj-lt"/>
              <a:buAutoNum type="arabicPeriod"/>
            </a:pPr>
            <a:r>
              <a:rPr lang="en-CA" sz="2800" b="1" dirty="0">
                <a:latin typeface="+mj-lt"/>
              </a:rPr>
              <a:t>Connect </a:t>
            </a:r>
            <a:r>
              <a:rPr lang="en-CA" sz="2800" b="1" dirty="0">
                <a:solidFill>
                  <a:schemeClr val="accent5"/>
                </a:solidFill>
                <a:latin typeface="+mj-lt"/>
              </a:rPr>
              <a:t>waves</a:t>
            </a:r>
            <a:r>
              <a:rPr lang="en-CA" sz="2800" b="1" dirty="0">
                <a:latin typeface="+mj-lt"/>
              </a:rPr>
              <a:t> of conformant POS solutions at a time.</a:t>
            </a:r>
          </a:p>
          <a:p>
            <a:r>
              <a:rPr lang="en-CA" sz="2800" b="1" dirty="0">
                <a:latin typeface="+mj-lt"/>
              </a:rPr>
              <a:t>Try to bring </a:t>
            </a:r>
            <a:r>
              <a:rPr lang="en-CA" sz="2800" b="1" dirty="0">
                <a:solidFill>
                  <a:schemeClr val="accent5"/>
                </a:solidFill>
                <a:latin typeface="+mj-lt"/>
              </a:rPr>
              <a:t>entire referral networks </a:t>
            </a:r>
            <a:r>
              <a:rPr lang="en-CA" sz="2800" b="1" dirty="0">
                <a:latin typeface="+mj-lt"/>
              </a:rPr>
              <a:t>onboard at the same time.</a:t>
            </a:r>
          </a:p>
          <a:p>
            <a:r>
              <a:rPr lang="en-CA" sz="2800" b="1" dirty="0">
                <a:latin typeface="+mj-lt"/>
              </a:rPr>
              <a:t>Try to </a:t>
            </a:r>
            <a:r>
              <a:rPr lang="en-CA" sz="2800" b="1" dirty="0">
                <a:solidFill>
                  <a:schemeClr val="accent5"/>
                </a:solidFill>
                <a:latin typeface="+mj-lt"/>
              </a:rPr>
              <a:t>import siloed data </a:t>
            </a:r>
            <a:r>
              <a:rPr lang="en-CA" sz="2800" b="1" dirty="0">
                <a:latin typeface="+mj-lt"/>
              </a:rPr>
              <a:t>holdings to accelerate care continuity.</a:t>
            </a:r>
          </a:p>
        </p:txBody>
      </p:sp>
      <p:sp>
        <p:nvSpPr>
          <p:cNvPr id="2" name="Slide Number Placeholder 1">
            <a:extLst>
              <a:ext uri="{FF2B5EF4-FFF2-40B4-BE49-F238E27FC236}">
                <a16:creationId xmlns:a16="http://schemas.microsoft.com/office/drawing/2014/main" id="{C51794AC-68B9-3D64-ACA0-482B8910C7A9}"/>
              </a:ext>
            </a:extLst>
          </p:cNvPr>
          <p:cNvSpPr>
            <a:spLocks noGrp="1"/>
          </p:cNvSpPr>
          <p:nvPr>
            <p:ph type="sldNum" sz="quarter" idx="12"/>
          </p:nvPr>
        </p:nvSpPr>
        <p:spPr/>
        <p:txBody>
          <a:bodyPr/>
          <a:lstStyle/>
          <a:p>
            <a:fld id="{6734F48E-A456-4E2F-B17E-509464F7A050}" type="slidenum">
              <a:rPr lang="en-CA" smtClean="0"/>
              <a:pPr/>
              <a:t>103</a:t>
            </a:fld>
            <a:endParaRPr lang="en-CA"/>
          </a:p>
        </p:txBody>
      </p:sp>
    </p:spTree>
    <p:extLst>
      <p:ext uri="{BB962C8B-B14F-4D97-AF65-F5344CB8AC3E}">
        <p14:creationId xmlns:p14="http://schemas.microsoft.com/office/powerpoint/2010/main" val="1123756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28B4FD-9291-CEDF-0F76-D39D8773A94C}"/>
              </a:ext>
            </a:extLst>
          </p:cNvPr>
          <p:cNvSpPr txBox="1"/>
          <p:nvPr/>
        </p:nvSpPr>
        <p:spPr>
          <a:xfrm>
            <a:off x="690464" y="1251495"/>
            <a:ext cx="6510700" cy="5693866"/>
          </a:xfrm>
          <a:prstGeom prst="rect">
            <a:avLst/>
          </a:prstGeom>
          <a:noFill/>
        </p:spPr>
        <p:txBody>
          <a:bodyPr wrap="square" rtlCol="0">
            <a:spAutoFit/>
          </a:bodyPr>
          <a:lstStyle/>
          <a:p>
            <a:r>
              <a:rPr lang="en-CA" sz="2800" b="1" dirty="0">
                <a:solidFill>
                  <a:schemeClr val="tx2"/>
                </a:solidFill>
              </a:rPr>
              <a:t>Implementing the </a:t>
            </a:r>
            <a:r>
              <a:rPr lang="en-CA" sz="2800" b="1" dirty="0">
                <a:solidFill>
                  <a:schemeClr val="accent5"/>
                </a:solidFill>
              </a:rPr>
              <a:t>HIE </a:t>
            </a:r>
            <a:r>
              <a:rPr lang="en-CA" sz="2800" b="1" u="sng" dirty="0">
                <a:solidFill>
                  <a:schemeClr val="accent5"/>
                </a:solidFill>
              </a:rPr>
              <a:t>first</a:t>
            </a:r>
            <a:r>
              <a:rPr lang="en-CA" sz="2800" b="1" dirty="0">
                <a:solidFill>
                  <a:schemeClr val="accent5"/>
                </a:solidFill>
              </a:rPr>
              <a:t> </a:t>
            </a:r>
            <a:r>
              <a:rPr lang="en-CA" sz="2800" b="1" dirty="0">
                <a:solidFill>
                  <a:schemeClr val="tx2"/>
                </a:solidFill>
              </a:rPr>
              <a:t>addresses the </a:t>
            </a:r>
            <a:r>
              <a:rPr lang="en-CA" sz="2800" b="1" dirty="0">
                <a:solidFill>
                  <a:schemeClr val="accent5"/>
                </a:solidFill>
              </a:rPr>
              <a:t>permutation and combinations </a:t>
            </a:r>
            <a:r>
              <a:rPr lang="en-CA" sz="2800" b="1" dirty="0">
                <a:solidFill>
                  <a:schemeClr val="tx2"/>
                </a:solidFill>
              </a:rPr>
              <a:t>problem associated with of point-to-point data sharing.</a:t>
            </a:r>
          </a:p>
          <a:p>
            <a:endParaRPr lang="en-CA" sz="2800" b="1" dirty="0">
              <a:solidFill>
                <a:schemeClr val="tx2"/>
              </a:solidFill>
            </a:endParaRPr>
          </a:p>
          <a:p>
            <a:endParaRPr lang="en-CA" sz="2800" b="1" dirty="0">
              <a:solidFill>
                <a:schemeClr val="tx2"/>
              </a:solidFill>
            </a:endParaRPr>
          </a:p>
          <a:p>
            <a:r>
              <a:rPr lang="en-CA" sz="2800" b="1" dirty="0">
                <a:solidFill>
                  <a:schemeClr val="tx2"/>
                </a:solidFill>
              </a:rPr>
              <a:t>Every new point of care that connects to the network can </a:t>
            </a:r>
            <a:r>
              <a:rPr lang="en-CA" sz="2800" b="1" dirty="0">
                <a:solidFill>
                  <a:schemeClr val="accent5"/>
                </a:solidFill>
              </a:rPr>
              <a:t>immediately share health data</a:t>
            </a:r>
            <a:r>
              <a:rPr lang="en-CA" sz="2800" b="1" dirty="0">
                <a:solidFill>
                  <a:schemeClr val="tx2"/>
                </a:solidFill>
              </a:rPr>
              <a:t> with </a:t>
            </a:r>
            <a:r>
              <a:rPr lang="en-CA" sz="2800" b="1" i="1" dirty="0">
                <a:solidFill>
                  <a:schemeClr val="tx2"/>
                </a:solidFill>
              </a:rPr>
              <a:t>every other point </a:t>
            </a:r>
            <a:r>
              <a:rPr lang="en-CA" sz="2800" b="1" dirty="0">
                <a:solidFill>
                  <a:schemeClr val="tx2"/>
                </a:solidFill>
              </a:rPr>
              <a:t>that is already connected. This builds </a:t>
            </a:r>
            <a:r>
              <a:rPr lang="en-CA" sz="2800" b="1" dirty="0">
                <a:solidFill>
                  <a:schemeClr val="accent5"/>
                </a:solidFill>
              </a:rPr>
              <a:t>geometrically increasing value </a:t>
            </a:r>
            <a:r>
              <a:rPr lang="en-CA" sz="2800" b="1" dirty="0">
                <a:solidFill>
                  <a:schemeClr val="tx2"/>
                </a:solidFill>
              </a:rPr>
              <a:t>and </a:t>
            </a:r>
            <a:r>
              <a:rPr lang="en-CA" sz="2800" b="1" i="1" dirty="0">
                <a:solidFill>
                  <a:schemeClr val="accent5"/>
                </a:solidFill>
              </a:rPr>
              <a:t>momentum</a:t>
            </a:r>
            <a:r>
              <a:rPr lang="en-CA" sz="2800" b="1" dirty="0">
                <a:solidFill>
                  <a:schemeClr val="tx2"/>
                </a:solidFill>
              </a:rPr>
              <a:t> as the implementation progresses.</a:t>
            </a:r>
          </a:p>
        </p:txBody>
      </p:sp>
      <p:pic>
        <p:nvPicPr>
          <p:cNvPr id="5" name="Picture 2">
            <a:extLst>
              <a:ext uri="{FF2B5EF4-FFF2-40B4-BE49-F238E27FC236}">
                <a16:creationId xmlns:a16="http://schemas.microsoft.com/office/drawing/2014/main" id="{941CD8C8-DEDA-5400-C927-C5B1FAEAC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6228" y="289231"/>
            <a:ext cx="4548424" cy="164462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24212CE2-B357-83E0-AC0B-2AEF070243E7}"/>
              </a:ext>
            </a:extLst>
          </p:cNvPr>
          <p:cNvGrpSpPr/>
          <p:nvPr/>
        </p:nvGrpSpPr>
        <p:grpSpPr>
          <a:xfrm>
            <a:off x="7981168" y="2168558"/>
            <a:ext cx="5704009" cy="4587600"/>
            <a:chOff x="6909171" y="2259244"/>
            <a:chExt cx="4981540" cy="4042484"/>
          </a:xfrm>
        </p:grpSpPr>
        <p:pic>
          <p:nvPicPr>
            <p:cNvPr id="7" name="Picture 6">
              <a:extLst>
                <a:ext uri="{FF2B5EF4-FFF2-40B4-BE49-F238E27FC236}">
                  <a16:creationId xmlns:a16="http://schemas.microsoft.com/office/drawing/2014/main" id="{F32538B4-BB73-109F-9BE5-EF2FD7834CB1}"/>
                </a:ext>
              </a:extLst>
            </p:cNvPr>
            <p:cNvPicPr>
              <a:picLocks noChangeAspect="1"/>
            </p:cNvPicPr>
            <p:nvPr/>
          </p:nvPicPr>
          <p:blipFill>
            <a:blip r:embed="rId3"/>
            <a:stretch>
              <a:fillRect/>
            </a:stretch>
          </p:blipFill>
          <p:spPr>
            <a:xfrm>
              <a:off x="6909171" y="2259244"/>
              <a:ext cx="4981540" cy="4042484"/>
            </a:xfrm>
            <a:prstGeom prst="rect">
              <a:avLst/>
            </a:prstGeom>
            <a:ln w="19050">
              <a:solidFill>
                <a:srgbClr val="061F80"/>
              </a:solidFill>
            </a:ln>
          </p:spPr>
        </p:pic>
        <p:sp>
          <p:nvSpPr>
            <p:cNvPr id="8" name="TextBox 7">
              <a:extLst>
                <a:ext uri="{FF2B5EF4-FFF2-40B4-BE49-F238E27FC236}">
                  <a16:creationId xmlns:a16="http://schemas.microsoft.com/office/drawing/2014/main" id="{CD269764-3760-0A84-8F34-8FADEDF5C932}"/>
                </a:ext>
              </a:extLst>
            </p:cNvPr>
            <p:cNvSpPr txBox="1"/>
            <p:nvPr/>
          </p:nvSpPr>
          <p:spPr>
            <a:xfrm>
              <a:off x="8696772" y="2671364"/>
              <a:ext cx="2636418" cy="623772"/>
            </a:xfrm>
            <a:prstGeom prst="rect">
              <a:avLst/>
            </a:prstGeom>
            <a:noFill/>
          </p:spPr>
          <p:txBody>
            <a:bodyPr wrap="none" rtlCol="0">
              <a:spAutoFit/>
            </a:bodyPr>
            <a:lstStyle/>
            <a:p>
              <a:pPr algn="r"/>
              <a:r>
                <a:rPr lang="en-CA" sz="2000" dirty="0">
                  <a:solidFill>
                    <a:srgbClr val="740937"/>
                  </a:solidFill>
                </a:rPr>
                <a:t>Number of Data Sharing </a:t>
              </a:r>
            </a:p>
            <a:p>
              <a:pPr algn="r"/>
              <a:r>
                <a:rPr lang="en-CA" sz="2000" dirty="0">
                  <a:solidFill>
                    <a:srgbClr val="740937"/>
                  </a:solidFill>
                </a:rPr>
                <a:t>Connections (</a:t>
              </a:r>
              <a:r>
                <a:rPr lang="en-CA" sz="2000" b="1" dirty="0">
                  <a:solidFill>
                    <a:srgbClr val="740937"/>
                  </a:solidFill>
                </a:rPr>
                <a:t>value</a:t>
              </a:r>
              <a:r>
                <a:rPr lang="en-CA" sz="2000" dirty="0">
                  <a:solidFill>
                    <a:srgbClr val="740937"/>
                  </a:solidFill>
                </a:rPr>
                <a:t>)     </a:t>
              </a:r>
            </a:p>
          </p:txBody>
        </p:sp>
        <p:sp>
          <p:nvSpPr>
            <p:cNvPr id="9" name="TextBox 8">
              <a:extLst>
                <a:ext uri="{FF2B5EF4-FFF2-40B4-BE49-F238E27FC236}">
                  <a16:creationId xmlns:a16="http://schemas.microsoft.com/office/drawing/2014/main" id="{7F6E9B1D-794E-5B3A-1C89-F35F32A9CA79}"/>
                </a:ext>
              </a:extLst>
            </p:cNvPr>
            <p:cNvSpPr txBox="1"/>
            <p:nvPr/>
          </p:nvSpPr>
          <p:spPr>
            <a:xfrm>
              <a:off x="9143695" y="5243261"/>
              <a:ext cx="2747016" cy="623772"/>
            </a:xfrm>
            <a:prstGeom prst="rect">
              <a:avLst/>
            </a:prstGeom>
            <a:noFill/>
          </p:spPr>
          <p:txBody>
            <a:bodyPr wrap="none" rtlCol="0">
              <a:spAutoFit/>
            </a:bodyPr>
            <a:lstStyle/>
            <a:p>
              <a:pPr algn="ctr"/>
              <a:r>
                <a:rPr lang="en-CA" sz="2000" dirty="0">
                  <a:solidFill>
                    <a:srgbClr val="061F80"/>
                  </a:solidFill>
                </a:rPr>
                <a:t>Number of Points of Care </a:t>
              </a:r>
            </a:p>
            <a:p>
              <a:pPr algn="ctr"/>
              <a:r>
                <a:rPr lang="en-CA" sz="2000" dirty="0">
                  <a:solidFill>
                    <a:srgbClr val="061F80"/>
                  </a:solidFill>
                </a:rPr>
                <a:t>on the national HIE (</a:t>
              </a:r>
              <a:r>
                <a:rPr lang="en-CA" sz="2000" b="1" dirty="0">
                  <a:solidFill>
                    <a:srgbClr val="061F80"/>
                  </a:solidFill>
                </a:rPr>
                <a:t>cost</a:t>
              </a:r>
              <a:r>
                <a:rPr lang="en-CA" sz="2000" dirty="0">
                  <a:solidFill>
                    <a:srgbClr val="061F80"/>
                  </a:solidFill>
                </a:rPr>
                <a:t>)</a:t>
              </a:r>
            </a:p>
          </p:txBody>
        </p:sp>
      </p:grpSp>
      <p:grpSp>
        <p:nvGrpSpPr>
          <p:cNvPr id="13" name="Group 12">
            <a:extLst>
              <a:ext uri="{FF2B5EF4-FFF2-40B4-BE49-F238E27FC236}">
                <a16:creationId xmlns:a16="http://schemas.microsoft.com/office/drawing/2014/main" id="{4D6651E4-FBCC-B810-2A34-7EF443D1DEE2}"/>
              </a:ext>
            </a:extLst>
          </p:cNvPr>
          <p:cNvGrpSpPr/>
          <p:nvPr/>
        </p:nvGrpSpPr>
        <p:grpSpPr>
          <a:xfrm>
            <a:off x="9241405" y="221094"/>
            <a:ext cx="2053490" cy="1780902"/>
            <a:chOff x="9373451" y="362037"/>
            <a:chExt cx="1693889" cy="1469036"/>
          </a:xfrm>
        </p:grpSpPr>
        <p:cxnSp>
          <p:nvCxnSpPr>
            <p:cNvPr id="10" name="Straight Connector 9">
              <a:extLst>
                <a:ext uri="{FF2B5EF4-FFF2-40B4-BE49-F238E27FC236}">
                  <a16:creationId xmlns:a16="http://schemas.microsoft.com/office/drawing/2014/main" id="{6DEDD4C0-9C07-C07C-774E-3AF60B4C9919}"/>
                </a:ext>
              </a:extLst>
            </p:cNvPr>
            <p:cNvCxnSpPr>
              <a:cxnSpLocks/>
            </p:cNvCxnSpPr>
            <p:nvPr/>
          </p:nvCxnSpPr>
          <p:spPr>
            <a:xfrm>
              <a:off x="9373451" y="362037"/>
              <a:ext cx="1693889" cy="143905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0AA2E7-2644-FC60-5257-6996BDBB3668}"/>
                </a:ext>
              </a:extLst>
            </p:cNvPr>
            <p:cNvCxnSpPr>
              <a:cxnSpLocks/>
            </p:cNvCxnSpPr>
            <p:nvPr/>
          </p:nvCxnSpPr>
          <p:spPr>
            <a:xfrm flipV="1">
              <a:off x="9403432" y="392017"/>
              <a:ext cx="1633928" cy="143905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6A5955B3-9FB8-BB31-8068-90A2356250CB}"/>
              </a:ext>
            </a:extLst>
          </p:cNvPr>
          <p:cNvSpPr txBox="1"/>
          <p:nvPr/>
        </p:nvSpPr>
        <p:spPr>
          <a:xfrm>
            <a:off x="12069959" y="1111545"/>
            <a:ext cx="611065" cy="461665"/>
          </a:xfrm>
          <a:prstGeom prst="rect">
            <a:avLst/>
          </a:prstGeom>
          <a:solidFill>
            <a:schemeClr val="bg1"/>
          </a:solidFill>
        </p:spPr>
        <p:txBody>
          <a:bodyPr wrap="none" rtlCol="0">
            <a:spAutoFit/>
          </a:bodyPr>
          <a:lstStyle/>
          <a:p>
            <a:pPr algn="l"/>
            <a:r>
              <a:rPr lang="en-CA" sz="2400" b="1" dirty="0">
                <a:solidFill>
                  <a:schemeClr val="tx2"/>
                </a:solidFill>
              </a:rPr>
              <a:t>HIE</a:t>
            </a:r>
          </a:p>
        </p:txBody>
      </p:sp>
    </p:spTree>
    <p:extLst>
      <p:ext uri="{BB962C8B-B14F-4D97-AF65-F5344CB8AC3E}">
        <p14:creationId xmlns:p14="http://schemas.microsoft.com/office/powerpoint/2010/main" val="1214955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15C3A436-D88E-966F-60AB-1E6ABEEB0AA3}"/>
              </a:ext>
            </a:extLst>
          </p:cNvPr>
          <p:cNvCxnSpPr>
            <a:cxnSpLocks/>
          </p:cNvCxnSpPr>
          <p:nvPr/>
        </p:nvCxnSpPr>
        <p:spPr>
          <a:xfrm flipV="1">
            <a:off x="11059616" y="2856384"/>
            <a:ext cx="1656184" cy="2961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E421582-9E02-1AB0-C4C5-E5CAD56F8094}"/>
              </a:ext>
            </a:extLst>
          </p:cNvPr>
          <p:cNvCxnSpPr>
            <a:cxnSpLocks/>
          </p:cNvCxnSpPr>
          <p:nvPr/>
        </p:nvCxnSpPr>
        <p:spPr>
          <a:xfrm>
            <a:off x="11059616" y="3263762"/>
            <a:ext cx="1575612" cy="87169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8F459B-2514-84A8-3A0C-BDE5685EB42C}"/>
              </a:ext>
            </a:extLst>
          </p:cNvPr>
          <p:cNvCxnSpPr>
            <a:cxnSpLocks/>
          </p:cNvCxnSpPr>
          <p:nvPr/>
        </p:nvCxnSpPr>
        <p:spPr>
          <a:xfrm flipV="1">
            <a:off x="12691966" y="2856384"/>
            <a:ext cx="311866" cy="127907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2FBC39A5-2A15-ABE1-5D03-4C3C4EAE0917}"/>
              </a:ext>
            </a:extLst>
          </p:cNvPr>
          <p:cNvSpPr>
            <a:spLocks noGrp="1"/>
          </p:cNvSpPr>
          <p:nvPr>
            <p:ph type="title"/>
          </p:nvPr>
        </p:nvSpPr>
        <p:spPr/>
        <p:txBody>
          <a:bodyPr>
            <a:normAutofit fontScale="90000"/>
          </a:bodyPr>
          <a:lstStyle/>
          <a:p>
            <a:r>
              <a:rPr lang="en-CA" i="1" dirty="0"/>
              <a:t>BUY VS BUILD</a:t>
            </a:r>
            <a:r>
              <a:rPr lang="en-CA" dirty="0"/>
              <a:t>  HIE </a:t>
            </a:r>
            <a:r>
              <a:rPr lang="en-CA" b="1" dirty="0"/>
              <a:t>INFRASTRUCTURE</a:t>
            </a:r>
            <a:r>
              <a:rPr lang="en-CA" dirty="0"/>
              <a:t> OPTIONS</a:t>
            </a:r>
          </a:p>
        </p:txBody>
      </p:sp>
      <p:sp>
        <p:nvSpPr>
          <p:cNvPr id="2" name="Slide Number Placeholder 1">
            <a:extLst>
              <a:ext uri="{FF2B5EF4-FFF2-40B4-BE49-F238E27FC236}">
                <a16:creationId xmlns:a16="http://schemas.microsoft.com/office/drawing/2014/main" id="{C76EA0C2-A116-AD33-8E50-176FA739A88A}"/>
              </a:ext>
            </a:extLst>
          </p:cNvPr>
          <p:cNvSpPr>
            <a:spLocks noGrp="1"/>
          </p:cNvSpPr>
          <p:nvPr>
            <p:ph type="sldNum" sz="quarter" idx="12"/>
          </p:nvPr>
        </p:nvSpPr>
        <p:spPr/>
        <p:txBody>
          <a:bodyPr/>
          <a:lstStyle/>
          <a:p>
            <a:fld id="{6734F48E-A456-4E2F-B17E-509464F7A050}" type="slidenum">
              <a:rPr lang="en-CA" smtClean="0"/>
              <a:pPr/>
              <a:t>105</a:t>
            </a:fld>
            <a:endParaRPr lang="en-CA"/>
          </a:p>
        </p:txBody>
      </p:sp>
      <p:sp>
        <p:nvSpPr>
          <p:cNvPr id="6" name="Cloud 5">
            <a:extLst>
              <a:ext uri="{FF2B5EF4-FFF2-40B4-BE49-F238E27FC236}">
                <a16:creationId xmlns:a16="http://schemas.microsoft.com/office/drawing/2014/main" id="{600E4AFF-13E1-3269-0AE3-C85CB11962AE}"/>
              </a:ext>
            </a:extLst>
          </p:cNvPr>
          <p:cNvSpPr/>
          <p:nvPr/>
        </p:nvSpPr>
        <p:spPr>
          <a:xfrm>
            <a:off x="4369830" y="1818575"/>
            <a:ext cx="735290" cy="531320"/>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2"/>
              </a:solidFill>
            </a:endParaRPr>
          </a:p>
        </p:txBody>
      </p:sp>
      <p:sp>
        <p:nvSpPr>
          <p:cNvPr id="7" name="Cloud 6">
            <a:extLst>
              <a:ext uri="{FF2B5EF4-FFF2-40B4-BE49-F238E27FC236}">
                <a16:creationId xmlns:a16="http://schemas.microsoft.com/office/drawing/2014/main" id="{7A4CD618-C93D-F267-27AF-9956F23D5A5F}"/>
              </a:ext>
            </a:extLst>
          </p:cNvPr>
          <p:cNvSpPr/>
          <p:nvPr/>
        </p:nvSpPr>
        <p:spPr>
          <a:xfrm>
            <a:off x="453955" y="2454973"/>
            <a:ext cx="842890" cy="622318"/>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2"/>
              </a:solidFill>
            </a:endParaRPr>
          </a:p>
        </p:txBody>
      </p:sp>
      <p:sp>
        <p:nvSpPr>
          <p:cNvPr id="5" name="Cloud 4">
            <a:extLst>
              <a:ext uri="{FF2B5EF4-FFF2-40B4-BE49-F238E27FC236}">
                <a16:creationId xmlns:a16="http://schemas.microsoft.com/office/drawing/2014/main" id="{87EE1D9F-FE69-55E5-767F-878959C7153A}"/>
              </a:ext>
            </a:extLst>
          </p:cNvPr>
          <p:cNvSpPr/>
          <p:nvPr/>
        </p:nvSpPr>
        <p:spPr>
          <a:xfrm>
            <a:off x="1075993" y="2348880"/>
            <a:ext cx="3967052" cy="2160240"/>
          </a:xfrm>
          <a:prstGeom prst="cloud">
            <a:avLst/>
          </a:prstGeom>
          <a:no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2"/>
                </a:solidFill>
              </a:rPr>
              <a:t>HIE Infrastructure-as-a-Service (IaaS)</a:t>
            </a:r>
          </a:p>
        </p:txBody>
      </p:sp>
      <p:sp>
        <p:nvSpPr>
          <p:cNvPr id="8" name="TextBox 7">
            <a:extLst>
              <a:ext uri="{FF2B5EF4-FFF2-40B4-BE49-F238E27FC236}">
                <a16:creationId xmlns:a16="http://schemas.microsoft.com/office/drawing/2014/main" id="{05541CCC-5337-A760-E6AA-0B950FAFECAF}"/>
              </a:ext>
            </a:extLst>
          </p:cNvPr>
          <p:cNvSpPr txBox="1"/>
          <p:nvPr/>
        </p:nvSpPr>
        <p:spPr>
          <a:xfrm>
            <a:off x="1050504" y="4834880"/>
            <a:ext cx="4176464" cy="1815882"/>
          </a:xfrm>
          <a:prstGeom prst="rect">
            <a:avLst/>
          </a:prstGeom>
          <a:noFill/>
        </p:spPr>
        <p:txBody>
          <a:bodyPr wrap="square" rtlCol="0">
            <a:spAutoFit/>
          </a:bodyPr>
          <a:lstStyle/>
          <a:p>
            <a:pPr algn="l"/>
            <a:r>
              <a:rPr lang="en-CA" sz="1600" b="1" dirty="0">
                <a:solidFill>
                  <a:schemeClr val="tx2"/>
                </a:solidFill>
              </a:rPr>
              <a:t>Hybrid cloud Infrastructure-as-a-Service (</a:t>
            </a:r>
            <a:r>
              <a:rPr lang="en-CA" sz="1600" b="1" dirty="0">
                <a:solidFill>
                  <a:schemeClr val="accent5"/>
                </a:solidFill>
              </a:rPr>
              <a:t>IaaS</a:t>
            </a:r>
            <a:r>
              <a:rPr lang="en-CA" sz="1600" b="1" dirty="0">
                <a:solidFill>
                  <a:schemeClr val="tx2"/>
                </a:solidFill>
              </a:rPr>
              <a:t>) offering </a:t>
            </a:r>
            <a:r>
              <a:rPr lang="en-CA" sz="1600" b="1" dirty="0">
                <a:solidFill>
                  <a:schemeClr val="accent5"/>
                </a:solidFill>
              </a:rPr>
              <a:t>procured</a:t>
            </a:r>
            <a:r>
              <a:rPr lang="en-CA" sz="1600" b="1" dirty="0">
                <a:solidFill>
                  <a:schemeClr val="tx2"/>
                </a:solidFill>
              </a:rPr>
              <a:t> as a long-term contract from a credible cloud service provider. Multiple hosted services (including legacy solutions) packaged and operated as a single service for a monthly fee. </a:t>
            </a:r>
          </a:p>
        </p:txBody>
      </p:sp>
      <p:sp>
        <p:nvSpPr>
          <p:cNvPr id="9" name="Cloud 8">
            <a:extLst>
              <a:ext uri="{FF2B5EF4-FFF2-40B4-BE49-F238E27FC236}">
                <a16:creationId xmlns:a16="http://schemas.microsoft.com/office/drawing/2014/main" id="{E6E41DB6-6F4F-3532-E617-1199E76AEF71}"/>
              </a:ext>
            </a:extLst>
          </p:cNvPr>
          <p:cNvSpPr/>
          <p:nvPr/>
        </p:nvSpPr>
        <p:spPr>
          <a:xfrm>
            <a:off x="5444232" y="2228003"/>
            <a:ext cx="3967052" cy="2160240"/>
          </a:xfrm>
          <a:prstGeom prst="cloud">
            <a:avLst/>
          </a:prstGeom>
          <a:no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2"/>
                </a:solidFill>
              </a:rPr>
              <a:t>HIE “Private” Cloud</a:t>
            </a:r>
          </a:p>
        </p:txBody>
      </p:sp>
      <p:sp>
        <p:nvSpPr>
          <p:cNvPr id="10" name="TextBox 9">
            <a:extLst>
              <a:ext uri="{FF2B5EF4-FFF2-40B4-BE49-F238E27FC236}">
                <a16:creationId xmlns:a16="http://schemas.microsoft.com/office/drawing/2014/main" id="{99582C31-A39E-7895-EB07-A4E1685E3D84}"/>
              </a:ext>
            </a:extLst>
          </p:cNvPr>
          <p:cNvSpPr txBox="1"/>
          <p:nvPr/>
        </p:nvSpPr>
        <p:spPr>
          <a:xfrm>
            <a:off x="5563174" y="4834880"/>
            <a:ext cx="4176464" cy="1815882"/>
          </a:xfrm>
          <a:prstGeom prst="rect">
            <a:avLst/>
          </a:prstGeom>
          <a:noFill/>
        </p:spPr>
        <p:txBody>
          <a:bodyPr wrap="square" rtlCol="0">
            <a:spAutoFit/>
          </a:bodyPr>
          <a:lstStyle/>
          <a:p>
            <a:pPr algn="l"/>
            <a:r>
              <a:rPr lang="en-CA" sz="1600" b="1" dirty="0">
                <a:solidFill>
                  <a:schemeClr val="tx2"/>
                </a:solidFill>
              </a:rPr>
              <a:t>An HIE solution stack is built by a credible service provider. License fees and annual maintenance fees may apply. Entire HIE stack is </a:t>
            </a:r>
            <a:r>
              <a:rPr lang="en-CA" sz="1600" b="1" dirty="0">
                <a:solidFill>
                  <a:schemeClr val="accent5"/>
                </a:solidFill>
              </a:rPr>
              <a:t>hosted</a:t>
            </a:r>
            <a:r>
              <a:rPr lang="en-CA" sz="1600" b="1" dirty="0">
                <a:solidFill>
                  <a:schemeClr val="tx2"/>
                </a:solidFill>
              </a:rPr>
              <a:t> on a cloud infrastructure that may be operated and maintained in cooperation with an eGovernment </a:t>
            </a:r>
            <a:r>
              <a:rPr lang="en-CA" sz="1600" b="1" dirty="0">
                <a:solidFill>
                  <a:schemeClr val="accent5"/>
                </a:solidFill>
              </a:rPr>
              <a:t>shared service</a:t>
            </a:r>
            <a:r>
              <a:rPr lang="en-CA" sz="1600" b="1" dirty="0">
                <a:solidFill>
                  <a:schemeClr val="tx2"/>
                </a:solidFill>
              </a:rPr>
              <a:t>.</a:t>
            </a:r>
          </a:p>
        </p:txBody>
      </p:sp>
      <p:sp>
        <p:nvSpPr>
          <p:cNvPr id="11" name="Cloud 10">
            <a:extLst>
              <a:ext uri="{FF2B5EF4-FFF2-40B4-BE49-F238E27FC236}">
                <a16:creationId xmlns:a16="http://schemas.microsoft.com/office/drawing/2014/main" id="{F2C3303B-6627-D9B3-3C24-82EF223D807A}"/>
              </a:ext>
            </a:extLst>
          </p:cNvPr>
          <p:cNvSpPr/>
          <p:nvPr/>
        </p:nvSpPr>
        <p:spPr>
          <a:xfrm>
            <a:off x="9750396" y="2579112"/>
            <a:ext cx="2063892" cy="1371600"/>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dirty="0">
              <a:solidFill>
                <a:schemeClr val="tx2"/>
              </a:solidFill>
            </a:endParaRPr>
          </a:p>
        </p:txBody>
      </p:sp>
      <p:sp>
        <p:nvSpPr>
          <p:cNvPr id="12" name="Cloud 11">
            <a:extLst>
              <a:ext uri="{FF2B5EF4-FFF2-40B4-BE49-F238E27FC236}">
                <a16:creationId xmlns:a16="http://schemas.microsoft.com/office/drawing/2014/main" id="{0DEB23FA-0932-ED40-4934-DB50566DC715}"/>
              </a:ext>
            </a:extLst>
          </p:cNvPr>
          <p:cNvSpPr/>
          <p:nvPr/>
        </p:nvSpPr>
        <p:spPr>
          <a:xfrm>
            <a:off x="12098774" y="2004476"/>
            <a:ext cx="2063892" cy="1371600"/>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dirty="0">
              <a:solidFill>
                <a:schemeClr val="tx2"/>
              </a:solidFill>
            </a:endParaRPr>
          </a:p>
        </p:txBody>
      </p:sp>
      <p:sp>
        <p:nvSpPr>
          <p:cNvPr id="13" name="Cloud 12">
            <a:extLst>
              <a:ext uri="{FF2B5EF4-FFF2-40B4-BE49-F238E27FC236}">
                <a16:creationId xmlns:a16="http://schemas.microsoft.com/office/drawing/2014/main" id="{1F1076A5-45DB-ACC7-E684-6C4FB2456589}"/>
              </a:ext>
            </a:extLst>
          </p:cNvPr>
          <p:cNvSpPr/>
          <p:nvPr/>
        </p:nvSpPr>
        <p:spPr>
          <a:xfrm>
            <a:off x="12139736" y="3720479"/>
            <a:ext cx="990984" cy="788641"/>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dirty="0">
              <a:solidFill>
                <a:schemeClr val="tx2"/>
              </a:solidFill>
            </a:endParaRPr>
          </a:p>
        </p:txBody>
      </p:sp>
      <p:sp>
        <p:nvSpPr>
          <p:cNvPr id="21" name="TextBox 20">
            <a:extLst>
              <a:ext uri="{FF2B5EF4-FFF2-40B4-BE49-F238E27FC236}">
                <a16:creationId xmlns:a16="http://schemas.microsoft.com/office/drawing/2014/main" id="{935C496A-A9BB-E140-37D7-3F14ED5516F9}"/>
              </a:ext>
            </a:extLst>
          </p:cNvPr>
          <p:cNvSpPr txBox="1"/>
          <p:nvPr/>
        </p:nvSpPr>
        <p:spPr>
          <a:xfrm>
            <a:off x="9826916" y="4834880"/>
            <a:ext cx="4176464" cy="1569660"/>
          </a:xfrm>
          <a:prstGeom prst="rect">
            <a:avLst/>
          </a:prstGeom>
          <a:noFill/>
        </p:spPr>
        <p:txBody>
          <a:bodyPr wrap="square" rtlCol="0">
            <a:spAutoFit/>
          </a:bodyPr>
          <a:lstStyle/>
          <a:p>
            <a:pPr algn="l"/>
            <a:r>
              <a:rPr lang="en-CA" sz="1600" b="1" dirty="0">
                <a:solidFill>
                  <a:schemeClr val="tx2"/>
                </a:solidFill>
              </a:rPr>
              <a:t>The MOH stick-builds an HIE solution from a </a:t>
            </a:r>
            <a:r>
              <a:rPr lang="en-CA" sz="1600" b="1" dirty="0">
                <a:solidFill>
                  <a:schemeClr val="accent5"/>
                </a:solidFill>
              </a:rPr>
              <a:t>customized software </a:t>
            </a:r>
            <a:r>
              <a:rPr lang="en-CA" sz="1600" b="1" dirty="0">
                <a:solidFill>
                  <a:schemeClr val="tx2"/>
                </a:solidFill>
              </a:rPr>
              <a:t>stack they construct and maintain themselves. The HIE component elements are hosted on infrastructure </a:t>
            </a:r>
            <a:r>
              <a:rPr lang="en-CA" sz="1600" b="1" dirty="0">
                <a:solidFill>
                  <a:schemeClr val="accent5"/>
                </a:solidFill>
              </a:rPr>
              <a:t>operated</a:t>
            </a:r>
            <a:r>
              <a:rPr lang="en-CA" sz="1600" b="1" dirty="0">
                <a:solidFill>
                  <a:schemeClr val="tx2"/>
                </a:solidFill>
              </a:rPr>
              <a:t> and maintained by the </a:t>
            </a:r>
            <a:r>
              <a:rPr lang="en-CA" sz="1600" b="1" dirty="0">
                <a:solidFill>
                  <a:schemeClr val="accent5"/>
                </a:solidFill>
              </a:rPr>
              <a:t>MOH</a:t>
            </a:r>
            <a:r>
              <a:rPr lang="en-CA" sz="1600" b="1" dirty="0">
                <a:solidFill>
                  <a:schemeClr val="tx2"/>
                </a:solidFill>
              </a:rPr>
              <a:t>.</a:t>
            </a:r>
          </a:p>
        </p:txBody>
      </p:sp>
      <p:sp>
        <p:nvSpPr>
          <p:cNvPr id="22" name="TextBox 21">
            <a:extLst>
              <a:ext uri="{FF2B5EF4-FFF2-40B4-BE49-F238E27FC236}">
                <a16:creationId xmlns:a16="http://schemas.microsoft.com/office/drawing/2014/main" id="{169C813A-682E-0F35-91DE-E99A0B007882}"/>
              </a:ext>
            </a:extLst>
          </p:cNvPr>
          <p:cNvSpPr txBox="1"/>
          <p:nvPr/>
        </p:nvSpPr>
        <p:spPr>
          <a:xfrm>
            <a:off x="10487883" y="3077291"/>
            <a:ext cx="1967205" cy="461665"/>
          </a:xfrm>
          <a:prstGeom prst="rect">
            <a:avLst/>
          </a:prstGeom>
          <a:noFill/>
        </p:spPr>
        <p:txBody>
          <a:bodyPr wrap="none" rtlCol="0">
            <a:spAutoFit/>
          </a:bodyPr>
          <a:lstStyle/>
          <a:p>
            <a:pPr algn="l"/>
            <a:r>
              <a:rPr lang="en-CA" sz="2400" b="1" dirty="0">
                <a:solidFill>
                  <a:schemeClr val="tx2"/>
                </a:solidFill>
              </a:rPr>
              <a:t>Stick-built HIE</a:t>
            </a:r>
          </a:p>
        </p:txBody>
      </p:sp>
    </p:spTree>
    <p:extLst>
      <p:ext uri="{BB962C8B-B14F-4D97-AF65-F5344CB8AC3E}">
        <p14:creationId xmlns:p14="http://schemas.microsoft.com/office/powerpoint/2010/main" val="2957495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15C3A436-D88E-966F-60AB-1E6ABEEB0AA3}"/>
              </a:ext>
            </a:extLst>
          </p:cNvPr>
          <p:cNvCxnSpPr>
            <a:cxnSpLocks/>
          </p:cNvCxnSpPr>
          <p:nvPr/>
        </p:nvCxnSpPr>
        <p:spPr>
          <a:xfrm flipV="1">
            <a:off x="10954234" y="2856384"/>
            <a:ext cx="1656184" cy="296196"/>
          </a:xfrm>
          <a:prstGeom prst="line">
            <a:avLst/>
          </a:prstGeom>
          <a:ln w="762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E421582-9E02-1AB0-C4C5-E5CAD56F8094}"/>
              </a:ext>
            </a:extLst>
          </p:cNvPr>
          <p:cNvCxnSpPr>
            <a:cxnSpLocks/>
          </p:cNvCxnSpPr>
          <p:nvPr/>
        </p:nvCxnSpPr>
        <p:spPr>
          <a:xfrm>
            <a:off x="10954234" y="3263762"/>
            <a:ext cx="1575612" cy="871694"/>
          </a:xfrm>
          <a:prstGeom prst="line">
            <a:avLst/>
          </a:prstGeom>
          <a:ln w="762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8F459B-2514-84A8-3A0C-BDE5685EB42C}"/>
              </a:ext>
            </a:extLst>
          </p:cNvPr>
          <p:cNvCxnSpPr>
            <a:cxnSpLocks/>
          </p:cNvCxnSpPr>
          <p:nvPr/>
        </p:nvCxnSpPr>
        <p:spPr>
          <a:xfrm flipV="1">
            <a:off x="12586584" y="2856384"/>
            <a:ext cx="311866" cy="1279072"/>
          </a:xfrm>
          <a:prstGeom prst="line">
            <a:avLst/>
          </a:prstGeom>
          <a:ln w="762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2FBC39A5-2A15-ABE1-5D03-4C3C4EAE0917}"/>
              </a:ext>
            </a:extLst>
          </p:cNvPr>
          <p:cNvSpPr>
            <a:spLocks noGrp="1"/>
          </p:cNvSpPr>
          <p:nvPr>
            <p:ph type="title"/>
          </p:nvPr>
        </p:nvSpPr>
        <p:spPr/>
        <p:txBody>
          <a:bodyPr>
            <a:normAutofit/>
          </a:bodyPr>
          <a:lstStyle/>
          <a:p>
            <a:r>
              <a:rPr lang="en-CA" i="1" dirty="0">
                <a:latin typeface="+mj-lt"/>
              </a:rPr>
              <a:t>Buy vs Build</a:t>
            </a:r>
            <a:r>
              <a:rPr lang="en-CA" dirty="0">
                <a:latin typeface="+mj-lt"/>
              </a:rPr>
              <a:t> HIE </a:t>
            </a:r>
            <a:r>
              <a:rPr lang="en-CA" b="1" dirty="0">
                <a:latin typeface="+mj-lt"/>
              </a:rPr>
              <a:t>infrastructure</a:t>
            </a:r>
            <a:r>
              <a:rPr lang="en-CA" dirty="0">
                <a:latin typeface="+mj-lt"/>
              </a:rPr>
              <a:t> options</a:t>
            </a:r>
          </a:p>
        </p:txBody>
      </p:sp>
      <p:sp>
        <p:nvSpPr>
          <p:cNvPr id="2" name="Slide Number Placeholder 1">
            <a:extLst>
              <a:ext uri="{FF2B5EF4-FFF2-40B4-BE49-F238E27FC236}">
                <a16:creationId xmlns:a16="http://schemas.microsoft.com/office/drawing/2014/main" id="{C76EA0C2-A116-AD33-8E50-176FA739A88A}"/>
              </a:ext>
            </a:extLst>
          </p:cNvPr>
          <p:cNvSpPr>
            <a:spLocks noGrp="1"/>
          </p:cNvSpPr>
          <p:nvPr>
            <p:ph type="sldNum" sz="quarter" idx="12"/>
          </p:nvPr>
        </p:nvSpPr>
        <p:spPr/>
        <p:txBody>
          <a:bodyPr/>
          <a:lstStyle/>
          <a:p>
            <a:fld id="{6734F48E-A456-4E2F-B17E-509464F7A050}" type="slidenum">
              <a:rPr lang="en-CA" smtClean="0"/>
              <a:pPr/>
              <a:t>106</a:t>
            </a:fld>
            <a:endParaRPr lang="en-CA"/>
          </a:p>
        </p:txBody>
      </p:sp>
      <p:sp>
        <p:nvSpPr>
          <p:cNvPr id="6" name="Cloud 5">
            <a:extLst>
              <a:ext uri="{FF2B5EF4-FFF2-40B4-BE49-F238E27FC236}">
                <a16:creationId xmlns:a16="http://schemas.microsoft.com/office/drawing/2014/main" id="{600E4AFF-13E1-3269-0AE3-C85CB11962AE}"/>
              </a:ext>
            </a:extLst>
          </p:cNvPr>
          <p:cNvSpPr/>
          <p:nvPr/>
        </p:nvSpPr>
        <p:spPr>
          <a:xfrm>
            <a:off x="2818006" y="2458616"/>
            <a:ext cx="1295468" cy="936104"/>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2"/>
              </a:solidFill>
            </a:endParaRPr>
          </a:p>
        </p:txBody>
      </p:sp>
      <p:sp>
        <p:nvSpPr>
          <p:cNvPr id="7" name="Cloud 6">
            <a:extLst>
              <a:ext uri="{FF2B5EF4-FFF2-40B4-BE49-F238E27FC236}">
                <a16:creationId xmlns:a16="http://schemas.microsoft.com/office/drawing/2014/main" id="{7A4CD618-C93D-F267-27AF-9956F23D5A5F}"/>
              </a:ext>
            </a:extLst>
          </p:cNvPr>
          <p:cNvSpPr/>
          <p:nvPr/>
        </p:nvSpPr>
        <p:spPr>
          <a:xfrm>
            <a:off x="1521186" y="3106688"/>
            <a:ext cx="1072832" cy="792088"/>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2"/>
              </a:solidFill>
            </a:endParaRPr>
          </a:p>
        </p:txBody>
      </p:sp>
      <p:sp>
        <p:nvSpPr>
          <p:cNvPr id="5" name="Cloud 4">
            <a:extLst>
              <a:ext uri="{FF2B5EF4-FFF2-40B4-BE49-F238E27FC236}">
                <a16:creationId xmlns:a16="http://schemas.microsoft.com/office/drawing/2014/main" id="{87EE1D9F-FE69-55E5-767F-878959C7153A}"/>
              </a:ext>
            </a:extLst>
          </p:cNvPr>
          <p:cNvSpPr/>
          <p:nvPr/>
        </p:nvSpPr>
        <p:spPr>
          <a:xfrm>
            <a:off x="834480" y="2170584"/>
            <a:ext cx="3967052" cy="2160240"/>
          </a:xfrm>
          <a:prstGeom prst="cloud">
            <a:avLst/>
          </a:prstGeom>
          <a:no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2"/>
                </a:solidFill>
              </a:rPr>
              <a:t>HIE Infrastructure-as-a-Service (IaaS)</a:t>
            </a:r>
          </a:p>
        </p:txBody>
      </p:sp>
      <p:sp>
        <p:nvSpPr>
          <p:cNvPr id="8" name="TextBox 7">
            <a:extLst>
              <a:ext uri="{FF2B5EF4-FFF2-40B4-BE49-F238E27FC236}">
                <a16:creationId xmlns:a16="http://schemas.microsoft.com/office/drawing/2014/main" id="{05541CCC-5337-A760-E6AA-0B950FAFECAF}"/>
              </a:ext>
            </a:extLst>
          </p:cNvPr>
          <p:cNvSpPr txBox="1"/>
          <p:nvPr/>
        </p:nvSpPr>
        <p:spPr>
          <a:xfrm>
            <a:off x="945122" y="4834880"/>
            <a:ext cx="4176464" cy="2246769"/>
          </a:xfrm>
          <a:prstGeom prst="rect">
            <a:avLst/>
          </a:prstGeom>
          <a:noFill/>
        </p:spPr>
        <p:txBody>
          <a:bodyPr wrap="square" rtlCol="0">
            <a:spAutoFit/>
          </a:bodyPr>
          <a:lstStyle/>
          <a:p>
            <a:pPr algn="l"/>
            <a:r>
              <a:rPr lang="en-CA" sz="2000" dirty="0">
                <a:solidFill>
                  <a:schemeClr val="tx2"/>
                </a:solidFill>
                <a:latin typeface="+mj-lt"/>
              </a:rPr>
              <a:t>Hybrid cloud Infrastructure-as-a-Service (</a:t>
            </a:r>
            <a:r>
              <a:rPr lang="en-CA" sz="2000" b="1" dirty="0">
                <a:solidFill>
                  <a:schemeClr val="tx2"/>
                </a:solidFill>
                <a:latin typeface="+mj-lt"/>
              </a:rPr>
              <a:t>IaaS</a:t>
            </a:r>
            <a:r>
              <a:rPr lang="en-CA" sz="2000" dirty="0">
                <a:solidFill>
                  <a:schemeClr val="tx2"/>
                </a:solidFill>
                <a:latin typeface="+mj-lt"/>
              </a:rPr>
              <a:t>) offering </a:t>
            </a:r>
            <a:r>
              <a:rPr lang="en-CA" sz="2000" b="1" i="1" dirty="0">
                <a:solidFill>
                  <a:schemeClr val="tx2"/>
                </a:solidFill>
                <a:latin typeface="+mj-lt"/>
              </a:rPr>
              <a:t>procured</a:t>
            </a:r>
            <a:r>
              <a:rPr lang="en-CA" sz="2000" dirty="0">
                <a:solidFill>
                  <a:schemeClr val="tx2"/>
                </a:solidFill>
                <a:latin typeface="+mj-lt"/>
              </a:rPr>
              <a:t> as a long-term contract from a credible cloud service provider. Multiple hosted services (including legacy solutions) packaged and operated as a single service for a monthly fee. </a:t>
            </a:r>
          </a:p>
        </p:txBody>
      </p:sp>
      <p:sp>
        <p:nvSpPr>
          <p:cNvPr id="9" name="Cloud 8">
            <a:extLst>
              <a:ext uri="{FF2B5EF4-FFF2-40B4-BE49-F238E27FC236}">
                <a16:creationId xmlns:a16="http://schemas.microsoft.com/office/drawing/2014/main" id="{E6E41DB6-6F4F-3532-E617-1199E76AEF71}"/>
              </a:ext>
            </a:extLst>
          </p:cNvPr>
          <p:cNvSpPr/>
          <p:nvPr/>
        </p:nvSpPr>
        <p:spPr>
          <a:xfrm>
            <a:off x="5337610" y="2170584"/>
            <a:ext cx="3967052" cy="2160240"/>
          </a:xfrm>
          <a:prstGeom prst="cloud">
            <a:avLst/>
          </a:prstGeom>
          <a:no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2"/>
                </a:solidFill>
              </a:rPr>
              <a:t>HIE “Private” Cloud</a:t>
            </a:r>
          </a:p>
        </p:txBody>
      </p:sp>
      <p:sp>
        <p:nvSpPr>
          <p:cNvPr id="10" name="TextBox 9">
            <a:extLst>
              <a:ext uri="{FF2B5EF4-FFF2-40B4-BE49-F238E27FC236}">
                <a16:creationId xmlns:a16="http://schemas.microsoft.com/office/drawing/2014/main" id="{99582C31-A39E-7895-EB07-A4E1685E3D84}"/>
              </a:ext>
            </a:extLst>
          </p:cNvPr>
          <p:cNvSpPr txBox="1"/>
          <p:nvPr/>
        </p:nvSpPr>
        <p:spPr>
          <a:xfrm>
            <a:off x="5457792" y="4834880"/>
            <a:ext cx="4176464" cy="2554545"/>
          </a:xfrm>
          <a:prstGeom prst="rect">
            <a:avLst/>
          </a:prstGeom>
          <a:noFill/>
        </p:spPr>
        <p:txBody>
          <a:bodyPr wrap="square" rtlCol="0">
            <a:spAutoFit/>
          </a:bodyPr>
          <a:lstStyle/>
          <a:p>
            <a:pPr algn="l"/>
            <a:r>
              <a:rPr lang="en-CA" sz="2000" dirty="0">
                <a:solidFill>
                  <a:schemeClr val="tx2"/>
                </a:solidFill>
                <a:latin typeface="+mj-lt"/>
              </a:rPr>
              <a:t>An HIE solution stack is </a:t>
            </a:r>
            <a:r>
              <a:rPr lang="en-CA" sz="2000" b="1" i="1" dirty="0">
                <a:solidFill>
                  <a:schemeClr val="tx2"/>
                </a:solidFill>
                <a:latin typeface="+mj-lt"/>
              </a:rPr>
              <a:t>built</a:t>
            </a:r>
            <a:r>
              <a:rPr lang="en-CA" sz="2000" dirty="0">
                <a:solidFill>
                  <a:schemeClr val="tx2"/>
                </a:solidFill>
                <a:latin typeface="+mj-lt"/>
              </a:rPr>
              <a:t> by a credible service provider. License fees and annual maintenance fees may apply. Entire HIE stack is </a:t>
            </a:r>
            <a:r>
              <a:rPr lang="en-CA" sz="2000" b="1" i="1" dirty="0">
                <a:solidFill>
                  <a:schemeClr val="tx2"/>
                </a:solidFill>
                <a:latin typeface="+mj-lt"/>
              </a:rPr>
              <a:t>hosted</a:t>
            </a:r>
            <a:r>
              <a:rPr lang="en-CA" sz="2000" dirty="0">
                <a:solidFill>
                  <a:schemeClr val="tx2"/>
                </a:solidFill>
                <a:latin typeface="+mj-lt"/>
              </a:rPr>
              <a:t> on a cloud infrastructure that may be operated and maintained in cooperation with an eGovernment </a:t>
            </a:r>
            <a:r>
              <a:rPr lang="en-CA" sz="2000" b="1" i="1" dirty="0">
                <a:solidFill>
                  <a:schemeClr val="tx2"/>
                </a:solidFill>
                <a:latin typeface="+mj-lt"/>
              </a:rPr>
              <a:t>shared service</a:t>
            </a:r>
            <a:r>
              <a:rPr lang="en-CA" sz="2000" dirty="0">
                <a:solidFill>
                  <a:schemeClr val="tx2"/>
                </a:solidFill>
                <a:latin typeface="+mj-lt"/>
              </a:rPr>
              <a:t>.</a:t>
            </a:r>
          </a:p>
        </p:txBody>
      </p:sp>
      <p:sp>
        <p:nvSpPr>
          <p:cNvPr id="11" name="Cloud 10">
            <a:extLst>
              <a:ext uri="{FF2B5EF4-FFF2-40B4-BE49-F238E27FC236}">
                <a16:creationId xmlns:a16="http://schemas.microsoft.com/office/drawing/2014/main" id="{F2C3303B-6627-D9B3-3C24-82EF223D807A}"/>
              </a:ext>
            </a:extLst>
          </p:cNvPr>
          <p:cNvSpPr/>
          <p:nvPr/>
        </p:nvSpPr>
        <p:spPr>
          <a:xfrm>
            <a:off x="9645014" y="2579112"/>
            <a:ext cx="2063892" cy="1371600"/>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dirty="0">
              <a:solidFill>
                <a:schemeClr val="tx2"/>
              </a:solidFill>
            </a:endParaRPr>
          </a:p>
        </p:txBody>
      </p:sp>
      <p:sp>
        <p:nvSpPr>
          <p:cNvPr id="12" name="Cloud 11">
            <a:extLst>
              <a:ext uri="{FF2B5EF4-FFF2-40B4-BE49-F238E27FC236}">
                <a16:creationId xmlns:a16="http://schemas.microsoft.com/office/drawing/2014/main" id="{0DEB23FA-0932-ED40-4934-DB50566DC715}"/>
              </a:ext>
            </a:extLst>
          </p:cNvPr>
          <p:cNvSpPr/>
          <p:nvPr/>
        </p:nvSpPr>
        <p:spPr>
          <a:xfrm>
            <a:off x="11993392" y="2004476"/>
            <a:ext cx="2063892" cy="1371600"/>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dirty="0">
              <a:solidFill>
                <a:schemeClr val="tx2"/>
              </a:solidFill>
            </a:endParaRPr>
          </a:p>
        </p:txBody>
      </p:sp>
      <p:sp>
        <p:nvSpPr>
          <p:cNvPr id="13" name="Cloud 12">
            <a:extLst>
              <a:ext uri="{FF2B5EF4-FFF2-40B4-BE49-F238E27FC236}">
                <a16:creationId xmlns:a16="http://schemas.microsoft.com/office/drawing/2014/main" id="{1F1076A5-45DB-ACC7-E684-6C4FB2456589}"/>
              </a:ext>
            </a:extLst>
          </p:cNvPr>
          <p:cNvSpPr/>
          <p:nvPr/>
        </p:nvSpPr>
        <p:spPr>
          <a:xfrm>
            <a:off x="12034354" y="3720479"/>
            <a:ext cx="990984" cy="788641"/>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dirty="0">
              <a:solidFill>
                <a:schemeClr val="tx2"/>
              </a:solidFill>
            </a:endParaRPr>
          </a:p>
        </p:txBody>
      </p:sp>
      <p:sp>
        <p:nvSpPr>
          <p:cNvPr id="21" name="TextBox 20">
            <a:extLst>
              <a:ext uri="{FF2B5EF4-FFF2-40B4-BE49-F238E27FC236}">
                <a16:creationId xmlns:a16="http://schemas.microsoft.com/office/drawing/2014/main" id="{935C496A-A9BB-E140-37D7-3F14ED5516F9}"/>
              </a:ext>
            </a:extLst>
          </p:cNvPr>
          <p:cNvSpPr txBox="1"/>
          <p:nvPr/>
        </p:nvSpPr>
        <p:spPr>
          <a:xfrm>
            <a:off x="9721534" y="4834880"/>
            <a:ext cx="4257036" cy="1938992"/>
          </a:xfrm>
          <a:prstGeom prst="rect">
            <a:avLst/>
          </a:prstGeom>
          <a:noFill/>
        </p:spPr>
        <p:txBody>
          <a:bodyPr wrap="square" rtlCol="0">
            <a:spAutoFit/>
          </a:bodyPr>
          <a:lstStyle/>
          <a:p>
            <a:pPr algn="l"/>
            <a:r>
              <a:rPr lang="en-CA" sz="2000" dirty="0">
                <a:solidFill>
                  <a:schemeClr val="tx2"/>
                </a:solidFill>
                <a:latin typeface="+mj-lt"/>
              </a:rPr>
              <a:t>The MOH stick-builds an HIE solution from a </a:t>
            </a:r>
            <a:r>
              <a:rPr lang="en-CA" sz="2000" b="1" i="1" dirty="0">
                <a:solidFill>
                  <a:schemeClr val="tx2"/>
                </a:solidFill>
                <a:latin typeface="+mj-lt"/>
              </a:rPr>
              <a:t>customized software </a:t>
            </a:r>
            <a:r>
              <a:rPr lang="en-CA" sz="2000" dirty="0">
                <a:solidFill>
                  <a:schemeClr val="tx2"/>
                </a:solidFill>
                <a:latin typeface="+mj-lt"/>
              </a:rPr>
              <a:t>stack they construct and maintain themselves. The HIE component elements are hosted on infrastructure </a:t>
            </a:r>
            <a:r>
              <a:rPr lang="en-CA" sz="2000" b="1" i="1" dirty="0">
                <a:solidFill>
                  <a:schemeClr val="tx2"/>
                </a:solidFill>
                <a:latin typeface="+mj-lt"/>
              </a:rPr>
              <a:t>operated</a:t>
            </a:r>
            <a:r>
              <a:rPr lang="en-CA" sz="2000" dirty="0">
                <a:solidFill>
                  <a:schemeClr val="tx2"/>
                </a:solidFill>
                <a:latin typeface="+mj-lt"/>
              </a:rPr>
              <a:t> and maintained by the </a:t>
            </a:r>
            <a:r>
              <a:rPr lang="en-CA" sz="2000" b="1" i="1" dirty="0">
                <a:solidFill>
                  <a:schemeClr val="tx2"/>
                </a:solidFill>
                <a:latin typeface="+mj-lt"/>
              </a:rPr>
              <a:t>MOH</a:t>
            </a:r>
            <a:r>
              <a:rPr lang="en-CA" sz="2000" dirty="0">
                <a:solidFill>
                  <a:schemeClr val="tx2"/>
                </a:solidFill>
                <a:latin typeface="+mj-lt"/>
              </a:rPr>
              <a:t>.</a:t>
            </a:r>
          </a:p>
        </p:txBody>
      </p:sp>
      <p:sp>
        <p:nvSpPr>
          <p:cNvPr id="22" name="TextBox 21">
            <a:extLst>
              <a:ext uri="{FF2B5EF4-FFF2-40B4-BE49-F238E27FC236}">
                <a16:creationId xmlns:a16="http://schemas.microsoft.com/office/drawing/2014/main" id="{169C813A-682E-0F35-91DE-E99A0B007882}"/>
              </a:ext>
            </a:extLst>
          </p:cNvPr>
          <p:cNvSpPr txBox="1"/>
          <p:nvPr/>
        </p:nvSpPr>
        <p:spPr>
          <a:xfrm>
            <a:off x="10882226" y="2984321"/>
            <a:ext cx="1967205" cy="461665"/>
          </a:xfrm>
          <a:prstGeom prst="rect">
            <a:avLst/>
          </a:prstGeom>
          <a:noFill/>
        </p:spPr>
        <p:txBody>
          <a:bodyPr wrap="none" rtlCol="0">
            <a:spAutoFit/>
          </a:bodyPr>
          <a:lstStyle/>
          <a:p>
            <a:pPr algn="l"/>
            <a:r>
              <a:rPr lang="en-CA" sz="2400" b="1" dirty="0">
                <a:solidFill>
                  <a:schemeClr val="tx2"/>
                </a:solidFill>
              </a:rPr>
              <a:t>Stick-built HIE</a:t>
            </a:r>
          </a:p>
        </p:txBody>
      </p:sp>
    </p:spTree>
    <p:extLst>
      <p:ext uri="{BB962C8B-B14F-4D97-AF65-F5344CB8AC3E}">
        <p14:creationId xmlns:p14="http://schemas.microsoft.com/office/powerpoint/2010/main" val="1183206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5A135-D007-AB75-D04F-483FCA78C9C1}"/>
              </a:ext>
            </a:extLst>
          </p:cNvPr>
          <p:cNvSpPr>
            <a:spLocks noGrp="1"/>
          </p:cNvSpPr>
          <p:nvPr>
            <p:ph type="title"/>
          </p:nvPr>
        </p:nvSpPr>
        <p:spPr/>
        <p:txBody>
          <a:bodyPr/>
          <a:lstStyle/>
          <a:p>
            <a:r>
              <a:rPr lang="en-CA" dirty="0"/>
              <a:t>HEALTH ID </a:t>
            </a:r>
            <a:r>
              <a:rPr lang="en-CA" b="1" dirty="0"/>
              <a:t>CREDENTIAL </a:t>
            </a:r>
            <a:r>
              <a:rPr lang="en-CA" dirty="0"/>
              <a:t>OPTIONS</a:t>
            </a:r>
          </a:p>
        </p:txBody>
      </p:sp>
      <p:sp>
        <p:nvSpPr>
          <p:cNvPr id="3" name="Slide Number Placeholder 2">
            <a:extLst>
              <a:ext uri="{FF2B5EF4-FFF2-40B4-BE49-F238E27FC236}">
                <a16:creationId xmlns:a16="http://schemas.microsoft.com/office/drawing/2014/main" id="{2601E12F-B3B1-8B85-342D-6DE4DB5C69D5}"/>
              </a:ext>
            </a:extLst>
          </p:cNvPr>
          <p:cNvSpPr>
            <a:spLocks noGrp="1"/>
          </p:cNvSpPr>
          <p:nvPr>
            <p:ph type="sldNum" sz="quarter" idx="12"/>
          </p:nvPr>
        </p:nvSpPr>
        <p:spPr/>
        <p:txBody>
          <a:bodyPr/>
          <a:lstStyle/>
          <a:p>
            <a:fld id="{6734F48E-A456-4E2F-B17E-509464F7A050}" type="slidenum">
              <a:rPr lang="en-CA" smtClean="0"/>
              <a:pPr/>
              <a:t>107</a:t>
            </a:fld>
            <a:endParaRPr lang="en-CA"/>
          </a:p>
        </p:txBody>
      </p:sp>
      <p:sp>
        <p:nvSpPr>
          <p:cNvPr id="4" name="Rectangle 3">
            <a:extLst>
              <a:ext uri="{FF2B5EF4-FFF2-40B4-BE49-F238E27FC236}">
                <a16:creationId xmlns:a16="http://schemas.microsoft.com/office/drawing/2014/main" id="{A306D620-CE5D-248E-D4D8-B6E5C12945C5}"/>
              </a:ext>
            </a:extLst>
          </p:cNvPr>
          <p:cNvSpPr/>
          <p:nvPr/>
        </p:nvSpPr>
        <p:spPr>
          <a:xfrm>
            <a:off x="1432108" y="2314600"/>
            <a:ext cx="3168352" cy="18002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6" name="Graphic 5" descr="Qr Code with solid fill">
            <a:extLst>
              <a:ext uri="{FF2B5EF4-FFF2-40B4-BE49-F238E27FC236}">
                <a16:creationId xmlns:a16="http://schemas.microsoft.com/office/drawing/2014/main" id="{AA0C8FFC-2239-0D37-754D-9A33F5CCE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70308" y="2514608"/>
            <a:ext cx="664088" cy="700092"/>
          </a:xfrm>
          <a:prstGeom prst="rect">
            <a:avLst/>
          </a:prstGeom>
        </p:spPr>
      </p:pic>
      <p:sp>
        <p:nvSpPr>
          <p:cNvPr id="7" name="TextBox 6">
            <a:extLst>
              <a:ext uri="{FF2B5EF4-FFF2-40B4-BE49-F238E27FC236}">
                <a16:creationId xmlns:a16="http://schemas.microsoft.com/office/drawing/2014/main" id="{954BE0F1-C860-B478-A114-2C5633ECE4EE}"/>
              </a:ext>
            </a:extLst>
          </p:cNvPr>
          <p:cNvSpPr txBox="1"/>
          <p:nvPr/>
        </p:nvSpPr>
        <p:spPr>
          <a:xfrm>
            <a:off x="1451492" y="2521912"/>
            <a:ext cx="1375953" cy="1169551"/>
          </a:xfrm>
          <a:prstGeom prst="rect">
            <a:avLst/>
          </a:prstGeom>
          <a:noFill/>
        </p:spPr>
        <p:txBody>
          <a:bodyPr wrap="none" rtlCol="0">
            <a:spAutoFit/>
          </a:bodyPr>
          <a:lstStyle/>
          <a:p>
            <a:pPr algn="r"/>
            <a:r>
              <a:rPr lang="en-CA" sz="1400" dirty="0"/>
              <a:t>ID#: </a:t>
            </a:r>
          </a:p>
          <a:p>
            <a:pPr algn="r"/>
            <a:r>
              <a:rPr lang="en-CA" sz="1400" dirty="0"/>
              <a:t>Name:</a:t>
            </a:r>
          </a:p>
          <a:p>
            <a:pPr algn="r"/>
            <a:r>
              <a:rPr lang="en-CA" sz="1400" dirty="0"/>
              <a:t>DOB:</a:t>
            </a:r>
          </a:p>
          <a:p>
            <a:pPr algn="r"/>
            <a:r>
              <a:rPr lang="en-CA" sz="1400" dirty="0"/>
              <a:t>Sex:</a:t>
            </a:r>
          </a:p>
          <a:p>
            <a:pPr algn="r"/>
            <a:r>
              <a:rPr lang="en-CA" sz="1400" dirty="0"/>
              <a:t>Mother’s Name:</a:t>
            </a:r>
          </a:p>
        </p:txBody>
      </p:sp>
      <p:sp>
        <p:nvSpPr>
          <p:cNvPr id="8" name="TextBox 7">
            <a:extLst>
              <a:ext uri="{FF2B5EF4-FFF2-40B4-BE49-F238E27FC236}">
                <a16:creationId xmlns:a16="http://schemas.microsoft.com/office/drawing/2014/main" id="{6B330A7D-FD12-ADF6-DAC3-03CC42F8BCEE}"/>
              </a:ext>
            </a:extLst>
          </p:cNvPr>
          <p:cNvSpPr txBox="1"/>
          <p:nvPr/>
        </p:nvSpPr>
        <p:spPr>
          <a:xfrm>
            <a:off x="2827445" y="2521911"/>
            <a:ext cx="1449436" cy="1169551"/>
          </a:xfrm>
          <a:prstGeom prst="rect">
            <a:avLst/>
          </a:prstGeom>
          <a:noFill/>
        </p:spPr>
        <p:txBody>
          <a:bodyPr wrap="none" rtlCol="0">
            <a:spAutoFit/>
          </a:bodyPr>
          <a:lstStyle/>
          <a:p>
            <a:r>
              <a:rPr lang="en-CA" sz="1400" b="1" dirty="0"/>
              <a:t>123456789</a:t>
            </a:r>
          </a:p>
          <a:p>
            <a:r>
              <a:rPr lang="en-CA" sz="1400" dirty="0">
                <a:solidFill>
                  <a:srgbClr val="00B0F0"/>
                </a:solidFill>
                <a:latin typeface="Alex Brush" panose="02000400000000000000" pitchFamily="2" charset="0"/>
              </a:rPr>
              <a:t>Able Baker Chow</a:t>
            </a:r>
          </a:p>
          <a:p>
            <a:r>
              <a:rPr lang="en-CA" sz="1400" dirty="0">
                <a:solidFill>
                  <a:srgbClr val="00B0F0"/>
                </a:solidFill>
                <a:latin typeface="Alex Brush" panose="02000400000000000000" pitchFamily="2" charset="0"/>
              </a:rPr>
              <a:t>1990-06-15</a:t>
            </a:r>
          </a:p>
          <a:p>
            <a:r>
              <a:rPr lang="en-CA" sz="1400" dirty="0">
                <a:solidFill>
                  <a:srgbClr val="00B0F0"/>
                </a:solidFill>
                <a:latin typeface="Alex Brush" panose="02000400000000000000" pitchFamily="2" charset="0"/>
              </a:rPr>
              <a:t>M</a:t>
            </a:r>
          </a:p>
          <a:p>
            <a:r>
              <a:rPr lang="en-CA" sz="1400" dirty="0">
                <a:solidFill>
                  <a:srgbClr val="00B0F0"/>
                </a:solidFill>
                <a:latin typeface="Alex Brush" panose="02000400000000000000" pitchFamily="2" charset="0"/>
              </a:rPr>
              <a:t>Isabel </a:t>
            </a:r>
            <a:r>
              <a:rPr lang="en-CA" sz="1400" dirty="0" err="1">
                <a:solidFill>
                  <a:srgbClr val="00B0F0"/>
                </a:solidFill>
                <a:latin typeface="Alex Brush" panose="02000400000000000000" pitchFamily="2" charset="0"/>
              </a:rPr>
              <a:t>Mwani</a:t>
            </a:r>
            <a:r>
              <a:rPr lang="en-CA" sz="1400" dirty="0">
                <a:solidFill>
                  <a:srgbClr val="00B0F0"/>
                </a:solidFill>
                <a:latin typeface="Alex Brush" panose="02000400000000000000" pitchFamily="2" charset="0"/>
              </a:rPr>
              <a:t> Chow</a:t>
            </a:r>
          </a:p>
        </p:txBody>
      </p:sp>
      <p:sp>
        <p:nvSpPr>
          <p:cNvPr id="9" name="Rectangle 8">
            <a:extLst>
              <a:ext uri="{FF2B5EF4-FFF2-40B4-BE49-F238E27FC236}">
                <a16:creationId xmlns:a16="http://schemas.microsoft.com/office/drawing/2014/main" id="{145C7E25-F20D-5690-59F6-3CD497A07D14}"/>
              </a:ext>
            </a:extLst>
          </p:cNvPr>
          <p:cNvSpPr/>
          <p:nvPr/>
        </p:nvSpPr>
        <p:spPr>
          <a:xfrm>
            <a:off x="7087452" y="2306119"/>
            <a:ext cx="3168352" cy="18002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0" name="Graphic 9" descr="Qr Code with solid fill">
            <a:extLst>
              <a:ext uri="{FF2B5EF4-FFF2-40B4-BE49-F238E27FC236}">
                <a16:creationId xmlns:a16="http://schemas.microsoft.com/office/drawing/2014/main" id="{644CD8D4-2487-B1FA-996D-E5F97EC88B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81151" y="3031064"/>
            <a:ext cx="465049" cy="490262"/>
          </a:xfrm>
          <a:prstGeom prst="rect">
            <a:avLst/>
          </a:prstGeom>
        </p:spPr>
      </p:pic>
      <p:sp>
        <p:nvSpPr>
          <p:cNvPr id="11" name="TextBox 10">
            <a:extLst>
              <a:ext uri="{FF2B5EF4-FFF2-40B4-BE49-F238E27FC236}">
                <a16:creationId xmlns:a16="http://schemas.microsoft.com/office/drawing/2014/main" id="{4C9E5467-B5F0-5776-2E71-DAAE86558252}"/>
              </a:ext>
            </a:extLst>
          </p:cNvPr>
          <p:cNvSpPr txBox="1"/>
          <p:nvPr/>
        </p:nvSpPr>
        <p:spPr>
          <a:xfrm>
            <a:off x="7175493" y="2666160"/>
            <a:ext cx="1375953" cy="1169551"/>
          </a:xfrm>
          <a:prstGeom prst="rect">
            <a:avLst/>
          </a:prstGeom>
          <a:noFill/>
        </p:spPr>
        <p:txBody>
          <a:bodyPr wrap="none" rtlCol="0">
            <a:spAutoFit/>
          </a:bodyPr>
          <a:lstStyle/>
          <a:p>
            <a:pPr algn="r"/>
            <a:r>
              <a:rPr lang="en-CA" sz="1400" dirty="0"/>
              <a:t>ID#: </a:t>
            </a:r>
          </a:p>
          <a:p>
            <a:pPr algn="r"/>
            <a:r>
              <a:rPr lang="en-CA" sz="1400" dirty="0"/>
              <a:t>Name:</a:t>
            </a:r>
          </a:p>
          <a:p>
            <a:pPr algn="r"/>
            <a:r>
              <a:rPr lang="en-CA" sz="1400" dirty="0"/>
              <a:t>DOB:</a:t>
            </a:r>
          </a:p>
          <a:p>
            <a:pPr algn="r"/>
            <a:r>
              <a:rPr lang="en-CA" sz="1400" dirty="0"/>
              <a:t>Sex:</a:t>
            </a:r>
          </a:p>
          <a:p>
            <a:pPr algn="r"/>
            <a:r>
              <a:rPr lang="en-CA" sz="1400" dirty="0"/>
              <a:t>Mother’s Name:</a:t>
            </a:r>
          </a:p>
        </p:txBody>
      </p:sp>
      <p:sp>
        <p:nvSpPr>
          <p:cNvPr id="12" name="TextBox 11">
            <a:extLst>
              <a:ext uri="{FF2B5EF4-FFF2-40B4-BE49-F238E27FC236}">
                <a16:creationId xmlns:a16="http://schemas.microsoft.com/office/drawing/2014/main" id="{6B41717F-3483-0C8D-4925-B93455303E72}"/>
              </a:ext>
            </a:extLst>
          </p:cNvPr>
          <p:cNvSpPr txBox="1"/>
          <p:nvPr/>
        </p:nvSpPr>
        <p:spPr>
          <a:xfrm>
            <a:off x="8551446" y="2666159"/>
            <a:ext cx="1608646" cy="1169551"/>
          </a:xfrm>
          <a:prstGeom prst="rect">
            <a:avLst/>
          </a:prstGeom>
          <a:noFill/>
        </p:spPr>
        <p:txBody>
          <a:bodyPr wrap="none" rtlCol="0">
            <a:spAutoFit/>
          </a:bodyPr>
          <a:lstStyle/>
          <a:p>
            <a:r>
              <a:rPr lang="en-CA" sz="1400" dirty="0"/>
              <a:t>123456789</a:t>
            </a:r>
          </a:p>
          <a:p>
            <a:r>
              <a:rPr lang="en-CA" sz="1400" dirty="0"/>
              <a:t>Able Baker Chow</a:t>
            </a:r>
          </a:p>
          <a:p>
            <a:r>
              <a:rPr lang="en-CA" sz="1400" dirty="0"/>
              <a:t>1990-06-15</a:t>
            </a:r>
          </a:p>
          <a:p>
            <a:r>
              <a:rPr lang="en-CA" sz="1400" dirty="0"/>
              <a:t>M</a:t>
            </a:r>
          </a:p>
          <a:p>
            <a:r>
              <a:rPr lang="en-CA" sz="1400" dirty="0"/>
              <a:t>Isabel </a:t>
            </a:r>
            <a:r>
              <a:rPr lang="en-CA" sz="1400" dirty="0" err="1"/>
              <a:t>Mwani</a:t>
            </a:r>
            <a:r>
              <a:rPr lang="en-CA" sz="1400" dirty="0"/>
              <a:t> Chow</a:t>
            </a:r>
          </a:p>
        </p:txBody>
      </p:sp>
      <p:pic>
        <p:nvPicPr>
          <p:cNvPr id="14" name="Graphic 13" descr="User with solid fill">
            <a:extLst>
              <a:ext uri="{FF2B5EF4-FFF2-40B4-BE49-F238E27FC236}">
                <a16:creationId xmlns:a16="http://schemas.microsoft.com/office/drawing/2014/main" id="{FD76F073-C5D5-C714-45B5-C880BE5B59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88574" y="2450135"/>
            <a:ext cx="650202" cy="650202"/>
          </a:xfrm>
          <a:prstGeom prst="rect">
            <a:avLst/>
          </a:prstGeom>
        </p:spPr>
      </p:pic>
      <p:pic>
        <p:nvPicPr>
          <p:cNvPr id="16" name="Graphic 15" descr="Fingerprint with solid fill">
            <a:extLst>
              <a:ext uri="{FF2B5EF4-FFF2-40B4-BE49-F238E27FC236}">
                <a16:creationId xmlns:a16="http://schemas.microsoft.com/office/drawing/2014/main" id="{A32B5D53-A2B8-4081-1B7C-2E62B500B8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02892" y="2725580"/>
            <a:ext cx="914400" cy="914400"/>
          </a:xfrm>
          <a:prstGeom prst="rect">
            <a:avLst/>
          </a:prstGeom>
        </p:spPr>
      </p:pic>
      <p:pic>
        <p:nvPicPr>
          <p:cNvPr id="18" name="Graphic 17" descr="Eye Scan with solid fill">
            <a:extLst>
              <a:ext uri="{FF2B5EF4-FFF2-40B4-BE49-F238E27FC236}">
                <a16:creationId xmlns:a16="http://schemas.microsoft.com/office/drawing/2014/main" id="{5D997B9F-2A16-236C-E252-8590852B2A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45755" y="2749019"/>
            <a:ext cx="914400" cy="914400"/>
          </a:xfrm>
          <a:prstGeom prst="rect">
            <a:avLst/>
          </a:prstGeom>
        </p:spPr>
      </p:pic>
      <p:sp>
        <p:nvSpPr>
          <p:cNvPr id="19" name="Thought Bubble: Cloud 18">
            <a:extLst>
              <a:ext uri="{FF2B5EF4-FFF2-40B4-BE49-F238E27FC236}">
                <a16:creationId xmlns:a16="http://schemas.microsoft.com/office/drawing/2014/main" id="{8218A5C4-DB7B-DFA7-4E29-C6A75977B80E}"/>
              </a:ext>
            </a:extLst>
          </p:cNvPr>
          <p:cNvSpPr/>
          <p:nvPr/>
        </p:nvSpPr>
        <p:spPr>
          <a:xfrm>
            <a:off x="4698902" y="2306119"/>
            <a:ext cx="2023218" cy="1371600"/>
          </a:xfrm>
          <a:prstGeom prst="cloudCallout">
            <a:avLst>
              <a:gd name="adj1" fmla="val -34710"/>
              <a:gd name="adj2" fmla="val 79431"/>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2"/>
                </a:solidFill>
              </a:rPr>
              <a:t>4-digit PIN</a:t>
            </a:r>
          </a:p>
        </p:txBody>
      </p:sp>
      <p:sp>
        <p:nvSpPr>
          <p:cNvPr id="20" name="TextBox 19">
            <a:extLst>
              <a:ext uri="{FF2B5EF4-FFF2-40B4-BE49-F238E27FC236}">
                <a16:creationId xmlns:a16="http://schemas.microsoft.com/office/drawing/2014/main" id="{2F510BCC-97C5-805E-C978-03748EAFD506}"/>
              </a:ext>
            </a:extLst>
          </p:cNvPr>
          <p:cNvSpPr txBox="1"/>
          <p:nvPr/>
        </p:nvSpPr>
        <p:spPr>
          <a:xfrm>
            <a:off x="1376932" y="4750088"/>
            <a:ext cx="5345188" cy="1323439"/>
          </a:xfrm>
          <a:prstGeom prst="rect">
            <a:avLst/>
          </a:prstGeom>
          <a:noFill/>
        </p:spPr>
        <p:txBody>
          <a:bodyPr wrap="square" rtlCol="0">
            <a:spAutoFit/>
          </a:bodyPr>
          <a:lstStyle/>
          <a:p>
            <a:pPr algn="l"/>
            <a:r>
              <a:rPr lang="en-CA" sz="1600" b="1" dirty="0">
                <a:solidFill>
                  <a:schemeClr val="tx2"/>
                </a:solidFill>
              </a:rPr>
              <a:t>A simple pre-barcoded card with key demographics either typed or handwritten in can be effective. If put in a plastic sleeve, these can be an inexpensive and durable option. If a PIN is associated with the card’s ID#, these can provide two-factor authentication.</a:t>
            </a:r>
          </a:p>
        </p:txBody>
      </p:sp>
      <p:sp>
        <p:nvSpPr>
          <p:cNvPr id="21" name="TextBox 20">
            <a:extLst>
              <a:ext uri="{FF2B5EF4-FFF2-40B4-BE49-F238E27FC236}">
                <a16:creationId xmlns:a16="http://schemas.microsoft.com/office/drawing/2014/main" id="{91BF5705-E69B-923C-60E0-90F214474C83}"/>
              </a:ext>
            </a:extLst>
          </p:cNvPr>
          <p:cNvSpPr txBox="1"/>
          <p:nvPr/>
        </p:nvSpPr>
        <p:spPr>
          <a:xfrm>
            <a:off x="6976962" y="4750088"/>
            <a:ext cx="3148968" cy="1815882"/>
          </a:xfrm>
          <a:prstGeom prst="rect">
            <a:avLst/>
          </a:prstGeom>
          <a:noFill/>
        </p:spPr>
        <p:txBody>
          <a:bodyPr wrap="square" rtlCol="0">
            <a:spAutoFit/>
          </a:bodyPr>
          <a:lstStyle/>
          <a:p>
            <a:pPr algn="l"/>
            <a:r>
              <a:rPr lang="en-CA" sz="1600" b="1" dirty="0">
                <a:solidFill>
                  <a:schemeClr val="tx2"/>
                </a:solidFill>
              </a:rPr>
              <a:t>Printed plastic cards that include a person’s picture add forgery protection and support two factor authentication. Photo capture and card printing requires special equipment.</a:t>
            </a:r>
          </a:p>
        </p:txBody>
      </p:sp>
      <p:sp>
        <p:nvSpPr>
          <p:cNvPr id="22" name="TextBox 21">
            <a:extLst>
              <a:ext uri="{FF2B5EF4-FFF2-40B4-BE49-F238E27FC236}">
                <a16:creationId xmlns:a16="http://schemas.microsoft.com/office/drawing/2014/main" id="{FD93515D-C224-EEF0-6379-FBDF07435888}"/>
              </a:ext>
            </a:extLst>
          </p:cNvPr>
          <p:cNvSpPr txBox="1"/>
          <p:nvPr/>
        </p:nvSpPr>
        <p:spPr>
          <a:xfrm>
            <a:off x="10685671" y="4750088"/>
            <a:ext cx="3148968" cy="1815882"/>
          </a:xfrm>
          <a:prstGeom prst="rect">
            <a:avLst/>
          </a:prstGeom>
          <a:noFill/>
        </p:spPr>
        <p:txBody>
          <a:bodyPr wrap="square" rtlCol="0">
            <a:spAutoFit/>
          </a:bodyPr>
          <a:lstStyle/>
          <a:p>
            <a:pPr algn="l"/>
            <a:r>
              <a:rPr lang="en-CA" sz="1600" b="1" dirty="0">
                <a:solidFill>
                  <a:schemeClr val="tx2"/>
                </a:solidFill>
              </a:rPr>
              <a:t>Biometric options such as iris scans or fingerprints may be leveraged for adult persons. Collecting the scans and deploying readers at scale can have non-trivial cost implications. </a:t>
            </a:r>
          </a:p>
        </p:txBody>
      </p:sp>
    </p:spTree>
    <p:extLst>
      <p:ext uri="{BB962C8B-B14F-4D97-AF65-F5344CB8AC3E}">
        <p14:creationId xmlns:p14="http://schemas.microsoft.com/office/powerpoint/2010/main" val="24963435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4781-F207-8CB4-684E-0DDE6A8CC014}"/>
              </a:ext>
            </a:extLst>
          </p:cNvPr>
          <p:cNvSpPr>
            <a:spLocks noGrp="1"/>
          </p:cNvSpPr>
          <p:nvPr>
            <p:ph type="title"/>
          </p:nvPr>
        </p:nvSpPr>
        <p:spPr/>
        <p:txBody>
          <a:bodyPr/>
          <a:lstStyle/>
          <a:p>
            <a:r>
              <a:rPr lang="en-CA" dirty="0"/>
              <a:t>CRITICAL SLICE IMPLEMENTATIONS</a:t>
            </a:r>
          </a:p>
        </p:txBody>
      </p:sp>
      <p:sp>
        <p:nvSpPr>
          <p:cNvPr id="3" name="Slide Number Placeholder 2">
            <a:extLst>
              <a:ext uri="{FF2B5EF4-FFF2-40B4-BE49-F238E27FC236}">
                <a16:creationId xmlns:a16="http://schemas.microsoft.com/office/drawing/2014/main" id="{25617013-6E33-4D26-8AC4-CD9306AEB503}"/>
              </a:ext>
            </a:extLst>
          </p:cNvPr>
          <p:cNvSpPr>
            <a:spLocks noGrp="1"/>
          </p:cNvSpPr>
          <p:nvPr>
            <p:ph type="sldNum" sz="quarter" idx="12"/>
          </p:nvPr>
        </p:nvSpPr>
        <p:spPr/>
        <p:txBody>
          <a:bodyPr/>
          <a:lstStyle/>
          <a:p>
            <a:fld id="{6734F48E-A456-4E2F-B17E-509464F7A050}" type="slidenum">
              <a:rPr lang="en-CA" smtClean="0"/>
              <a:pPr/>
              <a:t>108</a:t>
            </a:fld>
            <a:endParaRPr lang="en-CA" dirty="0"/>
          </a:p>
        </p:txBody>
      </p:sp>
      <p:grpSp>
        <p:nvGrpSpPr>
          <p:cNvPr id="11" name="Group 10">
            <a:extLst>
              <a:ext uri="{FF2B5EF4-FFF2-40B4-BE49-F238E27FC236}">
                <a16:creationId xmlns:a16="http://schemas.microsoft.com/office/drawing/2014/main" id="{FA763589-72D7-651D-0669-1ABEA001A242}"/>
              </a:ext>
            </a:extLst>
          </p:cNvPr>
          <p:cNvGrpSpPr/>
          <p:nvPr/>
        </p:nvGrpSpPr>
        <p:grpSpPr>
          <a:xfrm>
            <a:off x="1050504" y="1594520"/>
            <a:ext cx="12407268" cy="3785635"/>
            <a:chOff x="558780" y="1913341"/>
            <a:chExt cx="12407268" cy="3785635"/>
          </a:xfrm>
        </p:grpSpPr>
        <p:sp>
          <p:nvSpPr>
            <p:cNvPr id="4" name="Rectangle 3">
              <a:extLst>
                <a:ext uri="{FF2B5EF4-FFF2-40B4-BE49-F238E27FC236}">
                  <a16:creationId xmlns:a16="http://schemas.microsoft.com/office/drawing/2014/main" id="{0F212235-4E3E-BA6B-9DB3-6759D82B2898}"/>
                </a:ext>
              </a:extLst>
            </p:cNvPr>
            <p:cNvSpPr/>
            <p:nvPr/>
          </p:nvSpPr>
          <p:spPr>
            <a:xfrm>
              <a:off x="2058616" y="5194920"/>
              <a:ext cx="576064" cy="5040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5" name="Rectangle 4">
              <a:extLst>
                <a:ext uri="{FF2B5EF4-FFF2-40B4-BE49-F238E27FC236}">
                  <a16:creationId xmlns:a16="http://schemas.microsoft.com/office/drawing/2014/main" id="{91C16B8E-29C1-BA15-60C8-0FB7F3BC5BB9}"/>
                </a:ext>
              </a:extLst>
            </p:cNvPr>
            <p:cNvSpPr/>
            <p:nvPr/>
          </p:nvSpPr>
          <p:spPr>
            <a:xfrm>
              <a:off x="2994720" y="5194920"/>
              <a:ext cx="576064" cy="5040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6" name="Rectangle 5">
              <a:extLst>
                <a:ext uri="{FF2B5EF4-FFF2-40B4-BE49-F238E27FC236}">
                  <a16:creationId xmlns:a16="http://schemas.microsoft.com/office/drawing/2014/main" id="{9BB31D05-A7BF-35E9-0099-AE7F032E429B}"/>
                </a:ext>
              </a:extLst>
            </p:cNvPr>
            <p:cNvSpPr/>
            <p:nvPr/>
          </p:nvSpPr>
          <p:spPr>
            <a:xfrm>
              <a:off x="3786808" y="5194920"/>
              <a:ext cx="576064" cy="5040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 name="Rectangle 6">
              <a:extLst>
                <a:ext uri="{FF2B5EF4-FFF2-40B4-BE49-F238E27FC236}">
                  <a16:creationId xmlns:a16="http://schemas.microsoft.com/office/drawing/2014/main" id="{AA0B305E-673B-6EC2-22BD-C65903E191CC}"/>
                </a:ext>
              </a:extLst>
            </p:cNvPr>
            <p:cNvSpPr/>
            <p:nvPr/>
          </p:nvSpPr>
          <p:spPr>
            <a:xfrm>
              <a:off x="4722912" y="5194920"/>
              <a:ext cx="576064" cy="5040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Rectangle 7">
              <a:extLst>
                <a:ext uri="{FF2B5EF4-FFF2-40B4-BE49-F238E27FC236}">
                  <a16:creationId xmlns:a16="http://schemas.microsoft.com/office/drawing/2014/main" id="{E11EA676-34C7-1DCD-C0CF-628CD151400E}"/>
                </a:ext>
              </a:extLst>
            </p:cNvPr>
            <p:cNvSpPr/>
            <p:nvPr/>
          </p:nvSpPr>
          <p:spPr>
            <a:xfrm>
              <a:off x="3049616" y="3970784"/>
              <a:ext cx="1042336" cy="68991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9" name="Rectangle 8">
              <a:extLst>
                <a:ext uri="{FF2B5EF4-FFF2-40B4-BE49-F238E27FC236}">
                  <a16:creationId xmlns:a16="http://schemas.microsoft.com/office/drawing/2014/main" id="{4E2D0F4D-C951-3DC4-4386-925902B22815}"/>
                </a:ext>
              </a:extLst>
            </p:cNvPr>
            <p:cNvSpPr/>
            <p:nvPr/>
          </p:nvSpPr>
          <p:spPr>
            <a:xfrm>
              <a:off x="6479747" y="1913341"/>
              <a:ext cx="1889320" cy="100081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21" name="Connector: Elbow 20">
              <a:extLst>
                <a:ext uri="{FF2B5EF4-FFF2-40B4-BE49-F238E27FC236}">
                  <a16:creationId xmlns:a16="http://schemas.microsoft.com/office/drawing/2014/main" id="{7590171A-523C-5B70-D6DD-FE36B25C689F}"/>
                </a:ext>
              </a:extLst>
            </p:cNvPr>
            <p:cNvCxnSpPr>
              <a:cxnSpLocks/>
              <a:stCxn id="4" idx="0"/>
              <a:endCxn id="8" idx="2"/>
            </p:cNvCxnSpPr>
            <p:nvPr/>
          </p:nvCxnSpPr>
          <p:spPr>
            <a:xfrm rot="5400000" flipH="1" flipV="1">
              <a:off x="2691606" y="4315742"/>
              <a:ext cx="534221" cy="122413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09F433A-3C80-DACC-9631-7CC80DE39BFD}"/>
                </a:ext>
              </a:extLst>
            </p:cNvPr>
            <p:cNvCxnSpPr>
              <a:cxnSpLocks/>
              <a:stCxn id="5" idx="0"/>
              <a:endCxn id="8" idx="2"/>
            </p:cNvCxnSpPr>
            <p:nvPr/>
          </p:nvCxnSpPr>
          <p:spPr>
            <a:xfrm rot="5400000" flipH="1" flipV="1">
              <a:off x="3159658" y="4783794"/>
              <a:ext cx="534221" cy="28803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8189314-9608-4EFD-B2FA-98EB1C9E3D68}"/>
                </a:ext>
              </a:extLst>
            </p:cNvPr>
            <p:cNvCxnSpPr>
              <a:cxnSpLocks/>
              <a:stCxn id="6" idx="0"/>
              <a:endCxn id="8" idx="2"/>
            </p:cNvCxnSpPr>
            <p:nvPr/>
          </p:nvCxnSpPr>
          <p:spPr>
            <a:xfrm rot="16200000" flipV="1">
              <a:off x="3555702" y="4675782"/>
              <a:ext cx="534221" cy="50405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D7CCFE6-68B3-B706-185D-F4D05CA4C59E}"/>
                </a:ext>
              </a:extLst>
            </p:cNvPr>
            <p:cNvCxnSpPr>
              <a:cxnSpLocks/>
              <a:stCxn id="7" idx="0"/>
              <a:endCxn id="8" idx="2"/>
            </p:cNvCxnSpPr>
            <p:nvPr/>
          </p:nvCxnSpPr>
          <p:spPr>
            <a:xfrm rot="16200000" flipV="1">
              <a:off x="4023754" y="4207730"/>
              <a:ext cx="534221" cy="144016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4728210-95D2-EEE0-E71B-89DA3BCBAF0A}"/>
                </a:ext>
              </a:extLst>
            </p:cNvPr>
            <p:cNvSpPr/>
            <p:nvPr/>
          </p:nvSpPr>
          <p:spPr>
            <a:xfrm>
              <a:off x="5892152" y="5194920"/>
              <a:ext cx="576064" cy="50405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9" name="Rectangle 28">
              <a:extLst>
                <a:ext uri="{FF2B5EF4-FFF2-40B4-BE49-F238E27FC236}">
                  <a16:creationId xmlns:a16="http://schemas.microsoft.com/office/drawing/2014/main" id="{2A24CB87-BC06-B8BC-5BDF-302A77372E5F}"/>
                </a:ext>
              </a:extLst>
            </p:cNvPr>
            <p:cNvSpPr/>
            <p:nvPr/>
          </p:nvSpPr>
          <p:spPr>
            <a:xfrm>
              <a:off x="6828256" y="5194920"/>
              <a:ext cx="576064" cy="50405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0" name="Rectangle 29">
              <a:extLst>
                <a:ext uri="{FF2B5EF4-FFF2-40B4-BE49-F238E27FC236}">
                  <a16:creationId xmlns:a16="http://schemas.microsoft.com/office/drawing/2014/main" id="{12A7A3DC-D546-3B6C-7405-58416E39453B}"/>
                </a:ext>
              </a:extLst>
            </p:cNvPr>
            <p:cNvSpPr/>
            <p:nvPr/>
          </p:nvSpPr>
          <p:spPr>
            <a:xfrm>
              <a:off x="7620344" y="5194920"/>
              <a:ext cx="576064" cy="50405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Rectangle 30">
              <a:extLst>
                <a:ext uri="{FF2B5EF4-FFF2-40B4-BE49-F238E27FC236}">
                  <a16:creationId xmlns:a16="http://schemas.microsoft.com/office/drawing/2014/main" id="{E0906284-0B83-F2C0-CD7F-5AB0B79EE4DF}"/>
                </a:ext>
              </a:extLst>
            </p:cNvPr>
            <p:cNvSpPr/>
            <p:nvPr/>
          </p:nvSpPr>
          <p:spPr>
            <a:xfrm>
              <a:off x="8556448" y="5194920"/>
              <a:ext cx="576064" cy="50405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2" name="Rectangle 31">
              <a:extLst>
                <a:ext uri="{FF2B5EF4-FFF2-40B4-BE49-F238E27FC236}">
                  <a16:creationId xmlns:a16="http://schemas.microsoft.com/office/drawing/2014/main" id="{5E889063-A153-5A0A-94CB-13550A0B74BA}"/>
                </a:ext>
              </a:extLst>
            </p:cNvPr>
            <p:cNvSpPr/>
            <p:nvPr/>
          </p:nvSpPr>
          <p:spPr>
            <a:xfrm>
              <a:off x="6903239" y="3970784"/>
              <a:ext cx="1042336" cy="68991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3" name="Connector: Elbow 32">
              <a:extLst>
                <a:ext uri="{FF2B5EF4-FFF2-40B4-BE49-F238E27FC236}">
                  <a16:creationId xmlns:a16="http://schemas.microsoft.com/office/drawing/2014/main" id="{FDC98E3F-E741-65E4-6A92-93DCACE58A03}"/>
                </a:ext>
              </a:extLst>
            </p:cNvPr>
            <p:cNvCxnSpPr>
              <a:cxnSpLocks/>
              <a:stCxn id="28" idx="0"/>
              <a:endCxn id="32" idx="2"/>
            </p:cNvCxnSpPr>
            <p:nvPr/>
          </p:nvCxnSpPr>
          <p:spPr>
            <a:xfrm rot="5400000" flipH="1" flipV="1">
              <a:off x="6535185" y="4305699"/>
              <a:ext cx="534221" cy="124422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70E34B67-27B4-4A66-0875-27CA61DB25A5}"/>
                </a:ext>
              </a:extLst>
            </p:cNvPr>
            <p:cNvCxnSpPr>
              <a:cxnSpLocks/>
              <a:stCxn id="29" idx="0"/>
              <a:endCxn id="32" idx="2"/>
            </p:cNvCxnSpPr>
            <p:nvPr/>
          </p:nvCxnSpPr>
          <p:spPr>
            <a:xfrm rot="5400000" flipH="1" flipV="1">
              <a:off x="7003237" y="4773751"/>
              <a:ext cx="534221" cy="30811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7DD6AAD-66CC-72AB-141E-3DCEDC0D8F31}"/>
                </a:ext>
              </a:extLst>
            </p:cNvPr>
            <p:cNvCxnSpPr>
              <a:cxnSpLocks/>
              <a:stCxn id="30" idx="0"/>
              <a:endCxn id="32" idx="2"/>
            </p:cNvCxnSpPr>
            <p:nvPr/>
          </p:nvCxnSpPr>
          <p:spPr>
            <a:xfrm rot="16200000" flipV="1">
              <a:off x="7399282" y="4685825"/>
              <a:ext cx="534221" cy="48396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FE1F642-E66C-E7BF-FF93-C6DE24A8CC5B}"/>
                </a:ext>
              </a:extLst>
            </p:cNvPr>
            <p:cNvCxnSpPr>
              <a:cxnSpLocks/>
              <a:stCxn id="31" idx="0"/>
              <a:endCxn id="32" idx="2"/>
            </p:cNvCxnSpPr>
            <p:nvPr/>
          </p:nvCxnSpPr>
          <p:spPr>
            <a:xfrm rot="16200000" flipV="1">
              <a:off x="7867334" y="4217773"/>
              <a:ext cx="534221" cy="142007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23E063E-FE8B-6BB4-8EFE-4C8EC9DEED7B}"/>
                </a:ext>
              </a:extLst>
            </p:cNvPr>
            <p:cNvSpPr/>
            <p:nvPr/>
          </p:nvSpPr>
          <p:spPr>
            <a:xfrm>
              <a:off x="9725688" y="5174344"/>
              <a:ext cx="576064" cy="5040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8" name="Rectangle 37">
              <a:extLst>
                <a:ext uri="{FF2B5EF4-FFF2-40B4-BE49-F238E27FC236}">
                  <a16:creationId xmlns:a16="http://schemas.microsoft.com/office/drawing/2014/main" id="{780D15D3-ED0B-9C37-5BC3-B9E9216ED160}"/>
                </a:ext>
              </a:extLst>
            </p:cNvPr>
            <p:cNvSpPr/>
            <p:nvPr/>
          </p:nvSpPr>
          <p:spPr>
            <a:xfrm>
              <a:off x="10661792" y="5174344"/>
              <a:ext cx="576064" cy="5040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9" name="Rectangle 38">
              <a:extLst>
                <a:ext uri="{FF2B5EF4-FFF2-40B4-BE49-F238E27FC236}">
                  <a16:creationId xmlns:a16="http://schemas.microsoft.com/office/drawing/2014/main" id="{397843B9-6E10-B9DB-B7B5-B8C88BE94DF1}"/>
                </a:ext>
              </a:extLst>
            </p:cNvPr>
            <p:cNvSpPr/>
            <p:nvPr/>
          </p:nvSpPr>
          <p:spPr>
            <a:xfrm>
              <a:off x="11453880" y="5174344"/>
              <a:ext cx="576064" cy="5040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0" name="Rectangle 39">
              <a:extLst>
                <a:ext uri="{FF2B5EF4-FFF2-40B4-BE49-F238E27FC236}">
                  <a16:creationId xmlns:a16="http://schemas.microsoft.com/office/drawing/2014/main" id="{940BCA42-8A04-C633-9961-D28BFD56B29C}"/>
                </a:ext>
              </a:extLst>
            </p:cNvPr>
            <p:cNvSpPr/>
            <p:nvPr/>
          </p:nvSpPr>
          <p:spPr>
            <a:xfrm>
              <a:off x="12389984" y="5174344"/>
              <a:ext cx="576064" cy="5040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1" name="Rectangle 40">
              <a:extLst>
                <a:ext uri="{FF2B5EF4-FFF2-40B4-BE49-F238E27FC236}">
                  <a16:creationId xmlns:a16="http://schemas.microsoft.com/office/drawing/2014/main" id="{7224D4EB-A3CB-CDCA-9C61-8FF216D05E7A}"/>
                </a:ext>
              </a:extLst>
            </p:cNvPr>
            <p:cNvSpPr/>
            <p:nvPr/>
          </p:nvSpPr>
          <p:spPr>
            <a:xfrm>
              <a:off x="10716688" y="3950208"/>
              <a:ext cx="1042336" cy="68991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42" name="Connector: Elbow 41">
              <a:extLst>
                <a:ext uri="{FF2B5EF4-FFF2-40B4-BE49-F238E27FC236}">
                  <a16:creationId xmlns:a16="http://schemas.microsoft.com/office/drawing/2014/main" id="{EC820BB9-0BC9-01DB-FE77-D4FB82E6CCA0}"/>
                </a:ext>
              </a:extLst>
            </p:cNvPr>
            <p:cNvCxnSpPr>
              <a:cxnSpLocks/>
              <a:stCxn id="37" idx="0"/>
              <a:endCxn id="41" idx="2"/>
            </p:cNvCxnSpPr>
            <p:nvPr/>
          </p:nvCxnSpPr>
          <p:spPr>
            <a:xfrm rot="5400000" flipH="1" flipV="1">
              <a:off x="10358678" y="4295166"/>
              <a:ext cx="534221" cy="122413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C29BD4C5-9550-2F65-257A-C03A0FAC52C5}"/>
                </a:ext>
              </a:extLst>
            </p:cNvPr>
            <p:cNvCxnSpPr>
              <a:cxnSpLocks/>
              <a:stCxn id="38" idx="0"/>
              <a:endCxn id="41" idx="2"/>
            </p:cNvCxnSpPr>
            <p:nvPr/>
          </p:nvCxnSpPr>
          <p:spPr>
            <a:xfrm rot="5400000" flipH="1" flipV="1">
              <a:off x="10826730" y="4763218"/>
              <a:ext cx="534221" cy="28803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AD833A6-C20E-CFCE-B601-CD07ECB862D8}"/>
                </a:ext>
              </a:extLst>
            </p:cNvPr>
            <p:cNvCxnSpPr>
              <a:cxnSpLocks/>
              <a:stCxn id="39" idx="0"/>
              <a:endCxn id="41" idx="2"/>
            </p:cNvCxnSpPr>
            <p:nvPr/>
          </p:nvCxnSpPr>
          <p:spPr>
            <a:xfrm rot="16200000" flipV="1">
              <a:off x="11222774" y="4655206"/>
              <a:ext cx="534221" cy="50405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67A01E1B-10A6-99A1-CBA0-C10F8EAB5473}"/>
                </a:ext>
              </a:extLst>
            </p:cNvPr>
            <p:cNvCxnSpPr>
              <a:cxnSpLocks/>
              <a:stCxn id="40" idx="0"/>
              <a:endCxn id="41" idx="2"/>
            </p:cNvCxnSpPr>
            <p:nvPr/>
          </p:nvCxnSpPr>
          <p:spPr>
            <a:xfrm rot="16200000" flipV="1">
              <a:off x="11690826" y="4187154"/>
              <a:ext cx="534221" cy="144016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2E0830D2-9367-EE4E-45DF-DB5BB82D2FC0}"/>
                </a:ext>
              </a:extLst>
            </p:cNvPr>
            <p:cNvCxnSpPr>
              <a:stCxn id="8" idx="0"/>
              <a:endCxn id="9" idx="2"/>
            </p:cNvCxnSpPr>
            <p:nvPr/>
          </p:nvCxnSpPr>
          <p:spPr>
            <a:xfrm rot="5400000" flipH="1" flipV="1">
              <a:off x="4969281" y="1515659"/>
              <a:ext cx="1056629" cy="385362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27CC69D9-5E21-A2E7-482D-2B97DFFC28AD}"/>
                </a:ext>
              </a:extLst>
            </p:cNvPr>
            <p:cNvCxnSpPr>
              <a:cxnSpLocks/>
              <a:stCxn id="32" idx="0"/>
              <a:endCxn id="9" idx="2"/>
            </p:cNvCxnSpPr>
            <p:nvPr/>
          </p:nvCxnSpPr>
          <p:spPr>
            <a:xfrm rot="5400000" flipH="1" flipV="1">
              <a:off x="6896093" y="3442470"/>
              <a:ext cx="1056629" cy="127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14E39666-61A3-E64B-EFD4-D28AA599CE25}"/>
                </a:ext>
              </a:extLst>
            </p:cNvPr>
            <p:cNvCxnSpPr>
              <a:cxnSpLocks/>
              <a:stCxn id="41" idx="0"/>
              <a:endCxn id="9" idx="2"/>
            </p:cNvCxnSpPr>
            <p:nvPr/>
          </p:nvCxnSpPr>
          <p:spPr>
            <a:xfrm rot="16200000" flipV="1">
              <a:off x="8813106" y="1525457"/>
              <a:ext cx="1036053" cy="381344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8E67B60-4403-E788-0FCC-51FEC205F04A}"/>
                </a:ext>
              </a:extLst>
            </p:cNvPr>
            <p:cNvSpPr txBox="1"/>
            <p:nvPr/>
          </p:nvSpPr>
          <p:spPr>
            <a:xfrm>
              <a:off x="558780" y="5298866"/>
              <a:ext cx="927883" cy="400110"/>
            </a:xfrm>
            <a:prstGeom prst="rect">
              <a:avLst/>
            </a:prstGeom>
            <a:noFill/>
          </p:spPr>
          <p:txBody>
            <a:bodyPr wrap="none" rtlCol="0">
              <a:spAutoFit/>
            </a:bodyPr>
            <a:lstStyle/>
            <a:p>
              <a:pPr algn="l"/>
              <a:r>
                <a:rPr lang="en-CA" sz="2000" dirty="0">
                  <a:solidFill>
                    <a:schemeClr val="tx2"/>
                  </a:solidFill>
                </a:rPr>
                <a:t>Level-1</a:t>
              </a:r>
            </a:p>
          </p:txBody>
        </p:sp>
        <p:sp>
          <p:nvSpPr>
            <p:cNvPr id="55" name="TextBox 54">
              <a:extLst>
                <a:ext uri="{FF2B5EF4-FFF2-40B4-BE49-F238E27FC236}">
                  <a16:creationId xmlns:a16="http://schemas.microsoft.com/office/drawing/2014/main" id="{8E0CF72C-E54A-81C7-CD61-0F57804CFE24}"/>
                </a:ext>
              </a:extLst>
            </p:cNvPr>
            <p:cNvSpPr txBox="1"/>
            <p:nvPr/>
          </p:nvSpPr>
          <p:spPr>
            <a:xfrm>
              <a:off x="1006360" y="4095110"/>
              <a:ext cx="927883" cy="400110"/>
            </a:xfrm>
            <a:prstGeom prst="rect">
              <a:avLst/>
            </a:prstGeom>
            <a:noFill/>
          </p:spPr>
          <p:txBody>
            <a:bodyPr wrap="none" rtlCol="0">
              <a:spAutoFit/>
            </a:bodyPr>
            <a:lstStyle/>
            <a:p>
              <a:pPr algn="l"/>
              <a:r>
                <a:rPr lang="en-CA" sz="2000" dirty="0">
                  <a:solidFill>
                    <a:schemeClr val="tx2"/>
                  </a:solidFill>
                </a:rPr>
                <a:t>Level-2</a:t>
              </a:r>
            </a:p>
          </p:txBody>
        </p:sp>
        <p:sp>
          <p:nvSpPr>
            <p:cNvPr id="56" name="TextBox 55">
              <a:extLst>
                <a:ext uri="{FF2B5EF4-FFF2-40B4-BE49-F238E27FC236}">
                  <a16:creationId xmlns:a16="http://schemas.microsoft.com/office/drawing/2014/main" id="{636AEDD5-2030-05B7-E27E-C2E06E377909}"/>
                </a:ext>
              </a:extLst>
            </p:cNvPr>
            <p:cNvSpPr txBox="1"/>
            <p:nvPr/>
          </p:nvSpPr>
          <p:spPr>
            <a:xfrm>
              <a:off x="4390000" y="2169089"/>
              <a:ext cx="927883" cy="400110"/>
            </a:xfrm>
            <a:prstGeom prst="rect">
              <a:avLst/>
            </a:prstGeom>
            <a:noFill/>
          </p:spPr>
          <p:txBody>
            <a:bodyPr wrap="none" rtlCol="0">
              <a:spAutoFit/>
            </a:bodyPr>
            <a:lstStyle/>
            <a:p>
              <a:pPr algn="l"/>
              <a:r>
                <a:rPr lang="en-CA" sz="2000" dirty="0">
                  <a:solidFill>
                    <a:schemeClr val="tx2"/>
                  </a:solidFill>
                </a:rPr>
                <a:t>Level-3</a:t>
              </a:r>
            </a:p>
          </p:txBody>
        </p:sp>
      </p:grpSp>
      <p:sp>
        <p:nvSpPr>
          <p:cNvPr id="57" name="TextBox 56">
            <a:extLst>
              <a:ext uri="{FF2B5EF4-FFF2-40B4-BE49-F238E27FC236}">
                <a16:creationId xmlns:a16="http://schemas.microsoft.com/office/drawing/2014/main" id="{1A9ED37E-0029-0FCC-5FA6-55943CAAE537}"/>
              </a:ext>
            </a:extLst>
          </p:cNvPr>
          <p:cNvSpPr txBox="1"/>
          <p:nvPr/>
        </p:nvSpPr>
        <p:spPr>
          <a:xfrm>
            <a:off x="912754" y="5938126"/>
            <a:ext cx="12545017" cy="1200329"/>
          </a:xfrm>
          <a:prstGeom prst="rect">
            <a:avLst/>
          </a:prstGeom>
          <a:noFill/>
        </p:spPr>
        <p:txBody>
          <a:bodyPr wrap="square" rtlCol="0">
            <a:spAutoFit/>
          </a:bodyPr>
          <a:lstStyle/>
          <a:p>
            <a:pPr algn="l"/>
            <a:r>
              <a:rPr lang="en-CA" sz="2400" b="1" dirty="0">
                <a:solidFill>
                  <a:schemeClr val="tx2"/>
                </a:solidFill>
              </a:rPr>
              <a:t>As a deployment option, deploying all of the </a:t>
            </a:r>
            <a:r>
              <a:rPr lang="en-CA" sz="2400" b="1" dirty="0">
                <a:solidFill>
                  <a:schemeClr val="accent4"/>
                </a:solidFill>
              </a:rPr>
              <a:t>purple</a:t>
            </a:r>
            <a:r>
              <a:rPr lang="en-CA" sz="2400" b="1" dirty="0">
                <a:solidFill>
                  <a:schemeClr val="tx2"/>
                </a:solidFill>
              </a:rPr>
              <a:t> sites, first, will yield immediate health benefit because the whole of the </a:t>
            </a:r>
            <a:r>
              <a:rPr lang="en-CA" sz="2400" b="1" dirty="0">
                <a:solidFill>
                  <a:schemeClr val="accent5"/>
                </a:solidFill>
              </a:rPr>
              <a:t>referral network </a:t>
            </a:r>
            <a:r>
              <a:rPr lang="en-CA" sz="2400" b="1" dirty="0">
                <a:solidFill>
                  <a:schemeClr val="tx2"/>
                </a:solidFill>
              </a:rPr>
              <a:t>is implemented. Strategically </a:t>
            </a:r>
            <a:r>
              <a:rPr lang="en-CA" sz="2400" b="1" dirty="0">
                <a:solidFill>
                  <a:schemeClr val="accent5"/>
                </a:solidFill>
              </a:rPr>
              <a:t>grouping</a:t>
            </a:r>
            <a:r>
              <a:rPr lang="en-CA" sz="2400" b="1" dirty="0">
                <a:solidFill>
                  <a:schemeClr val="tx2"/>
                </a:solidFill>
              </a:rPr>
              <a:t> deployment sites can yield health benefits </a:t>
            </a:r>
            <a:r>
              <a:rPr lang="en-CA" sz="2400" b="1" dirty="0">
                <a:solidFill>
                  <a:schemeClr val="accent5"/>
                </a:solidFill>
              </a:rPr>
              <a:t>earlier</a:t>
            </a:r>
            <a:r>
              <a:rPr lang="en-CA" sz="2400" b="1" dirty="0">
                <a:solidFill>
                  <a:schemeClr val="tx2"/>
                </a:solidFill>
              </a:rPr>
              <a:t> in the implementation. </a:t>
            </a:r>
          </a:p>
        </p:txBody>
      </p:sp>
    </p:spTree>
    <p:extLst>
      <p:ext uri="{BB962C8B-B14F-4D97-AF65-F5344CB8AC3E}">
        <p14:creationId xmlns:p14="http://schemas.microsoft.com/office/powerpoint/2010/main" val="35601066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C2712-06A1-2700-A714-6A943D7DFE6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1D2189F-245A-1B48-4488-3D33FCB59A0D}"/>
              </a:ext>
            </a:extLst>
          </p:cNvPr>
          <p:cNvSpPr>
            <a:spLocks noGrp="1"/>
          </p:cNvSpPr>
          <p:nvPr>
            <p:ph type="title"/>
          </p:nvPr>
        </p:nvSpPr>
        <p:spPr/>
        <p:txBody>
          <a:bodyPr/>
          <a:lstStyle/>
          <a:p>
            <a:r>
              <a:rPr lang="en-GB" dirty="0"/>
              <a:t>KEY TAKEAWAY POINTS</a:t>
            </a:r>
          </a:p>
        </p:txBody>
      </p:sp>
      <p:sp>
        <p:nvSpPr>
          <p:cNvPr id="6" name="Content Placeholder 5">
            <a:extLst>
              <a:ext uri="{FF2B5EF4-FFF2-40B4-BE49-F238E27FC236}">
                <a16:creationId xmlns:a16="http://schemas.microsoft.com/office/drawing/2014/main" id="{93ABCBD0-3827-8F64-F471-03A489AF01FF}"/>
              </a:ext>
            </a:extLst>
          </p:cNvPr>
          <p:cNvSpPr>
            <a:spLocks noGrp="1"/>
          </p:cNvSpPr>
          <p:nvPr>
            <p:ph idx="1"/>
          </p:nvPr>
        </p:nvSpPr>
        <p:spPr>
          <a:xfrm>
            <a:off x="828000" y="1980000"/>
            <a:ext cx="12895912" cy="5431155"/>
          </a:xfrm>
        </p:spPr>
        <p:txBody>
          <a:bodyPr/>
          <a:lstStyle/>
          <a:p>
            <a:pPr marL="457200" indent="-457200" algn="l">
              <a:buSzPct val="75000"/>
              <a:buFont typeface="Arial" panose="020B0604020202020204" pitchFamily="34" charset="0"/>
              <a:buChar char="•"/>
            </a:pPr>
            <a:r>
              <a:rPr lang="en-CA" sz="2800" b="1" dirty="0">
                <a:solidFill>
                  <a:schemeClr val="tx2"/>
                </a:solidFill>
              </a:rPr>
              <a:t>As a management principle, we will want to ensure </a:t>
            </a:r>
            <a:r>
              <a:rPr lang="en-CA" sz="2800" b="1" dirty="0">
                <a:solidFill>
                  <a:schemeClr val="accent5"/>
                </a:solidFill>
              </a:rPr>
              <a:t>coordination</a:t>
            </a:r>
            <a:r>
              <a:rPr lang="en-CA" sz="2800" b="1" dirty="0">
                <a:solidFill>
                  <a:schemeClr val="tx2"/>
                </a:solidFill>
              </a:rPr>
              <a:t> across all digital health projects and </a:t>
            </a:r>
            <a:r>
              <a:rPr lang="en-CA" sz="2800" b="1" dirty="0">
                <a:solidFill>
                  <a:schemeClr val="accent5"/>
                </a:solidFill>
              </a:rPr>
              <a:t>conformance</a:t>
            </a:r>
            <a:r>
              <a:rPr lang="en-CA" sz="2800" b="1" dirty="0">
                <a:solidFill>
                  <a:schemeClr val="tx2"/>
                </a:solidFill>
              </a:rPr>
              <a:t> to the national norms and standards. This will be operationalized by our </a:t>
            </a:r>
            <a:r>
              <a:rPr lang="en-CA" sz="2800" b="1" dirty="0">
                <a:solidFill>
                  <a:schemeClr val="accent5"/>
                </a:solidFill>
              </a:rPr>
              <a:t>PMO</a:t>
            </a:r>
            <a:r>
              <a:rPr lang="en-CA" sz="2800" b="1" dirty="0">
                <a:solidFill>
                  <a:schemeClr val="tx2"/>
                </a:solidFill>
              </a:rPr>
              <a:t>.</a:t>
            </a:r>
          </a:p>
          <a:p>
            <a:pPr marL="457200" indent="-457200" algn="l">
              <a:buSzPct val="75000"/>
              <a:buFont typeface="Arial" panose="020B0604020202020204" pitchFamily="34" charset="0"/>
              <a:buChar char="•"/>
            </a:pPr>
            <a:endParaRPr lang="en-CA" sz="2800" b="1" dirty="0">
              <a:solidFill>
                <a:schemeClr val="tx2"/>
              </a:solidFill>
            </a:endParaRPr>
          </a:p>
          <a:p>
            <a:pPr marL="457200" indent="-457200" algn="l">
              <a:buSzPct val="75000"/>
              <a:buFont typeface="Arial" panose="020B0604020202020204" pitchFamily="34" charset="0"/>
              <a:buChar char="•"/>
            </a:pPr>
            <a:r>
              <a:rPr lang="en-CA" sz="2800" b="1" dirty="0">
                <a:solidFill>
                  <a:schemeClr val="tx2"/>
                </a:solidFill>
              </a:rPr>
              <a:t>As an adoption principle, we will want to harness the power of the </a:t>
            </a:r>
            <a:r>
              <a:rPr lang="en-CA" sz="2800" b="1" dirty="0">
                <a:solidFill>
                  <a:schemeClr val="accent5"/>
                </a:solidFill>
              </a:rPr>
              <a:t>network effect </a:t>
            </a:r>
            <a:r>
              <a:rPr lang="en-CA" sz="2800" b="1" dirty="0">
                <a:solidFill>
                  <a:schemeClr val="tx2"/>
                </a:solidFill>
              </a:rPr>
              <a:t>by establishing the HIE first and by leveraging </a:t>
            </a:r>
            <a:r>
              <a:rPr lang="en-CA" sz="2800" b="1" dirty="0">
                <a:solidFill>
                  <a:schemeClr val="accent5"/>
                </a:solidFill>
              </a:rPr>
              <a:t>critical slice</a:t>
            </a:r>
            <a:r>
              <a:rPr lang="en-CA" sz="2800" b="1" dirty="0">
                <a:solidFill>
                  <a:schemeClr val="tx2"/>
                </a:solidFill>
              </a:rPr>
              <a:t> implementations.</a:t>
            </a:r>
          </a:p>
          <a:p>
            <a:pPr marL="457200" indent="-457200" algn="l">
              <a:buSzPct val="75000"/>
              <a:buFont typeface="Arial" panose="020B0604020202020204" pitchFamily="34" charset="0"/>
              <a:buChar char="•"/>
            </a:pPr>
            <a:endParaRPr lang="en-CA" sz="2800" b="1" dirty="0">
              <a:solidFill>
                <a:schemeClr val="tx2"/>
              </a:solidFill>
            </a:endParaRPr>
          </a:p>
          <a:p>
            <a:pPr marL="457200" indent="-457200" algn="l">
              <a:buSzPct val="75000"/>
              <a:buFont typeface="Arial" panose="020B0604020202020204" pitchFamily="34" charset="0"/>
              <a:buChar char="•"/>
            </a:pPr>
            <a:r>
              <a:rPr lang="en-CA" sz="2800" b="1" dirty="0">
                <a:solidFill>
                  <a:schemeClr val="tx2"/>
                </a:solidFill>
              </a:rPr>
              <a:t>Key implementation choices related to infrastructure hosting and wallet ID (as examples) will have significant impacts on </a:t>
            </a:r>
            <a:r>
              <a:rPr lang="en-CA" sz="2800" b="1" dirty="0">
                <a:solidFill>
                  <a:schemeClr val="accent5"/>
                </a:solidFill>
              </a:rPr>
              <a:t>risk</a:t>
            </a:r>
            <a:r>
              <a:rPr lang="en-CA" sz="2800" b="1" dirty="0">
                <a:solidFill>
                  <a:schemeClr val="tx2"/>
                </a:solidFill>
              </a:rPr>
              <a:t>, </a:t>
            </a:r>
            <a:r>
              <a:rPr lang="en-CA" sz="2800" b="1" dirty="0">
                <a:solidFill>
                  <a:schemeClr val="accent5"/>
                </a:solidFill>
              </a:rPr>
              <a:t>time and cost</a:t>
            </a:r>
            <a:r>
              <a:rPr lang="en-CA" sz="2800" b="1" dirty="0">
                <a:solidFill>
                  <a:schemeClr val="tx2"/>
                </a:solidFill>
              </a:rPr>
              <a:t>. </a:t>
            </a:r>
            <a:endParaRPr lang="en-CA" sz="2800" b="1" dirty="0">
              <a:solidFill>
                <a:schemeClr val="accent5"/>
              </a:solidFill>
            </a:endParaRPr>
          </a:p>
        </p:txBody>
      </p:sp>
      <p:sp>
        <p:nvSpPr>
          <p:cNvPr id="2" name="Slide Number Placeholder 1">
            <a:extLst>
              <a:ext uri="{FF2B5EF4-FFF2-40B4-BE49-F238E27FC236}">
                <a16:creationId xmlns:a16="http://schemas.microsoft.com/office/drawing/2014/main" id="{5233FFB4-EA05-9C7C-D634-318E8755ED29}"/>
              </a:ext>
            </a:extLst>
          </p:cNvPr>
          <p:cNvSpPr>
            <a:spLocks noGrp="1"/>
          </p:cNvSpPr>
          <p:nvPr>
            <p:ph type="sldNum" sz="quarter" idx="12"/>
          </p:nvPr>
        </p:nvSpPr>
        <p:spPr/>
        <p:txBody>
          <a:bodyPr/>
          <a:lstStyle/>
          <a:p>
            <a:fld id="{6734F48E-A456-4E2F-B17E-509464F7A050}" type="slidenum">
              <a:rPr lang="en-CA" smtClean="0"/>
              <a:pPr/>
              <a:t>109</a:t>
            </a:fld>
            <a:endParaRPr lang="en-CA"/>
          </a:p>
        </p:txBody>
      </p:sp>
      <p:pic>
        <p:nvPicPr>
          <p:cNvPr id="8" name="Graphic 7" descr="Key with solid fill">
            <a:extLst>
              <a:ext uri="{FF2B5EF4-FFF2-40B4-BE49-F238E27FC236}">
                <a16:creationId xmlns:a16="http://schemas.microsoft.com/office/drawing/2014/main" id="{27F68775-01CC-0374-EA64-9F5352DE38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280" y="298376"/>
            <a:ext cx="914400" cy="914400"/>
          </a:xfrm>
          <a:prstGeom prst="rect">
            <a:avLst/>
          </a:prstGeom>
        </p:spPr>
      </p:pic>
    </p:spTree>
    <p:extLst>
      <p:ext uri="{BB962C8B-B14F-4D97-AF65-F5344CB8AC3E}">
        <p14:creationId xmlns:p14="http://schemas.microsoft.com/office/powerpoint/2010/main" val="1666032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4477C8-4B7B-B98F-371A-615F76C0D152}"/>
              </a:ext>
            </a:extLst>
          </p:cNvPr>
          <p:cNvSpPr>
            <a:spLocks noGrp="1"/>
          </p:cNvSpPr>
          <p:nvPr>
            <p:ph type="sldNum" sz="quarter" idx="12"/>
          </p:nvPr>
        </p:nvSpPr>
        <p:spPr/>
        <p:txBody>
          <a:bodyPr/>
          <a:lstStyle/>
          <a:p>
            <a:fld id="{6734F48E-A456-4E2F-B17E-509464F7A050}" type="slidenum">
              <a:rPr lang="en-CA" smtClean="0"/>
              <a:pPr/>
              <a:t>11</a:t>
            </a:fld>
            <a:endParaRPr lang="en-CA"/>
          </a:p>
        </p:txBody>
      </p:sp>
      <p:pic>
        <p:nvPicPr>
          <p:cNvPr id="1026" name="Picture 2">
            <a:extLst>
              <a:ext uri="{FF2B5EF4-FFF2-40B4-BE49-F238E27FC236}">
                <a16:creationId xmlns:a16="http://schemas.microsoft.com/office/drawing/2014/main" id="{09086972-73A7-3FC5-8E32-2AB6DC2830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8504" y="2098576"/>
            <a:ext cx="4053392" cy="382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1724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AF449-0710-20CC-3CF3-032DA3F8EBF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A14C37-ECA2-5E42-DAD1-1FBDF2A3EE0A}"/>
              </a:ext>
            </a:extLst>
          </p:cNvPr>
          <p:cNvSpPr>
            <a:spLocks noGrp="1"/>
          </p:cNvSpPr>
          <p:nvPr>
            <p:ph type="sldNum" sz="quarter" idx="12"/>
          </p:nvPr>
        </p:nvSpPr>
        <p:spPr/>
        <p:txBody>
          <a:bodyPr/>
          <a:lstStyle/>
          <a:p>
            <a:fld id="{6734F48E-A456-4E2F-B17E-509464F7A050}" type="slidenum">
              <a:rPr lang="en-CA" smtClean="0"/>
              <a:pPr/>
              <a:t>110</a:t>
            </a:fld>
            <a:endParaRPr lang="en-CA"/>
          </a:p>
        </p:txBody>
      </p:sp>
      <p:pic>
        <p:nvPicPr>
          <p:cNvPr id="5" name="Graphic 4">
            <a:extLst>
              <a:ext uri="{FF2B5EF4-FFF2-40B4-BE49-F238E27FC236}">
                <a16:creationId xmlns:a16="http://schemas.microsoft.com/office/drawing/2014/main" id="{ABF3675C-A595-99C5-AFC3-DD34101B115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005715" y="3095388"/>
            <a:ext cx="2827882" cy="4562317"/>
          </a:xfrm>
          <a:prstGeom prst="rect">
            <a:avLst/>
          </a:prstGeom>
        </p:spPr>
      </p:pic>
      <p:sp>
        <p:nvSpPr>
          <p:cNvPr id="2" name="Content Placeholder 2">
            <a:extLst>
              <a:ext uri="{FF2B5EF4-FFF2-40B4-BE49-F238E27FC236}">
                <a16:creationId xmlns:a16="http://schemas.microsoft.com/office/drawing/2014/main" id="{07A5C84C-AB1F-B3FA-D65C-4418D7208E35}"/>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Questions and Answers?</a:t>
            </a:r>
          </a:p>
        </p:txBody>
      </p:sp>
    </p:spTree>
    <p:extLst>
      <p:ext uri="{BB962C8B-B14F-4D97-AF65-F5344CB8AC3E}">
        <p14:creationId xmlns:p14="http://schemas.microsoft.com/office/powerpoint/2010/main" val="30147340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6A9F6-EC50-1099-DA97-70C1BF206FD0}"/>
              </a:ext>
            </a:extLst>
          </p:cNvPr>
          <p:cNvSpPr>
            <a:spLocks noGrp="1"/>
          </p:cNvSpPr>
          <p:nvPr>
            <p:ph type="title"/>
          </p:nvPr>
        </p:nvSpPr>
        <p:spPr/>
        <p:txBody>
          <a:bodyPr/>
          <a:lstStyle/>
          <a:p>
            <a:r>
              <a:rPr lang="en-GB" dirty="0"/>
              <a:t>COFFEE BREAK!</a:t>
            </a:r>
          </a:p>
        </p:txBody>
      </p:sp>
      <p:sp>
        <p:nvSpPr>
          <p:cNvPr id="4" name="Slide Number Placeholder 3">
            <a:extLst>
              <a:ext uri="{FF2B5EF4-FFF2-40B4-BE49-F238E27FC236}">
                <a16:creationId xmlns:a16="http://schemas.microsoft.com/office/drawing/2014/main" id="{BE763AF3-F62B-B0AC-8532-90CE111AEEAD}"/>
              </a:ext>
            </a:extLst>
          </p:cNvPr>
          <p:cNvSpPr>
            <a:spLocks noGrp="1"/>
          </p:cNvSpPr>
          <p:nvPr>
            <p:ph type="sldNum" sz="quarter" idx="12"/>
          </p:nvPr>
        </p:nvSpPr>
        <p:spPr/>
        <p:txBody>
          <a:bodyPr/>
          <a:lstStyle/>
          <a:p>
            <a:fld id="{6734F48E-A456-4E2F-B17E-509464F7A050}" type="slidenum">
              <a:rPr lang="en-CA" smtClean="0"/>
              <a:pPr/>
              <a:t>111</a:t>
            </a:fld>
            <a:endParaRPr lang="en-CA"/>
          </a:p>
        </p:txBody>
      </p:sp>
      <p:pic>
        <p:nvPicPr>
          <p:cNvPr id="8" name="Graphic 7">
            <a:extLst>
              <a:ext uri="{FF2B5EF4-FFF2-40B4-BE49-F238E27FC236}">
                <a16:creationId xmlns:a16="http://schemas.microsoft.com/office/drawing/2014/main" id="{77A3F30B-2989-F10A-C262-CB9BA9516B2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434880" y="3034680"/>
            <a:ext cx="6624736" cy="4614984"/>
          </a:xfrm>
          <a:prstGeom prst="rect">
            <a:avLst/>
          </a:prstGeom>
        </p:spPr>
      </p:pic>
    </p:spTree>
    <p:extLst>
      <p:ext uri="{BB962C8B-B14F-4D97-AF65-F5344CB8AC3E}">
        <p14:creationId xmlns:p14="http://schemas.microsoft.com/office/powerpoint/2010/main" val="18589475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E7B60-C604-EC22-E0D0-7FE65300764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AB443D-7A73-8EF5-4D73-7842C54ABB05}"/>
              </a:ext>
            </a:extLst>
          </p:cNvPr>
          <p:cNvSpPr>
            <a:spLocks noGrp="1"/>
          </p:cNvSpPr>
          <p:nvPr>
            <p:ph type="sldNum" sz="quarter" idx="12"/>
          </p:nvPr>
        </p:nvSpPr>
        <p:spPr/>
        <p:txBody>
          <a:bodyPr/>
          <a:lstStyle/>
          <a:p>
            <a:fld id="{6734F48E-A456-4E2F-B17E-509464F7A050}" type="slidenum">
              <a:rPr lang="en-CA" smtClean="0"/>
              <a:pPr/>
              <a:t>112</a:t>
            </a:fld>
            <a:endParaRPr lang="en-CA"/>
          </a:p>
        </p:txBody>
      </p:sp>
      <p:sp>
        <p:nvSpPr>
          <p:cNvPr id="2" name="Content Placeholder 2">
            <a:extLst>
              <a:ext uri="{FF2B5EF4-FFF2-40B4-BE49-F238E27FC236}">
                <a16:creationId xmlns:a16="http://schemas.microsoft.com/office/drawing/2014/main" id="{43404F78-A0CA-E0ED-56DD-56F2791CE6BB}"/>
              </a:ext>
            </a:extLst>
          </p:cNvPr>
          <p:cNvSpPr txBox="1">
            <a:spLocks/>
          </p:cNvSpPr>
          <p:nvPr/>
        </p:nvSpPr>
        <p:spPr>
          <a:xfrm>
            <a:off x="834480" y="1954560"/>
            <a:ext cx="9433048"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How much </a:t>
            </a:r>
            <a:r>
              <a:rPr lang="en-CA" sz="4800" b="1" dirty="0">
                <a:solidFill>
                  <a:schemeClr val="accent5"/>
                </a:solidFill>
                <a:latin typeface="+mn-lt"/>
              </a:rPr>
              <a:t>progress</a:t>
            </a:r>
            <a:r>
              <a:rPr lang="en-CA" sz="4800" b="1" dirty="0">
                <a:latin typeface="+mn-lt"/>
              </a:rPr>
              <a:t> have we made in moving forward with our digital health agenda?</a:t>
            </a:r>
            <a:endParaRPr lang="en-CA" sz="4800" dirty="0">
              <a:latin typeface="+mn-lt"/>
            </a:endParaRPr>
          </a:p>
        </p:txBody>
      </p:sp>
      <p:pic>
        <p:nvPicPr>
          <p:cNvPr id="3" name="Graphic 2">
            <a:extLst>
              <a:ext uri="{FF2B5EF4-FFF2-40B4-BE49-F238E27FC236}">
                <a16:creationId xmlns:a16="http://schemas.microsoft.com/office/drawing/2014/main" id="{DA0F0CB2-5601-1EF9-C7C9-43A3B7BCFA5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107288" y="4593781"/>
            <a:ext cx="5832648" cy="3047689"/>
          </a:xfrm>
          <a:prstGeom prst="rect">
            <a:avLst/>
          </a:prstGeom>
        </p:spPr>
      </p:pic>
    </p:spTree>
    <p:extLst>
      <p:ext uri="{BB962C8B-B14F-4D97-AF65-F5344CB8AC3E}">
        <p14:creationId xmlns:p14="http://schemas.microsoft.com/office/powerpoint/2010/main" val="6453408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26A8CE-C51C-FED2-A849-BD1D331871D0}"/>
              </a:ext>
            </a:extLst>
          </p:cNvPr>
          <p:cNvSpPr>
            <a:spLocks noGrp="1"/>
          </p:cNvSpPr>
          <p:nvPr>
            <p:ph type="title"/>
          </p:nvPr>
        </p:nvSpPr>
        <p:spPr/>
        <p:txBody>
          <a:bodyPr/>
          <a:lstStyle/>
          <a:p>
            <a:r>
              <a:rPr lang="en-CA" dirty="0"/>
              <a:t>IMPLEMENTATION PROGRESS</a:t>
            </a:r>
          </a:p>
        </p:txBody>
      </p:sp>
      <p:sp>
        <p:nvSpPr>
          <p:cNvPr id="4" name="Content Placeholder 3">
            <a:extLst>
              <a:ext uri="{FF2B5EF4-FFF2-40B4-BE49-F238E27FC236}">
                <a16:creationId xmlns:a16="http://schemas.microsoft.com/office/drawing/2014/main" id="{E1CB511D-8B61-9DA9-F6BB-E164A496C358}"/>
              </a:ext>
            </a:extLst>
          </p:cNvPr>
          <p:cNvSpPr>
            <a:spLocks noGrp="1"/>
          </p:cNvSpPr>
          <p:nvPr>
            <p:ph idx="1"/>
          </p:nvPr>
        </p:nvSpPr>
        <p:spPr>
          <a:xfrm>
            <a:off x="731520" y="1920243"/>
            <a:ext cx="13597840" cy="5431155"/>
          </a:xfrm>
        </p:spPr>
        <p:txBody>
          <a:bodyPr>
            <a:normAutofit/>
          </a:bodyPr>
          <a:lstStyle/>
          <a:p>
            <a:r>
              <a:rPr lang="en-CA" sz="3200" b="1" dirty="0"/>
              <a:t>Obtain information about the present state of digital health rollout.</a:t>
            </a:r>
          </a:p>
          <a:p>
            <a:endParaRPr lang="en-CA" sz="3200" b="1" dirty="0"/>
          </a:p>
          <a:p>
            <a:r>
              <a:rPr lang="en-CA" sz="3200" b="1" dirty="0"/>
              <a:t>Summarize key points. Reference existing blueprint artefacts, if they exist. Reference existing budgets, if they exist.</a:t>
            </a:r>
          </a:p>
          <a:p>
            <a:r>
              <a:rPr lang="en-CA" sz="3200" b="1" dirty="0"/>
              <a:t> </a:t>
            </a:r>
          </a:p>
          <a:p>
            <a:r>
              <a:rPr lang="en-CA" sz="3200" b="1" dirty="0"/>
              <a:t>If they are present in the workshop, invite the relevant implementing partners to provide comments on the status update.</a:t>
            </a:r>
          </a:p>
          <a:p>
            <a:endParaRPr lang="en-CA" sz="3200" b="1" dirty="0"/>
          </a:p>
          <a:p>
            <a:r>
              <a:rPr lang="en-CA" sz="3200" b="1" dirty="0"/>
              <a:t>NOTE example from Botswana…</a:t>
            </a:r>
          </a:p>
        </p:txBody>
      </p:sp>
      <p:sp>
        <p:nvSpPr>
          <p:cNvPr id="2" name="Slide Number Placeholder 1">
            <a:extLst>
              <a:ext uri="{FF2B5EF4-FFF2-40B4-BE49-F238E27FC236}">
                <a16:creationId xmlns:a16="http://schemas.microsoft.com/office/drawing/2014/main" id="{88743B5A-10FE-8E99-47D2-232C3798DD31}"/>
              </a:ext>
            </a:extLst>
          </p:cNvPr>
          <p:cNvSpPr>
            <a:spLocks noGrp="1"/>
          </p:cNvSpPr>
          <p:nvPr>
            <p:ph type="sldNum" sz="quarter" idx="12"/>
          </p:nvPr>
        </p:nvSpPr>
        <p:spPr/>
        <p:txBody>
          <a:bodyPr/>
          <a:lstStyle/>
          <a:p>
            <a:fld id="{6734F48E-A456-4E2F-B17E-509464F7A050}" type="slidenum">
              <a:rPr lang="en-CA" smtClean="0"/>
              <a:pPr/>
              <a:t>113</a:t>
            </a:fld>
            <a:endParaRPr lang="en-CA"/>
          </a:p>
        </p:txBody>
      </p:sp>
    </p:spTree>
    <p:extLst>
      <p:ext uri="{BB962C8B-B14F-4D97-AF65-F5344CB8AC3E}">
        <p14:creationId xmlns:p14="http://schemas.microsoft.com/office/powerpoint/2010/main" val="30104709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140E7-E4D6-3885-E30D-FC50A2B067B4}"/>
              </a:ext>
            </a:extLst>
          </p:cNvPr>
          <p:cNvSpPr>
            <a:spLocks noGrp="1"/>
          </p:cNvSpPr>
          <p:nvPr>
            <p:ph type="title"/>
          </p:nvPr>
        </p:nvSpPr>
        <p:spPr/>
        <p:txBody>
          <a:bodyPr/>
          <a:lstStyle/>
          <a:p>
            <a:r>
              <a:rPr lang="en-CA" dirty="0"/>
              <a:t>PRESENT STATUS</a:t>
            </a:r>
          </a:p>
        </p:txBody>
      </p:sp>
      <p:sp>
        <p:nvSpPr>
          <p:cNvPr id="3" name="Content Placeholder 2">
            <a:extLst>
              <a:ext uri="{FF2B5EF4-FFF2-40B4-BE49-F238E27FC236}">
                <a16:creationId xmlns:a16="http://schemas.microsoft.com/office/drawing/2014/main" id="{B28D8FFB-1735-7B96-58F8-741F6F412272}"/>
              </a:ext>
            </a:extLst>
          </p:cNvPr>
          <p:cNvSpPr>
            <a:spLocks noGrp="1"/>
          </p:cNvSpPr>
          <p:nvPr>
            <p:ph idx="1"/>
          </p:nvPr>
        </p:nvSpPr>
        <p:spPr>
          <a:xfrm>
            <a:off x="731520" y="1920243"/>
            <a:ext cx="13640464" cy="5431155"/>
          </a:xfrm>
        </p:spPr>
        <p:txBody>
          <a:bodyPr>
            <a:normAutofit/>
          </a:bodyPr>
          <a:lstStyle/>
          <a:p>
            <a:r>
              <a:rPr lang="en-CA" sz="3200" b="1" dirty="0"/>
              <a:t>Executing Digital Health Strategy (2020-2024)</a:t>
            </a:r>
          </a:p>
          <a:p>
            <a:r>
              <a:rPr lang="en-CA" sz="3200" b="1" dirty="0"/>
              <a:t>Active TAP project underway (HIV-focused)</a:t>
            </a:r>
          </a:p>
          <a:p>
            <a:pPr lvl="1"/>
            <a:r>
              <a:rPr lang="en-CA" sz="3200" b="1" dirty="0"/>
              <a:t>FHIR-based HIE based on IPS under construction; tech assessment complete on first use cases (UC1, UC2)</a:t>
            </a:r>
          </a:p>
          <a:p>
            <a:pPr lvl="1"/>
            <a:r>
              <a:rPr lang="en-CA" sz="3200" b="1" dirty="0"/>
              <a:t>UB/UCSF Health EA initiative underway; Jul-8 meeting planned</a:t>
            </a:r>
          </a:p>
          <a:p>
            <a:r>
              <a:rPr lang="en-CA" sz="3200" b="1" dirty="0"/>
              <a:t>WHO-supported DHIS2 initiative underway (expanding upon Tracker-supported COVID workflows)</a:t>
            </a:r>
          </a:p>
          <a:p>
            <a:r>
              <a:rPr lang="en-CA" sz="3200" b="1" dirty="0"/>
              <a:t>Planned replacement of PIMS point-of-service (POS) solution with OpenMRS EMR</a:t>
            </a:r>
          </a:p>
        </p:txBody>
      </p:sp>
    </p:spTree>
    <p:extLst>
      <p:ext uri="{BB962C8B-B14F-4D97-AF65-F5344CB8AC3E}">
        <p14:creationId xmlns:p14="http://schemas.microsoft.com/office/powerpoint/2010/main" val="7489395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diagram of a company&#10;&#10;Description automatically generated with medium confidence">
            <a:extLst>
              <a:ext uri="{FF2B5EF4-FFF2-40B4-BE49-F238E27FC236}">
                <a16:creationId xmlns:a16="http://schemas.microsoft.com/office/drawing/2014/main" id="{B0C96135-4BC9-848D-6592-85C038E4B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569" y="0"/>
            <a:ext cx="10701037" cy="7355160"/>
          </a:xfrm>
          <a:prstGeom prst="rect">
            <a:avLst/>
          </a:prstGeom>
        </p:spPr>
      </p:pic>
      <p:sp>
        <p:nvSpPr>
          <p:cNvPr id="6" name="TextBox 5">
            <a:extLst>
              <a:ext uri="{FF2B5EF4-FFF2-40B4-BE49-F238E27FC236}">
                <a16:creationId xmlns:a16="http://schemas.microsoft.com/office/drawing/2014/main" id="{794084BC-2A2C-CB7C-EA14-3795F8DEC2E6}"/>
              </a:ext>
            </a:extLst>
          </p:cNvPr>
          <p:cNvSpPr txBox="1"/>
          <p:nvPr/>
        </p:nvSpPr>
        <p:spPr>
          <a:xfrm>
            <a:off x="6208101" y="6831940"/>
            <a:ext cx="8005205" cy="523220"/>
          </a:xfrm>
          <a:prstGeom prst="rect">
            <a:avLst/>
          </a:prstGeom>
          <a:noFill/>
        </p:spPr>
        <p:txBody>
          <a:bodyPr wrap="none" rtlCol="0">
            <a:spAutoFit/>
          </a:bodyPr>
          <a:lstStyle/>
          <a:p>
            <a:pPr algn="r"/>
            <a:r>
              <a:rPr lang="en-CA" sz="2800" b="1" dirty="0">
                <a:solidFill>
                  <a:schemeClr val="tx2"/>
                </a:solidFill>
              </a:rPr>
              <a:t>Recent draft of Health Enterprise Architecture</a:t>
            </a:r>
          </a:p>
        </p:txBody>
      </p:sp>
    </p:spTree>
    <p:extLst>
      <p:ext uri="{BB962C8B-B14F-4D97-AF65-F5344CB8AC3E}">
        <p14:creationId xmlns:p14="http://schemas.microsoft.com/office/powerpoint/2010/main" val="24631034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BB9B03-5519-17DD-7AFB-5FA73C1BE03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434880" y="226369"/>
            <a:ext cx="9119460" cy="6778799"/>
          </a:xfrm>
          <a:prstGeom prst="rect">
            <a:avLst/>
          </a:prstGeom>
        </p:spPr>
      </p:pic>
      <p:sp>
        <p:nvSpPr>
          <p:cNvPr id="3" name="TextBox 2">
            <a:extLst>
              <a:ext uri="{FF2B5EF4-FFF2-40B4-BE49-F238E27FC236}">
                <a16:creationId xmlns:a16="http://schemas.microsoft.com/office/drawing/2014/main" id="{E38C9404-15EF-936D-637B-F597B4433904}"/>
              </a:ext>
            </a:extLst>
          </p:cNvPr>
          <p:cNvSpPr txBox="1"/>
          <p:nvPr/>
        </p:nvSpPr>
        <p:spPr>
          <a:xfrm>
            <a:off x="302602" y="2818656"/>
            <a:ext cx="4104456" cy="1938992"/>
          </a:xfrm>
          <a:prstGeom prst="rect">
            <a:avLst/>
          </a:prstGeom>
          <a:noFill/>
        </p:spPr>
        <p:txBody>
          <a:bodyPr wrap="square" rtlCol="0">
            <a:spAutoFit/>
          </a:bodyPr>
          <a:lstStyle/>
          <a:p>
            <a:pPr algn="r"/>
            <a:r>
              <a:rPr lang="en-CA" sz="2400" b="1" dirty="0">
                <a:solidFill>
                  <a:schemeClr val="tx2"/>
                </a:solidFill>
              </a:rPr>
              <a:t>OpenHIM-orchestrated </a:t>
            </a:r>
            <a:r>
              <a:rPr lang="en-CA" sz="2400" b="1" dirty="0">
                <a:solidFill>
                  <a:schemeClr val="accent5"/>
                </a:solidFill>
              </a:rPr>
              <a:t>regional</a:t>
            </a:r>
            <a:r>
              <a:rPr lang="en-CA" sz="2400" b="1" dirty="0">
                <a:solidFill>
                  <a:schemeClr val="tx2"/>
                </a:solidFill>
              </a:rPr>
              <a:t> process flows for Lab Orders / Reports and DHIS2-based analytics.</a:t>
            </a:r>
          </a:p>
          <a:p>
            <a:pPr algn="r"/>
            <a:r>
              <a:rPr lang="en-CA" sz="2400" b="1" dirty="0">
                <a:solidFill>
                  <a:schemeClr val="accent5"/>
                </a:solidFill>
              </a:rPr>
              <a:t>In progress</a:t>
            </a:r>
            <a:r>
              <a:rPr lang="en-CA" sz="2400" b="1" dirty="0">
                <a:solidFill>
                  <a:schemeClr val="tx2"/>
                </a:solidFill>
              </a:rPr>
              <a:t>.</a:t>
            </a:r>
          </a:p>
        </p:txBody>
      </p:sp>
    </p:spTree>
    <p:extLst>
      <p:ext uri="{BB962C8B-B14F-4D97-AF65-F5344CB8AC3E}">
        <p14:creationId xmlns:p14="http://schemas.microsoft.com/office/powerpoint/2010/main" val="35351055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02F224-E57D-5351-23BB-A17F7B83B69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803032" y="200623"/>
            <a:ext cx="7154406" cy="6778799"/>
          </a:xfrm>
          <a:prstGeom prst="rect">
            <a:avLst/>
          </a:prstGeom>
        </p:spPr>
      </p:pic>
      <p:sp>
        <p:nvSpPr>
          <p:cNvPr id="3" name="TextBox 2">
            <a:extLst>
              <a:ext uri="{FF2B5EF4-FFF2-40B4-BE49-F238E27FC236}">
                <a16:creationId xmlns:a16="http://schemas.microsoft.com/office/drawing/2014/main" id="{B8B085EC-4EFA-AEC1-D816-170127C93A91}"/>
              </a:ext>
            </a:extLst>
          </p:cNvPr>
          <p:cNvSpPr txBox="1"/>
          <p:nvPr/>
        </p:nvSpPr>
        <p:spPr>
          <a:xfrm>
            <a:off x="906488" y="2805193"/>
            <a:ext cx="4778120" cy="1938992"/>
          </a:xfrm>
          <a:prstGeom prst="rect">
            <a:avLst/>
          </a:prstGeom>
          <a:noFill/>
        </p:spPr>
        <p:txBody>
          <a:bodyPr wrap="square" rtlCol="0">
            <a:spAutoFit/>
          </a:bodyPr>
          <a:lstStyle/>
          <a:p>
            <a:pPr algn="r"/>
            <a:r>
              <a:rPr lang="en-CA" sz="2400" b="1" dirty="0">
                <a:solidFill>
                  <a:schemeClr val="tx2"/>
                </a:solidFill>
              </a:rPr>
              <a:t>OpenHIM-orchestrated </a:t>
            </a:r>
            <a:r>
              <a:rPr lang="en-CA" sz="2400" b="1" dirty="0">
                <a:solidFill>
                  <a:schemeClr val="accent5"/>
                </a:solidFill>
              </a:rPr>
              <a:t>national</a:t>
            </a:r>
            <a:r>
              <a:rPr lang="en-CA" sz="2400" b="1" dirty="0">
                <a:solidFill>
                  <a:schemeClr val="tx2"/>
                </a:solidFill>
              </a:rPr>
              <a:t> process flows for claims adjudication and national-level analytics using DHIS2.</a:t>
            </a:r>
          </a:p>
          <a:p>
            <a:pPr algn="r"/>
            <a:r>
              <a:rPr lang="en-CA" sz="2400" b="1" dirty="0">
                <a:solidFill>
                  <a:schemeClr val="accent5"/>
                </a:solidFill>
              </a:rPr>
              <a:t>In progress</a:t>
            </a:r>
            <a:r>
              <a:rPr lang="en-CA" sz="2400" b="1" dirty="0">
                <a:solidFill>
                  <a:schemeClr val="tx2"/>
                </a:solidFill>
              </a:rPr>
              <a:t>.</a:t>
            </a:r>
          </a:p>
        </p:txBody>
      </p:sp>
    </p:spTree>
    <p:extLst>
      <p:ext uri="{BB962C8B-B14F-4D97-AF65-F5344CB8AC3E}">
        <p14:creationId xmlns:p14="http://schemas.microsoft.com/office/powerpoint/2010/main" val="14252504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6E3DA-EC0D-029F-3B21-9021E5EABD2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47E68E-2F13-7898-0A94-401EF332A697}"/>
              </a:ext>
            </a:extLst>
          </p:cNvPr>
          <p:cNvSpPr>
            <a:spLocks noGrp="1"/>
          </p:cNvSpPr>
          <p:nvPr>
            <p:ph type="sldNum" sz="quarter" idx="12"/>
          </p:nvPr>
        </p:nvSpPr>
        <p:spPr/>
        <p:txBody>
          <a:bodyPr/>
          <a:lstStyle/>
          <a:p>
            <a:fld id="{6734F48E-A456-4E2F-B17E-509464F7A050}" type="slidenum">
              <a:rPr lang="en-CA" smtClean="0"/>
              <a:pPr/>
              <a:t>118</a:t>
            </a:fld>
            <a:endParaRPr lang="en-CA"/>
          </a:p>
        </p:txBody>
      </p:sp>
      <p:pic>
        <p:nvPicPr>
          <p:cNvPr id="5" name="Graphic 4">
            <a:extLst>
              <a:ext uri="{FF2B5EF4-FFF2-40B4-BE49-F238E27FC236}">
                <a16:creationId xmlns:a16="http://schemas.microsoft.com/office/drawing/2014/main" id="{25C75484-6EC5-0630-B5E7-3739B1F14C3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07488" y="3741221"/>
            <a:ext cx="2827882" cy="3959034"/>
          </a:xfrm>
          <a:prstGeom prst="rect">
            <a:avLst/>
          </a:prstGeom>
        </p:spPr>
      </p:pic>
      <p:sp>
        <p:nvSpPr>
          <p:cNvPr id="2" name="Content Placeholder 2">
            <a:extLst>
              <a:ext uri="{FF2B5EF4-FFF2-40B4-BE49-F238E27FC236}">
                <a16:creationId xmlns:a16="http://schemas.microsoft.com/office/drawing/2014/main" id="{B40C8BB5-874D-4C5E-FA38-FCA8D908A080}"/>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Questions and Answers?</a:t>
            </a:r>
          </a:p>
        </p:txBody>
      </p:sp>
      <p:sp>
        <p:nvSpPr>
          <p:cNvPr id="3" name="TextBox 2">
            <a:extLst>
              <a:ext uri="{FF2B5EF4-FFF2-40B4-BE49-F238E27FC236}">
                <a16:creationId xmlns:a16="http://schemas.microsoft.com/office/drawing/2014/main" id="{B087BE5E-016B-16F3-262F-2E96AC7E3556}"/>
              </a:ext>
            </a:extLst>
          </p:cNvPr>
          <p:cNvSpPr txBox="1"/>
          <p:nvPr/>
        </p:nvSpPr>
        <p:spPr>
          <a:xfrm>
            <a:off x="3008619" y="1090464"/>
            <a:ext cx="9597499" cy="400110"/>
          </a:xfrm>
          <a:prstGeom prst="rect">
            <a:avLst/>
          </a:prstGeom>
          <a:noFill/>
        </p:spPr>
        <p:txBody>
          <a:bodyPr wrap="none" rtlCol="0">
            <a:spAutoFit/>
          </a:bodyPr>
          <a:lstStyle/>
          <a:p>
            <a:pPr algn="l"/>
            <a:r>
              <a:rPr lang="en-CA" sz="2000" dirty="0">
                <a:solidFill>
                  <a:schemeClr val="accent2"/>
                </a:solidFill>
              </a:rPr>
              <a:t>&lt;insert this slide where needed as a “Q&amp;A” slide after major presentation sections&gt;</a:t>
            </a:r>
          </a:p>
        </p:txBody>
      </p:sp>
    </p:spTree>
    <p:extLst>
      <p:ext uri="{BB962C8B-B14F-4D97-AF65-F5344CB8AC3E}">
        <p14:creationId xmlns:p14="http://schemas.microsoft.com/office/powerpoint/2010/main" val="30600900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AC9C5-02B6-F568-5587-55FC36E930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10B2E4-5EF2-C12C-5C1D-204361CC5CA4}"/>
              </a:ext>
            </a:extLst>
          </p:cNvPr>
          <p:cNvSpPr>
            <a:spLocks noGrp="1"/>
          </p:cNvSpPr>
          <p:nvPr>
            <p:ph type="title"/>
          </p:nvPr>
        </p:nvSpPr>
        <p:spPr/>
        <p:txBody>
          <a:bodyPr/>
          <a:lstStyle/>
          <a:p>
            <a:r>
              <a:rPr lang="en-GB" dirty="0"/>
              <a:t>COFFEE BREAK!</a:t>
            </a:r>
          </a:p>
        </p:txBody>
      </p:sp>
      <p:sp>
        <p:nvSpPr>
          <p:cNvPr id="4" name="Slide Number Placeholder 3">
            <a:extLst>
              <a:ext uri="{FF2B5EF4-FFF2-40B4-BE49-F238E27FC236}">
                <a16:creationId xmlns:a16="http://schemas.microsoft.com/office/drawing/2014/main" id="{3D6227A3-B21E-6CA4-B8D5-7C3439ED6F14}"/>
              </a:ext>
            </a:extLst>
          </p:cNvPr>
          <p:cNvSpPr>
            <a:spLocks noGrp="1"/>
          </p:cNvSpPr>
          <p:nvPr>
            <p:ph type="sldNum" sz="quarter" idx="12"/>
          </p:nvPr>
        </p:nvSpPr>
        <p:spPr/>
        <p:txBody>
          <a:bodyPr/>
          <a:lstStyle/>
          <a:p>
            <a:fld id="{6734F48E-A456-4E2F-B17E-509464F7A050}" type="slidenum">
              <a:rPr lang="en-CA" smtClean="0"/>
              <a:pPr/>
              <a:t>119</a:t>
            </a:fld>
            <a:endParaRPr lang="en-CA"/>
          </a:p>
        </p:txBody>
      </p:sp>
      <p:pic>
        <p:nvPicPr>
          <p:cNvPr id="8" name="Graphic 7">
            <a:extLst>
              <a:ext uri="{FF2B5EF4-FFF2-40B4-BE49-F238E27FC236}">
                <a16:creationId xmlns:a16="http://schemas.microsoft.com/office/drawing/2014/main" id="{CDD38FA1-7658-4084-2584-97DD35B9C61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388478" y="3034680"/>
            <a:ext cx="4717539" cy="4614984"/>
          </a:xfrm>
          <a:prstGeom prst="rect">
            <a:avLst/>
          </a:prstGeom>
        </p:spPr>
      </p:pic>
      <p:sp>
        <p:nvSpPr>
          <p:cNvPr id="3" name="TextBox 2">
            <a:extLst>
              <a:ext uri="{FF2B5EF4-FFF2-40B4-BE49-F238E27FC236}">
                <a16:creationId xmlns:a16="http://schemas.microsoft.com/office/drawing/2014/main" id="{E07ABA0F-BCC0-36E6-A618-B9F2FAE420CA}"/>
              </a:ext>
            </a:extLst>
          </p:cNvPr>
          <p:cNvSpPr txBox="1"/>
          <p:nvPr/>
        </p:nvSpPr>
        <p:spPr>
          <a:xfrm>
            <a:off x="3210744" y="1985950"/>
            <a:ext cx="9291518" cy="400110"/>
          </a:xfrm>
          <a:prstGeom prst="rect">
            <a:avLst/>
          </a:prstGeom>
          <a:noFill/>
        </p:spPr>
        <p:txBody>
          <a:bodyPr wrap="none" rtlCol="0">
            <a:spAutoFit/>
          </a:bodyPr>
          <a:lstStyle/>
          <a:p>
            <a:pPr algn="l"/>
            <a:r>
              <a:rPr lang="en-CA" sz="2000" dirty="0">
                <a:solidFill>
                  <a:schemeClr val="accent2"/>
                </a:solidFill>
              </a:rPr>
              <a:t>&lt;insert this slide where needed as a “break” slide for coffee/tea or lunch breaks&gt;</a:t>
            </a:r>
          </a:p>
        </p:txBody>
      </p:sp>
    </p:spTree>
    <p:extLst>
      <p:ext uri="{BB962C8B-B14F-4D97-AF65-F5344CB8AC3E}">
        <p14:creationId xmlns:p14="http://schemas.microsoft.com/office/powerpoint/2010/main" val="2252861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708187-7360-09A5-67E9-5C318418153E}"/>
              </a:ext>
            </a:extLst>
          </p:cNvPr>
          <p:cNvSpPr>
            <a:spLocks noGrp="1"/>
          </p:cNvSpPr>
          <p:nvPr>
            <p:ph type="sldNum" sz="quarter" idx="12"/>
          </p:nvPr>
        </p:nvSpPr>
        <p:spPr/>
        <p:txBody>
          <a:bodyPr/>
          <a:lstStyle/>
          <a:p>
            <a:fld id="{6734F48E-A456-4E2F-B17E-509464F7A050}" type="slidenum">
              <a:rPr lang="en-CA" smtClean="0"/>
              <a:pPr/>
              <a:t>12</a:t>
            </a:fld>
            <a:endParaRPr lang="en-CA"/>
          </a:p>
        </p:txBody>
      </p:sp>
      <p:sp>
        <p:nvSpPr>
          <p:cNvPr id="5" name="TextBox 4">
            <a:extLst>
              <a:ext uri="{FF2B5EF4-FFF2-40B4-BE49-F238E27FC236}">
                <a16:creationId xmlns:a16="http://schemas.microsoft.com/office/drawing/2014/main" id="{039F801D-F68B-F725-15B8-C0F1A06C238D}"/>
              </a:ext>
            </a:extLst>
          </p:cNvPr>
          <p:cNvSpPr txBox="1"/>
          <p:nvPr/>
        </p:nvSpPr>
        <p:spPr>
          <a:xfrm>
            <a:off x="1810549" y="3692499"/>
            <a:ext cx="7058343" cy="646331"/>
          </a:xfrm>
          <a:prstGeom prst="rect">
            <a:avLst/>
          </a:prstGeom>
          <a:noFill/>
        </p:spPr>
        <p:txBody>
          <a:bodyPr wrap="none" rtlCol="0">
            <a:spAutoFit/>
          </a:bodyPr>
          <a:lstStyle/>
          <a:p>
            <a:pPr algn="r"/>
            <a:r>
              <a:rPr lang="en-CA" sz="3600" b="1" dirty="0">
                <a:solidFill>
                  <a:schemeClr val="tx2"/>
                </a:solidFill>
              </a:rPr>
              <a:t>Meeting close and next steps…</a:t>
            </a:r>
          </a:p>
        </p:txBody>
      </p:sp>
      <p:pic>
        <p:nvPicPr>
          <p:cNvPr id="6" name="Graphic 5">
            <a:extLst>
              <a:ext uri="{FF2B5EF4-FFF2-40B4-BE49-F238E27FC236}">
                <a16:creationId xmlns:a16="http://schemas.microsoft.com/office/drawing/2014/main" id="{258564A6-CE5D-F31D-BA69-F5D7EBC9F1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43392" y="3322712"/>
            <a:ext cx="4392488" cy="4460065"/>
          </a:xfrm>
          <a:prstGeom prst="rect">
            <a:avLst/>
          </a:prstGeom>
        </p:spPr>
      </p:pic>
    </p:spTree>
    <p:extLst>
      <p:ext uri="{BB962C8B-B14F-4D97-AF65-F5344CB8AC3E}">
        <p14:creationId xmlns:p14="http://schemas.microsoft.com/office/powerpoint/2010/main" val="1094958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A67B8-45A6-9E22-E726-208CBFD320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5D4822-B31F-7B08-4B30-87FFC0CB5301}"/>
              </a:ext>
            </a:extLst>
          </p:cNvPr>
          <p:cNvSpPr>
            <a:spLocks noGrp="1"/>
          </p:cNvSpPr>
          <p:nvPr>
            <p:ph type="title"/>
          </p:nvPr>
        </p:nvSpPr>
        <p:spPr/>
        <p:txBody>
          <a:bodyPr/>
          <a:lstStyle/>
          <a:p>
            <a:r>
              <a:rPr lang="en-CA" dirty="0"/>
              <a:t>WORKSHOP AGENDA </a:t>
            </a:r>
          </a:p>
        </p:txBody>
      </p:sp>
      <p:sp>
        <p:nvSpPr>
          <p:cNvPr id="3" name="Content Placeholder 2">
            <a:extLst>
              <a:ext uri="{FF2B5EF4-FFF2-40B4-BE49-F238E27FC236}">
                <a16:creationId xmlns:a16="http://schemas.microsoft.com/office/drawing/2014/main" id="{ABC4C733-BB8E-A999-C4A6-F81A476EDEE1}"/>
              </a:ext>
            </a:extLst>
          </p:cNvPr>
          <p:cNvSpPr>
            <a:spLocks noGrp="1"/>
          </p:cNvSpPr>
          <p:nvPr>
            <p:ph idx="1"/>
          </p:nvPr>
        </p:nvSpPr>
        <p:spPr>
          <a:xfrm>
            <a:off x="731520" y="1920243"/>
            <a:ext cx="10832152" cy="5431155"/>
          </a:xfrm>
        </p:spPr>
        <p:txBody>
          <a:bodyPr>
            <a:noAutofit/>
          </a:bodyPr>
          <a:lstStyle/>
          <a:p>
            <a:r>
              <a:rPr lang="en-US" sz="2000" b="1" dirty="0"/>
              <a:t>Q1 – Official start &amp; brief introductions / Overview of Present State [9-10:30am]</a:t>
            </a:r>
          </a:p>
          <a:p>
            <a:pPr lvl="1"/>
            <a:r>
              <a:rPr lang="en-US" sz="2000" b="1" dirty="0"/>
              <a:t>IHME Burden of Disease (BOD); Digital Health Monitor report; Published Health and Digital Health Strategies; Digital health implementations to date</a:t>
            </a:r>
          </a:p>
          <a:p>
            <a:pPr lvl="1"/>
            <a:endParaRPr lang="en-US" sz="1200" b="1" dirty="0"/>
          </a:p>
          <a:p>
            <a:r>
              <a:rPr lang="en-US" sz="2000" b="1" dirty="0">
                <a:solidFill>
                  <a:schemeClr val="accent2"/>
                </a:solidFill>
              </a:rPr>
              <a:t>Q2 – Archetypal “OpenHIE-on-FHIR” Blueprint [11am-12pm]</a:t>
            </a:r>
          </a:p>
          <a:p>
            <a:pPr lvl="1"/>
            <a:r>
              <a:rPr lang="en-US" sz="2000" b="1" dirty="0">
                <a:solidFill>
                  <a:schemeClr val="accent2"/>
                </a:solidFill>
              </a:rPr>
              <a:t>Architectural elements; Conformance-testable digital health “Lego® blocks”; Normative Point-of-Service (POS) system </a:t>
            </a:r>
            <a:r>
              <a:rPr lang="en-US" sz="2000" b="1" dirty="0" err="1">
                <a:solidFill>
                  <a:schemeClr val="accent2"/>
                </a:solidFill>
              </a:rPr>
              <a:t>behaviours</a:t>
            </a:r>
            <a:endParaRPr lang="en-US" sz="2000" b="1" dirty="0">
              <a:solidFill>
                <a:schemeClr val="accent2"/>
              </a:solidFill>
            </a:endParaRPr>
          </a:p>
          <a:p>
            <a:pPr lvl="1"/>
            <a:endParaRPr lang="en-US" sz="1200" b="1" dirty="0"/>
          </a:p>
          <a:p>
            <a:r>
              <a:rPr lang="en-US" sz="2000" b="1" dirty="0"/>
              <a:t>Lunch [12-1pm]</a:t>
            </a:r>
          </a:p>
          <a:p>
            <a:endParaRPr lang="en-US" sz="1200" b="1" dirty="0"/>
          </a:p>
          <a:p>
            <a:r>
              <a:rPr lang="en-US" sz="2000" b="1" dirty="0"/>
              <a:t>Q3 – Mapping from Present State to Future State [1-2:30pm]</a:t>
            </a:r>
          </a:p>
          <a:p>
            <a:pPr lvl="1"/>
            <a:r>
              <a:rPr lang="en-US" sz="2000" b="1" dirty="0"/>
              <a:t>Existing Infrastructural Elements and “Gaps”; Key Infrastructure </a:t>
            </a:r>
            <a:br>
              <a:rPr lang="en-US" sz="2000" b="1" dirty="0"/>
            </a:br>
            <a:r>
              <a:rPr lang="en-US" sz="2000" b="1" dirty="0"/>
              <a:t>Design Choices; Implementation Science Approaches</a:t>
            </a:r>
          </a:p>
          <a:p>
            <a:pPr marL="731520" lvl="1" indent="0">
              <a:buNone/>
            </a:pPr>
            <a:endParaRPr lang="en-US" sz="1200" b="1" dirty="0"/>
          </a:p>
          <a:p>
            <a:r>
              <a:rPr lang="en-US" sz="2000" b="1" dirty="0"/>
              <a:t>Q4 – Developing an Investment Rationale in real time [3-5pm]</a:t>
            </a:r>
          </a:p>
          <a:p>
            <a:pPr lvl="1"/>
            <a:r>
              <a:rPr lang="en-US" sz="2000" b="1" dirty="0"/>
              <a:t>Filling in the remaining tabs on the Investment Rationale tool; Sensitivity</a:t>
            </a:r>
            <a:br>
              <a:rPr lang="en-US" sz="2000" b="1" dirty="0"/>
            </a:br>
            <a:r>
              <a:rPr lang="en-US" sz="2000" b="1" dirty="0"/>
              <a:t>analysis; Discussion; Meeting close and next steps</a:t>
            </a:r>
            <a:endParaRPr lang="en-CA" sz="2000" dirty="0"/>
          </a:p>
        </p:txBody>
      </p:sp>
      <p:sp>
        <p:nvSpPr>
          <p:cNvPr id="4" name="Slide Number Placeholder 3">
            <a:extLst>
              <a:ext uri="{FF2B5EF4-FFF2-40B4-BE49-F238E27FC236}">
                <a16:creationId xmlns:a16="http://schemas.microsoft.com/office/drawing/2014/main" id="{C378D39D-B938-BD6F-6398-F5DC59199552}"/>
              </a:ext>
            </a:extLst>
          </p:cNvPr>
          <p:cNvSpPr>
            <a:spLocks noGrp="1"/>
          </p:cNvSpPr>
          <p:nvPr>
            <p:ph type="sldNum" sz="quarter" idx="12"/>
          </p:nvPr>
        </p:nvSpPr>
        <p:spPr/>
        <p:txBody>
          <a:bodyPr/>
          <a:lstStyle/>
          <a:p>
            <a:fld id="{6734F48E-A456-4E2F-B17E-509464F7A050}" type="slidenum">
              <a:rPr lang="en-CA" smtClean="0"/>
              <a:pPr/>
              <a:t>13</a:t>
            </a:fld>
            <a:endParaRPr lang="en-CA"/>
          </a:p>
        </p:txBody>
      </p:sp>
      <p:pic>
        <p:nvPicPr>
          <p:cNvPr id="6" name="Graphic 5">
            <a:extLst>
              <a:ext uri="{FF2B5EF4-FFF2-40B4-BE49-F238E27FC236}">
                <a16:creationId xmlns:a16="http://schemas.microsoft.com/office/drawing/2014/main" id="{7F104C7E-5F73-202A-5A67-3719C00EF7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55760" y="5545303"/>
            <a:ext cx="1320800" cy="2171700"/>
          </a:xfrm>
          <a:prstGeom prst="rect">
            <a:avLst/>
          </a:prstGeom>
        </p:spPr>
      </p:pic>
    </p:spTree>
    <p:extLst>
      <p:ext uri="{BB962C8B-B14F-4D97-AF65-F5344CB8AC3E}">
        <p14:creationId xmlns:p14="http://schemas.microsoft.com/office/powerpoint/2010/main" val="1346132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8CA0D-7CDC-ADE6-ADC1-451F40BDC05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9D7D9A-A2F6-1728-D8E7-D6A5F9F607EF}"/>
              </a:ext>
            </a:extLst>
          </p:cNvPr>
          <p:cNvSpPr>
            <a:spLocks noGrp="1"/>
          </p:cNvSpPr>
          <p:nvPr>
            <p:ph type="sldNum" sz="quarter" idx="12"/>
          </p:nvPr>
        </p:nvSpPr>
        <p:spPr/>
        <p:txBody>
          <a:bodyPr/>
          <a:lstStyle/>
          <a:p>
            <a:fld id="{6734F48E-A456-4E2F-B17E-509464F7A050}" type="slidenum">
              <a:rPr lang="en-CA" smtClean="0"/>
              <a:pPr/>
              <a:t>14</a:t>
            </a:fld>
            <a:endParaRPr lang="en-CA"/>
          </a:p>
        </p:txBody>
      </p:sp>
      <p:sp>
        <p:nvSpPr>
          <p:cNvPr id="2" name="Content Placeholder 2">
            <a:extLst>
              <a:ext uri="{FF2B5EF4-FFF2-40B4-BE49-F238E27FC236}">
                <a16:creationId xmlns:a16="http://schemas.microsoft.com/office/drawing/2014/main" id="{4F1590E6-8E53-DBFF-0423-792C096F1026}"/>
              </a:ext>
            </a:extLst>
          </p:cNvPr>
          <p:cNvSpPr txBox="1">
            <a:spLocks/>
          </p:cNvSpPr>
          <p:nvPr/>
        </p:nvSpPr>
        <p:spPr>
          <a:xfrm>
            <a:off x="834480" y="1954560"/>
            <a:ext cx="8856984"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How can we leverage digital health to </a:t>
            </a:r>
            <a:r>
              <a:rPr lang="en-CA" sz="4800" b="1" dirty="0">
                <a:solidFill>
                  <a:schemeClr val="accent5"/>
                </a:solidFill>
                <a:latin typeface="+mn-lt"/>
              </a:rPr>
              <a:t>improve</a:t>
            </a:r>
            <a:r>
              <a:rPr lang="en-CA" sz="4800" b="1" dirty="0">
                <a:latin typeface="+mn-lt"/>
              </a:rPr>
              <a:t> health?</a:t>
            </a:r>
            <a:endParaRPr lang="en-CA" sz="4800" dirty="0">
              <a:latin typeface="+mn-lt"/>
            </a:endParaRPr>
          </a:p>
        </p:txBody>
      </p:sp>
      <p:pic>
        <p:nvPicPr>
          <p:cNvPr id="3" name="Graphic 2">
            <a:extLst>
              <a:ext uri="{FF2B5EF4-FFF2-40B4-BE49-F238E27FC236}">
                <a16:creationId xmlns:a16="http://schemas.microsoft.com/office/drawing/2014/main" id="{A7522FCD-2E23-4FA2-734B-4AACEE602CB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406425" y="3538736"/>
            <a:ext cx="3050105" cy="4110070"/>
          </a:xfrm>
          <a:prstGeom prst="rect">
            <a:avLst/>
          </a:prstGeom>
        </p:spPr>
      </p:pic>
    </p:spTree>
    <p:extLst>
      <p:ext uri="{BB962C8B-B14F-4D97-AF65-F5344CB8AC3E}">
        <p14:creationId xmlns:p14="http://schemas.microsoft.com/office/powerpoint/2010/main" val="3934923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E3B748A-5180-F3DA-46C3-F36B1D8A20EC}"/>
              </a:ext>
            </a:extLst>
          </p:cNvPr>
          <p:cNvSpPr/>
          <p:nvPr/>
        </p:nvSpPr>
        <p:spPr>
          <a:xfrm>
            <a:off x="10267528"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Population</a:t>
            </a:r>
          </a:p>
          <a:p>
            <a:pPr algn="ctr"/>
            <a:r>
              <a:rPr lang="en-CA" sz="2400">
                <a:solidFill>
                  <a:schemeClr val="tx2"/>
                </a:solidFill>
              </a:rPr>
              <a:t>Health</a:t>
            </a:r>
          </a:p>
        </p:txBody>
      </p:sp>
      <p:sp>
        <p:nvSpPr>
          <p:cNvPr id="9" name="Arrow: Curved Up 8">
            <a:extLst>
              <a:ext uri="{FF2B5EF4-FFF2-40B4-BE49-F238E27FC236}">
                <a16:creationId xmlns:a16="http://schemas.microsoft.com/office/drawing/2014/main" id="{670F4E54-F5A5-4201-439E-DE747045845A}"/>
              </a:ext>
            </a:extLst>
          </p:cNvPr>
          <p:cNvSpPr/>
          <p:nvPr/>
        </p:nvSpPr>
        <p:spPr>
          <a:xfrm>
            <a:off x="3354760" y="4760218"/>
            <a:ext cx="8496944" cy="2575778"/>
          </a:xfrm>
          <a:prstGeom prst="curvedUpArrow">
            <a:avLst>
              <a:gd name="adj1" fmla="val 22243"/>
              <a:gd name="adj2" fmla="val 50000"/>
              <a:gd name="adj3" fmla="val 25000"/>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0" name="TextBox 9">
            <a:extLst>
              <a:ext uri="{FF2B5EF4-FFF2-40B4-BE49-F238E27FC236}">
                <a16:creationId xmlns:a16="http://schemas.microsoft.com/office/drawing/2014/main" id="{A4024F69-3175-C641-B42D-55C42F8A95F0}"/>
              </a:ext>
            </a:extLst>
          </p:cNvPr>
          <p:cNvSpPr txBox="1"/>
          <p:nvPr/>
        </p:nvSpPr>
        <p:spPr>
          <a:xfrm>
            <a:off x="6873027" y="6727960"/>
            <a:ext cx="914994" cy="523220"/>
          </a:xfrm>
          <a:prstGeom prst="rect">
            <a:avLst/>
          </a:prstGeom>
          <a:noFill/>
        </p:spPr>
        <p:txBody>
          <a:bodyPr wrap="none" rtlCol="0">
            <a:spAutoFit/>
          </a:bodyPr>
          <a:lstStyle/>
          <a:p>
            <a:pPr algn="ctr"/>
            <a:r>
              <a:rPr lang="en-CA" sz="2800" b="1" dirty="0">
                <a:solidFill>
                  <a:schemeClr val="accent1"/>
                </a:solidFill>
              </a:rPr>
              <a:t>Yield</a:t>
            </a:r>
          </a:p>
        </p:txBody>
      </p:sp>
      <p:sp>
        <p:nvSpPr>
          <p:cNvPr id="13" name="Rectangle 12">
            <a:extLst>
              <a:ext uri="{FF2B5EF4-FFF2-40B4-BE49-F238E27FC236}">
                <a16:creationId xmlns:a16="http://schemas.microsoft.com/office/drawing/2014/main" id="{16441D7A-0ED5-53CE-58DD-9658FE26858F}"/>
              </a:ext>
            </a:extLst>
          </p:cNvPr>
          <p:cNvSpPr/>
          <p:nvPr/>
        </p:nvSpPr>
        <p:spPr>
          <a:xfrm>
            <a:off x="2634680" y="4494705"/>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6" name="Rectangle: Rounded Corners 5">
            <a:extLst>
              <a:ext uri="{FF2B5EF4-FFF2-40B4-BE49-F238E27FC236}">
                <a16:creationId xmlns:a16="http://schemas.microsoft.com/office/drawing/2014/main" id="{BA3E7506-015E-4E53-6954-76682D569690}"/>
              </a:ext>
            </a:extLst>
          </p:cNvPr>
          <p:cNvSpPr/>
          <p:nvPr/>
        </p:nvSpPr>
        <p:spPr>
          <a:xfrm>
            <a:off x="2274640"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solidFill>
                  <a:schemeClr val="tx2"/>
                </a:solidFill>
              </a:rPr>
              <a:t>Health Interventions</a:t>
            </a:r>
          </a:p>
        </p:txBody>
      </p:sp>
      <p:sp>
        <p:nvSpPr>
          <p:cNvPr id="2" name="Slide Number Placeholder 1">
            <a:extLst>
              <a:ext uri="{FF2B5EF4-FFF2-40B4-BE49-F238E27FC236}">
                <a16:creationId xmlns:a16="http://schemas.microsoft.com/office/drawing/2014/main" id="{EBF06D00-A1BC-79A7-4471-6EA34B5AB902}"/>
              </a:ext>
            </a:extLst>
          </p:cNvPr>
          <p:cNvSpPr>
            <a:spLocks noGrp="1"/>
          </p:cNvSpPr>
          <p:nvPr>
            <p:ph type="sldNum" sz="quarter" idx="12"/>
          </p:nvPr>
        </p:nvSpPr>
        <p:spPr/>
        <p:txBody>
          <a:bodyPr/>
          <a:lstStyle/>
          <a:p>
            <a:fld id="{6734F48E-A456-4E2F-B17E-509464F7A050}" type="slidenum">
              <a:rPr lang="en-CA" smtClean="0"/>
              <a:pPr/>
              <a:t>15</a:t>
            </a:fld>
            <a:endParaRPr lang="en-CA"/>
          </a:p>
        </p:txBody>
      </p:sp>
    </p:spTree>
    <p:extLst>
      <p:ext uri="{BB962C8B-B14F-4D97-AF65-F5344CB8AC3E}">
        <p14:creationId xmlns:p14="http://schemas.microsoft.com/office/powerpoint/2010/main" val="856919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E3B748A-5180-F3DA-46C3-F36B1D8A20EC}"/>
              </a:ext>
            </a:extLst>
          </p:cNvPr>
          <p:cNvSpPr/>
          <p:nvPr/>
        </p:nvSpPr>
        <p:spPr>
          <a:xfrm>
            <a:off x="10267528"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Population</a:t>
            </a:r>
          </a:p>
          <a:p>
            <a:pPr algn="ctr"/>
            <a:r>
              <a:rPr lang="en-CA" sz="2400">
                <a:solidFill>
                  <a:schemeClr val="tx2"/>
                </a:solidFill>
              </a:rPr>
              <a:t>Health</a:t>
            </a:r>
          </a:p>
        </p:txBody>
      </p:sp>
      <p:sp>
        <p:nvSpPr>
          <p:cNvPr id="9" name="Arrow: Curved Up 8">
            <a:extLst>
              <a:ext uri="{FF2B5EF4-FFF2-40B4-BE49-F238E27FC236}">
                <a16:creationId xmlns:a16="http://schemas.microsoft.com/office/drawing/2014/main" id="{670F4E54-F5A5-4201-439E-DE747045845A}"/>
              </a:ext>
            </a:extLst>
          </p:cNvPr>
          <p:cNvSpPr/>
          <p:nvPr/>
        </p:nvSpPr>
        <p:spPr>
          <a:xfrm>
            <a:off x="3354760" y="4760218"/>
            <a:ext cx="8496944" cy="2575778"/>
          </a:xfrm>
          <a:prstGeom prst="curvedUpArrow">
            <a:avLst>
              <a:gd name="adj1" fmla="val 22243"/>
              <a:gd name="adj2" fmla="val 50000"/>
              <a:gd name="adj3" fmla="val 25000"/>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1" name="Arrow: Curved Up 10">
            <a:extLst>
              <a:ext uri="{FF2B5EF4-FFF2-40B4-BE49-F238E27FC236}">
                <a16:creationId xmlns:a16="http://schemas.microsoft.com/office/drawing/2014/main" id="{5C7AB6FE-92D4-D6DD-FDA2-44B631EFA249}"/>
              </a:ext>
            </a:extLst>
          </p:cNvPr>
          <p:cNvSpPr/>
          <p:nvPr/>
        </p:nvSpPr>
        <p:spPr>
          <a:xfrm rot="10800000">
            <a:off x="3210744" y="1522508"/>
            <a:ext cx="4104456" cy="1872209"/>
          </a:xfrm>
          <a:prstGeom prst="curvedUpArrow">
            <a:avLst>
              <a:gd name="adj1" fmla="val 27937"/>
              <a:gd name="adj2" fmla="val 50000"/>
              <a:gd name="adj3" fmla="val 23528"/>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2" name="TextBox 11">
            <a:extLst>
              <a:ext uri="{FF2B5EF4-FFF2-40B4-BE49-F238E27FC236}">
                <a16:creationId xmlns:a16="http://schemas.microsoft.com/office/drawing/2014/main" id="{1821E97E-F8EE-71F4-7B0C-F036D094A4BF}"/>
              </a:ext>
            </a:extLst>
          </p:cNvPr>
          <p:cNvSpPr txBox="1"/>
          <p:nvPr/>
        </p:nvSpPr>
        <p:spPr>
          <a:xfrm>
            <a:off x="4097020" y="1017282"/>
            <a:ext cx="2507161" cy="523220"/>
          </a:xfrm>
          <a:prstGeom prst="rect">
            <a:avLst/>
          </a:prstGeom>
          <a:noFill/>
        </p:spPr>
        <p:txBody>
          <a:bodyPr wrap="none" rtlCol="0">
            <a:spAutoFit/>
          </a:bodyPr>
          <a:lstStyle/>
          <a:p>
            <a:pPr algn="ctr"/>
            <a:r>
              <a:rPr lang="en-CA" sz="2800" b="1">
                <a:solidFill>
                  <a:schemeClr val="accent1"/>
                </a:solidFill>
              </a:rPr>
              <a:t>Operationalizes</a:t>
            </a:r>
          </a:p>
        </p:txBody>
      </p:sp>
      <p:sp>
        <p:nvSpPr>
          <p:cNvPr id="13" name="Rectangle 12">
            <a:extLst>
              <a:ext uri="{FF2B5EF4-FFF2-40B4-BE49-F238E27FC236}">
                <a16:creationId xmlns:a16="http://schemas.microsoft.com/office/drawing/2014/main" id="{16441D7A-0ED5-53CE-58DD-9658FE26858F}"/>
              </a:ext>
            </a:extLst>
          </p:cNvPr>
          <p:cNvSpPr/>
          <p:nvPr/>
        </p:nvSpPr>
        <p:spPr>
          <a:xfrm>
            <a:off x="2634680" y="4494705"/>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4" name="Rectangle 13">
            <a:extLst>
              <a:ext uri="{FF2B5EF4-FFF2-40B4-BE49-F238E27FC236}">
                <a16:creationId xmlns:a16="http://schemas.microsoft.com/office/drawing/2014/main" id="{A9804871-37AF-B69A-5B08-4EDA515D87D6}"/>
              </a:ext>
            </a:extLst>
          </p:cNvPr>
          <p:cNvSpPr/>
          <p:nvPr/>
        </p:nvSpPr>
        <p:spPr>
          <a:xfrm>
            <a:off x="2634680"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6" name="Rectangle: Rounded Corners 5">
            <a:extLst>
              <a:ext uri="{FF2B5EF4-FFF2-40B4-BE49-F238E27FC236}">
                <a16:creationId xmlns:a16="http://schemas.microsoft.com/office/drawing/2014/main" id="{BA3E7506-015E-4E53-6954-76682D569690}"/>
              </a:ext>
            </a:extLst>
          </p:cNvPr>
          <p:cNvSpPr/>
          <p:nvPr/>
        </p:nvSpPr>
        <p:spPr>
          <a:xfrm>
            <a:off x="2274640"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Health Interventions</a:t>
            </a:r>
          </a:p>
        </p:txBody>
      </p:sp>
      <p:sp>
        <p:nvSpPr>
          <p:cNvPr id="2" name="Slide Number Placeholder 1">
            <a:extLst>
              <a:ext uri="{FF2B5EF4-FFF2-40B4-BE49-F238E27FC236}">
                <a16:creationId xmlns:a16="http://schemas.microsoft.com/office/drawing/2014/main" id="{79068E77-D13B-7C85-326C-F27C9A955E5B}"/>
              </a:ext>
            </a:extLst>
          </p:cNvPr>
          <p:cNvSpPr>
            <a:spLocks noGrp="1"/>
          </p:cNvSpPr>
          <p:nvPr>
            <p:ph type="sldNum" sz="quarter" idx="12"/>
          </p:nvPr>
        </p:nvSpPr>
        <p:spPr/>
        <p:txBody>
          <a:bodyPr/>
          <a:lstStyle/>
          <a:p>
            <a:fld id="{6734F48E-A456-4E2F-B17E-509464F7A050}" type="slidenum">
              <a:rPr lang="en-CA" smtClean="0"/>
              <a:pPr/>
              <a:t>16</a:t>
            </a:fld>
            <a:endParaRPr lang="en-CA"/>
          </a:p>
        </p:txBody>
      </p:sp>
      <p:sp>
        <p:nvSpPr>
          <p:cNvPr id="3" name="TextBox 2">
            <a:extLst>
              <a:ext uri="{FF2B5EF4-FFF2-40B4-BE49-F238E27FC236}">
                <a16:creationId xmlns:a16="http://schemas.microsoft.com/office/drawing/2014/main" id="{82F32235-F451-057C-D8BE-8183A8B4F7D0}"/>
              </a:ext>
            </a:extLst>
          </p:cNvPr>
          <p:cNvSpPr txBox="1"/>
          <p:nvPr/>
        </p:nvSpPr>
        <p:spPr>
          <a:xfrm>
            <a:off x="6873027" y="6727960"/>
            <a:ext cx="914994" cy="523220"/>
          </a:xfrm>
          <a:prstGeom prst="rect">
            <a:avLst/>
          </a:prstGeom>
          <a:noFill/>
        </p:spPr>
        <p:txBody>
          <a:bodyPr wrap="none" rtlCol="0">
            <a:spAutoFit/>
          </a:bodyPr>
          <a:lstStyle/>
          <a:p>
            <a:pPr algn="ctr"/>
            <a:r>
              <a:rPr lang="en-CA" sz="2800" b="1" dirty="0">
                <a:solidFill>
                  <a:schemeClr val="accent1"/>
                </a:solidFill>
              </a:rPr>
              <a:t>Yield</a:t>
            </a:r>
          </a:p>
        </p:txBody>
      </p:sp>
      <p:sp>
        <p:nvSpPr>
          <p:cNvPr id="4" name="Rectangle: Rounded Corners 6">
            <a:extLst>
              <a:ext uri="{FF2B5EF4-FFF2-40B4-BE49-F238E27FC236}">
                <a16:creationId xmlns:a16="http://schemas.microsoft.com/office/drawing/2014/main" id="{98C9AB6B-775C-C281-ED3A-ECBA8BA5D1EC}"/>
              </a:ext>
            </a:extLst>
          </p:cNvPr>
          <p:cNvSpPr/>
          <p:nvPr/>
        </p:nvSpPr>
        <p:spPr>
          <a:xfrm>
            <a:off x="6052382" y="3456614"/>
            <a:ext cx="2556284"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solidFill>
                  <a:schemeClr val="tx2"/>
                </a:solidFill>
              </a:rPr>
              <a:t>Digital Health Infrastructure</a:t>
            </a:r>
          </a:p>
        </p:txBody>
      </p:sp>
    </p:spTree>
    <p:extLst>
      <p:ext uri="{BB962C8B-B14F-4D97-AF65-F5344CB8AC3E}">
        <p14:creationId xmlns:p14="http://schemas.microsoft.com/office/powerpoint/2010/main" val="131627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E3B748A-5180-F3DA-46C3-F36B1D8A20EC}"/>
              </a:ext>
            </a:extLst>
          </p:cNvPr>
          <p:cNvSpPr/>
          <p:nvPr/>
        </p:nvSpPr>
        <p:spPr>
          <a:xfrm>
            <a:off x="10267528"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Population</a:t>
            </a:r>
          </a:p>
          <a:p>
            <a:pPr algn="ctr"/>
            <a:r>
              <a:rPr lang="en-CA" sz="2400">
                <a:solidFill>
                  <a:schemeClr val="tx2"/>
                </a:solidFill>
              </a:rPr>
              <a:t>Health</a:t>
            </a:r>
          </a:p>
        </p:txBody>
      </p:sp>
      <p:sp>
        <p:nvSpPr>
          <p:cNvPr id="9" name="Arrow: Curved Up 8">
            <a:extLst>
              <a:ext uri="{FF2B5EF4-FFF2-40B4-BE49-F238E27FC236}">
                <a16:creationId xmlns:a16="http://schemas.microsoft.com/office/drawing/2014/main" id="{670F4E54-F5A5-4201-439E-DE747045845A}"/>
              </a:ext>
            </a:extLst>
          </p:cNvPr>
          <p:cNvSpPr/>
          <p:nvPr/>
        </p:nvSpPr>
        <p:spPr>
          <a:xfrm>
            <a:off x="3354760" y="4760218"/>
            <a:ext cx="8496944" cy="2575778"/>
          </a:xfrm>
          <a:prstGeom prst="curvedUpArrow">
            <a:avLst>
              <a:gd name="adj1" fmla="val 22243"/>
              <a:gd name="adj2" fmla="val 50000"/>
              <a:gd name="adj3" fmla="val 25000"/>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1" name="Arrow: Curved Up 10">
            <a:extLst>
              <a:ext uri="{FF2B5EF4-FFF2-40B4-BE49-F238E27FC236}">
                <a16:creationId xmlns:a16="http://schemas.microsoft.com/office/drawing/2014/main" id="{5C7AB6FE-92D4-D6DD-FDA2-44B631EFA249}"/>
              </a:ext>
            </a:extLst>
          </p:cNvPr>
          <p:cNvSpPr/>
          <p:nvPr/>
        </p:nvSpPr>
        <p:spPr>
          <a:xfrm rot="10800000">
            <a:off x="3210744" y="1522508"/>
            <a:ext cx="4104456" cy="1872209"/>
          </a:xfrm>
          <a:prstGeom prst="curvedUpArrow">
            <a:avLst>
              <a:gd name="adj1" fmla="val 27937"/>
              <a:gd name="adj2" fmla="val 50000"/>
              <a:gd name="adj3" fmla="val 23528"/>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2" name="TextBox 11">
            <a:extLst>
              <a:ext uri="{FF2B5EF4-FFF2-40B4-BE49-F238E27FC236}">
                <a16:creationId xmlns:a16="http://schemas.microsoft.com/office/drawing/2014/main" id="{1821E97E-F8EE-71F4-7B0C-F036D094A4BF}"/>
              </a:ext>
            </a:extLst>
          </p:cNvPr>
          <p:cNvSpPr txBox="1"/>
          <p:nvPr/>
        </p:nvSpPr>
        <p:spPr>
          <a:xfrm>
            <a:off x="4097020" y="1017282"/>
            <a:ext cx="2507161" cy="523220"/>
          </a:xfrm>
          <a:prstGeom prst="rect">
            <a:avLst/>
          </a:prstGeom>
          <a:noFill/>
        </p:spPr>
        <p:txBody>
          <a:bodyPr wrap="none" rtlCol="0">
            <a:spAutoFit/>
          </a:bodyPr>
          <a:lstStyle/>
          <a:p>
            <a:pPr algn="ctr"/>
            <a:r>
              <a:rPr lang="en-CA" sz="2800" b="1">
                <a:solidFill>
                  <a:schemeClr val="accent1"/>
                </a:solidFill>
              </a:rPr>
              <a:t>Operationalizes</a:t>
            </a:r>
          </a:p>
        </p:txBody>
      </p:sp>
      <p:sp>
        <p:nvSpPr>
          <p:cNvPr id="13" name="Rectangle 12">
            <a:extLst>
              <a:ext uri="{FF2B5EF4-FFF2-40B4-BE49-F238E27FC236}">
                <a16:creationId xmlns:a16="http://schemas.microsoft.com/office/drawing/2014/main" id="{16441D7A-0ED5-53CE-58DD-9658FE26858F}"/>
              </a:ext>
            </a:extLst>
          </p:cNvPr>
          <p:cNvSpPr/>
          <p:nvPr/>
        </p:nvSpPr>
        <p:spPr>
          <a:xfrm>
            <a:off x="2634680" y="4494705"/>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4" name="Rectangle 13">
            <a:extLst>
              <a:ext uri="{FF2B5EF4-FFF2-40B4-BE49-F238E27FC236}">
                <a16:creationId xmlns:a16="http://schemas.microsoft.com/office/drawing/2014/main" id="{A9804871-37AF-B69A-5B08-4EDA515D87D6}"/>
              </a:ext>
            </a:extLst>
          </p:cNvPr>
          <p:cNvSpPr/>
          <p:nvPr/>
        </p:nvSpPr>
        <p:spPr>
          <a:xfrm>
            <a:off x="2634680"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9" name="Rectangle 18">
            <a:extLst>
              <a:ext uri="{FF2B5EF4-FFF2-40B4-BE49-F238E27FC236}">
                <a16:creationId xmlns:a16="http://schemas.microsoft.com/office/drawing/2014/main" id="{BCD29E95-513D-731A-CBDB-E9C0A46159DB}"/>
              </a:ext>
            </a:extLst>
          </p:cNvPr>
          <p:cNvSpPr/>
          <p:nvPr/>
        </p:nvSpPr>
        <p:spPr>
          <a:xfrm>
            <a:off x="7716013"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20" name="TextBox 19">
            <a:extLst>
              <a:ext uri="{FF2B5EF4-FFF2-40B4-BE49-F238E27FC236}">
                <a16:creationId xmlns:a16="http://schemas.microsoft.com/office/drawing/2014/main" id="{3DA79ABA-BD0C-3D36-C04D-3DE0F7D6E2CA}"/>
              </a:ext>
            </a:extLst>
          </p:cNvPr>
          <p:cNvSpPr txBox="1"/>
          <p:nvPr/>
        </p:nvSpPr>
        <p:spPr>
          <a:xfrm>
            <a:off x="5909646" y="4767642"/>
            <a:ext cx="2377574" cy="707886"/>
          </a:xfrm>
          <a:prstGeom prst="rect">
            <a:avLst/>
          </a:prstGeom>
          <a:noFill/>
        </p:spPr>
        <p:txBody>
          <a:bodyPr wrap="none" rtlCol="0">
            <a:spAutoFit/>
          </a:bodyPr>
          <a:lstStyle/>
          <a:p>
            <a:pPr algn="r"/>
            <a:r>
              <a:rPr lang="en-CA" sz="2000" b="1" dirty="0">
                <a:solidFill>
                  <a:schemeClr val="accent2"/>
                </a:solidFill>
              </a:rPr>
              <a:t>Person-centric</a:t>
            </a:r>
          </a:p>
          <a:p>
            <a:pPr algn="r"/>
            <a:r>
              <a:rPr lang="en-CA" sz="2000" b="1" dirty="0">
                <a:solidFill>
                  <a:schemeClr val="accent2"/>
                </a:solidFill>
              </a:rPr>
              <a:t>transactional data</a:t>
            </a:r>
          </a:p>
        </p:txBody>
      </p:sp>
      <p:sp>
        <p:nvSpPr>
          <p:cNvPr id="25" name="TextBox 24">
            <a:extLst>
              <a:ext uri="{FF2B5EF4-FFF2-40B4-BE49-F238E27FC236}">
                <a16:creationId xmlns:a16="http://schemas.microsoft.com/office/drawing/2014/main" id="{05F647E2-75B0-53E9-1DA6-8B1553343C63}"/>
              </a:ext>
            </a:extLst>
          </p:cNvPr>
          <p:cNvSpPr txBox="1"/>
          <p:nvPr/>
        </p:nvSpPr>
        <p:spPr>
          <a:xfrm>
            <a:off x="5049827" y="5895836"/>
            <a:ext cx="1565300" cy="523220"/>
          </a:xfrm>
          <a:prstGeom prst="rect">
            <a:avLst/>
          </a:prstGeom>
          <a:noFill/>
        </p:spPr>
        <p:txBody>
          <a:bodyPr wrap="none" rtlCol="0">
            <a:spAutoFit/>
          </a:bodyPr>
          <a:lstStyle/>
          <a:p>
            <a:pPr algn="ctr"/>
            <a:r>
              <a:rPr lang="en-CA" sz="2800" b="1">
                <a:solidFill>
                  <a:schemeClr val="accent1"/>
                </a:solidFill>
              </a:rPr>
              <a:t>Generate</a:t>
            </a:r>
          </a:p>
        </p:txBody>
      </p:sp>
      <p:sp>
        <p:nvSpPr>
          <p:cNvPr id="26" name="Right Bracket 25">
            <a:extLst>
              <a:ext uri="{FF2B5EF4-FFF2-40B4-BE49-F238E27FC236}">
                <a16:creationId xmlns:a16="http://schemas.microsoft.com/office/drawing/2014/main" id="{427A6AD7-5260-D4C7-ED78-9718BECCFB08}"/>
              </a:ext>
            </a:extLst>
          </p:cNvPr>
          <p:cNvSpPr/>
          <p:nvPr/>
        </p:nvSpPr>
        <p:spPr>
          <a:xfrm>
            <a:off x="8147995" y="4760218"/>
            <a:ext cx="211321" cy="722734"/>
          </a:xfrm>
          <a:prstGeom prst="rightBracket">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BA3E7506-015E-4E53-6954-76682D569690}"/>
              </a:ext>
            </a:extLst>
          </p:cNvPr>
          <p:cNvSpPr/>
          <p:nvPr/>
        </p:nvSpPr>
        <p:spPr>
          <a:xfrm>
            <a:off x="2274640"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Health Interventions</a:t>
            </a:r>
          </a:p>
        </p:txBody>
      </p:sp>
      <p:sp>
        <p:nvSpPr>
          <p:cNvPr id="2" name="Slide Number Placeholder 1">
            <a:extLst>
              <a:ext uri="{FF2B5EF4-FFF2-40B4-BE49-F238E27FC236}">
                <a16:creationId xmlns:a16="http://schemas.microsoft.com/office/drawing/2014/main" id="{3A83ADE6-421A-8368-A999-6CA839DADEFD}"/>
              </a:ext>
            </a:extLst>
          </p:cNvPr>
          <p:cNvSpPr>
            <a:spLocks noGrp="1"/>
          </p:cNvSpPr>
          <p:nvPr>
            <p:ph type="sldNum" sz="quarter" idx="12"/>
          </p:nvPr>
        </p:nvSpPr>
        <p:spPr/>
        <p:txBody>
          <a:bodyPr/>
          <a:lstStyle/>
          <a:p>
            <a:fld id="{6734F48E-A456-4E2F-B17E-509464F7A050}" type="slidenum">
              <a:rPr lang="en-CA" smtClean="0"/>
              <a:pPr/>
              <a:t>17</a:t>
            </a:fld>
            <a:endParaRPr lang="en-CA"/>
          </a:p>
        </p:txBody>
      </p:sp>
      <p:sp>
        <p:nvSpPr>
          <p:cNvPr id="4" name="Rectangle: Rounded Corners 6">
            <a:extLst>
              <a:ext uri="{FF2B5EF4-FFF2-40B4-BE49-F238E27FC236}">
                <a16:creationId xmlns:a16="http://schemas.microsoft.com/office/drawing/2014/main" id="{7753035B-4785-CFC6-C005-8FB79A7563D6}"/>
              </a:ext>
            </a:extLst>
          </p:cNvPr>
          <p:cNvSpPr/>
          <p:nvPr/>
        </p:nvSpPr>
        <p:spPr>
          <a:xfrm>
            <a:off x="6052382" y="3456614"/>
            <a:ext cx="2556284"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solidFill>
                  <a:schemeClr val="tx2"/>
                </a:solidFill>
              </a:rPr>
              <a:t>Digital Health Infrastructure</a:t>
            </a:r>
          </a:p>
        </p:txBody>
      </p:sp>
      <p:cxnSp>
        <p:nvCxnSpPr>
          <p:cNvPr id="17" name="Connector: Elbow 15">
            <a:extLst>
              <a:ext uri="{FF2B5EF4-FFF2-40B4-BE49-F238E27FC236}">
                <a16:creationId xmlns:a16="http://schemas.microsoft.com/office/drawing/2014/main" id="{7BFF46AA-E114-1261-59A4-C13726E31D9F}"/>
              </a:ext>
            </a:extLst>
          </p:cNvPr>
          <p:cNvCxnSpPr>
            <a:cxnSpLocks/>
          </p:cNvCxnSpPr>
          <p:nvPr/>
        </p:nvCxnSpPr>
        <p:spPr>
          <a:xfrm rot="16200000" flipH="1">
            <a:off x="4568922" y="2810916"/>
            <a:ext cx="1110155" cy="4526846"/>
          </a:xfrm>
          <a:prstGeom prst="bentConnector3">
            <a:avLst>
              <a:gd name="adj1" fmla="val 223681"/>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963305A-8CB4-DFC2-F76F-34A9E873CDC5}"/>
              </a:ext>
            </a:extLst>
          </p:cNvPr>
          <p:cNvSpPr txBox="1"/>
          <p:nvPr/>
        </p:nvSpPr>
        <p:spPr>
          <a:xfrm>
            <a:off x="6873027" y="6727960"/>
            <a:ext cx="914994" cy="523220"/>
          </a:xfrm>
          <a:prstGeom prst="rect">
            <a:avLst/>
          </a:prstGeom>
          <a:noFill/>
        </p:spPr>
        <p:txBody>
          <a:bodyPr wrap="none" rtlCol="0">
            <a:spAutoFit/>
          </a:bodyPr>
          <a:lstStyle/>
          <a:p>
            <a:pPr algn="ctr"/>
            <a:r>
              <a:rPr lang="en-CA" sz="2800" b="1" dirty="0">
                <a:solidFill>
                  <a:schemeClr val="accent1"/>
                </a:solidFill>
              </a:rPr>
              <a:t>Yield</a:t>
            </a:r>
          </a:p>
        </p:txBody>
      </p:sp>
    </p:spTree>
    <p:extLst>
      <p:ext uri="{BB962C8B-B14F-4D97-AF65-F5344CB8AC3E}">
        <p14:creationId xmlns:p14="http://schemas.microsoft.com/office/powerpoint/2010/main" val="1373504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E3B748A-5180-F3DA-46C3-F36B1D8A20EC}"/>
              </a:ext>
            </a:extLst>
          </p:cNvPr>
          <p:cNvSpPr/>
          <p:nvPr/>
        </p:nvSpPr>
        <p:spPr>
          <a:xfrm>
            <a:off x="10267528"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Population</a:t>
            </a:r>
          </a:p>
          <a:p>
            <a:pPr algn="ctr"/>
            <a:r>
              <a:rPr lang="en-CA" sz="2400">
                <a:solidFill>
                  <a:schemeClr val="tx2"/>
                </a:solidFill>
              </a:rPr>
              <a:t>Health</a:t>
            </a:r>
          </a:p>
        </p:txBody>
      </p:sp>
      <p:sp>
        <p:nvSpPr>
          <p:cNvPr id="9" name="Arrow: Curved Up 8">
            <a:extLst>
              <a:ext uri="{FF2B5EF4-FFF2-40B4-BE49-F238E27FC236}">
                <a16:creationId xmlns:a16="http://schemas.microsoft.com/office/drawing/2014/main" id="{670F4E54-F5A5-4201-439E-DE747045845A}"/>
              </a:ext>
            </a:extLst>
          </p:cNvPr>
          <p:cNvSpPr/>
          <p:nvPr/>
        </p:nvSpPr>
        <p:spPr>
          <a:xfrm>
            <a:off x="3354760" y="4760218"/>
            <a:ext cx="8496944" cy="2575778"/>
          </a:xfrm>
          <a:prstGeom prst="curvedUpArrow">
            <a:avLst>
              <a:gd name="adj1" fmla="val 22243"/>
              <a:gd name="adj2" fmla="val 50000"/>
              <a:gd name="adj3" fmla="val 25000"/>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1" name="Arrow: Curved Up 10">
            <a:extLst>
              <a:ext uri="{FF2B5EF4-FFF2-40B4-BE49-F238E27FC236}">
                <a16:creationId xmlns:a16="http://schemas.microsoft.com/office/drawing/2014/main" id="{5C7AB6FE-92D4-D6DD-FDA2-44B631EFA249}"/>
              </a:ext>
            </a:extLst>
          </p:cNvPr>
          <p:cNvSpPr/>
          <p:nvPr/>
        </p:nvSpPr>
        <p:spPr>
          <a:xfrm rot="10800000">
            <a:off x="3210744" y="1522508"/>
            <a:ext cx="4104456" cy="1872209"/>
          </a:xfrm>
          <a:prstGeom prst="curvedUpArrow">
            <a:avLst>
              <a:gd name="adj1" fmla="val 27937"/>
              <a:gd name="adj2" fmla="val 50000"/>
              <a:gd name="adj3" fmla="val 23528"/>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2" name="TextBox 11">
            <a:extLst>
              <a:ext uri="{FF2B5EF4-FFF2-40B4-BE49-F238E27FC236}">
                <a16:creationId xmlns:a16="http://schemas.microsoft.com/office/drawing/2014/main" id="{1821E97E-F8EE-71F4-7B0C-F036D094A4BF}"/>
              </a:ext>
            </a:extLst>
          </p:cNvPr>
          <p:cNvSpPr txBox="1"/>
          <p:nvPr/>
        </p:nvSpPr>
        <p:spPr>
          <a:xfrm>
            <a:off x="4097020" y="1017282"/>
            <a:ext cx="2507161" cy="523220"/>
          </a:xfrm>
          <a:prstGeom prst="rect">
            <a:avLst/>
          </a:prstGeom>
          <a:noFill/>
        </p:spPr>
        <p:txBody>
          <a:bodyPr wrap="none" rtlCol="0">
            <a:spAutoFit/>
          </a:bodyPr>
          <a:lstStyle/>
          <a:p>
            <a:pPr algn="ctr"/>
            <a:r>
              <a:rPr lang="en-CA" sz="2800" b="1">
                <a:solidFill>
                  <a:schemeClr val="accent1"/>
                </a:solidFill>
              </a:rPr>
              <a:t>Operationalizes</a:t>
            </a:r>
          </a:p>
        </p:txBody>
      </p:sp>
      <p:sp>
        <p:nvSpPr>
          <p:cNvPr id="13" name="Rectangle 12">
            <a:extLst>
              <a:ext uri="{FF2B5EF4-FFF2-40B4-BE49-F238E27FC236}">
                <a16:creationId xmlns:a16="http://schemas.microsoft.com/office/drawing/2014/main" id="{16441D7A-0ED5-53CE-58DD-9658FE26858F}"/>
              </a:ext>
            </a:extLst>
          </p:cNvPr>
          <p:cNvSpPr/>
          <p:nvPr/>
        </p:nvSpPr>
        <p:spPr>
          <a:xfrm>
            <a:off x="2634680" y="4494705"/>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4" name="Rectangle 13">
            <a:extLst>
              <a:ext uri="{FF2B5EF4-FFF2-40B4-BE49-F238E27FC236}">
                <a16:creationId xmlns:a16="http://schemas.microsoft.com/office/drawing/2014/main" id="{A9804871-37AF-B69A-5B08-4EDA515D87D6}"/>
              </a:ext>
            </a:extLst>
          </p:cNvPr>
          <p:cNvSpPr/>
          <p:nvPr/>
        </p:nvSpPr>
        <p:spPr>
          <a:xfrm>
            <a:off x="2634680"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21" name="TextBox 20">
            <a:extLst>
              <a:ext uri="{FF2B5EF4-FFF2-40B4-BE49-F238E27FC236}">
                <a16:creationId xmlns:a16="http://schemas.microsoft.com/office/drawing/2014/main" id="{B03508FB-E627-C18C-A7ED-148E6DF77A9B}"/>
              </a:ext>
            </a:extLst>
          </p:cNvPr>
          <p:cNvSpPr txBox="1"/>
          <p:nvPr/>
        </p:nvSpPr>
        <p:spPr>
          <a:xfrm>
            <a:off x="10342785" y="2622503"/>
            <a:ext cx="2164375" cy="707886"/>
          </a:xfrm>
          <a:prstGeom prst="rect">
            <a:avLst/>
          </a:prstGeom>
          <a:noFill/>
        </p:spPr>
        <p:txBody>
          <a:bodyPr wrap="none" rtlCol="0">
            <a:spAutoFit/>
          </a:bodyPr>
          <a:lstStyle/>
          <a:p>
            <a:r>
              <a:rPr lang="en-CA" sz="2000" b="1" dirty="0">
                <a:solidFill>
                  <a:schemeClr val="accent2"/>
                </a:solidFill>
              </a:rPr>
              <a:t>Population-level</a:t>
            </a:r>
          </a:p>
          <a:p>
            <a:r>
              <a:rPr lang="en-CA" sz="2000" b="1" dirty="0">
                <a:solidFill>
                  <a:schemeClr val="accent2"/>
                </a:solidFill>
              </a:rPr>
              <a:t>health metrics</a:t>
            </a:r>
          </a:p>
        </p:txBody>
      </p:sp>
      <p:sp>
        <p:nvSpPr>
          <p:cNvPr id="25" name="TextBox 24">
            <a:extLst>
              <a:ext uri="{FF2B5EF4-FFF2-40B4-BE49-F238E27FC236}">
                <a16:creationId xmlns:a16="http://schemas.microsoft.com/office/drawing/2014/main" id="{05F647E2-75B0-53E9-1DA6-8B1553343C63}"/>
              </a:ext>
            </a:extLst>
          </p:cNvPr>
          <p:cNvSpPr txBox="1"/>
          <p:nvPr/>
        </p:nvSpPr>
        <p:spPr>
          <a:xfrm>
            <a:off x="5049827" y="5895836"/>
            <a:ext cx="1565300" cy="523220"/>
          </a:xfrm>
          <a:prstGeom prst="rect">
            <a:avLst/>
          </a:prstGeom>
          <a:noFill/>
        </p:spPr>
        <p:txBody>
          <a:bodyPr wrap="none" rtlCol="0">
            <a:spAutoFit/>
          </a:bodyPr>
          <a:lstStyle/>
          <a:p>
            <a:pPr algn="ctr"/>
            <a:r>
              <a:rPr lang="en-CA" sz="2800" b="1">
                <a:solidFill>
                  <a:schemeClr val="accent1"/>
                </a:solidFill>
              </a:rPr>
              <a:t>Generate</a:t>
            </a:r>
          </a:p>
        </p:txBody>
      </p:sp>
      <p:sp>
        <p:nvSpPr>
          <p:cNvPr id="27" name="Right Bracket 26">
            <a:extLst>
              <a:ext uri="{FF2B5EF4-FFF2-40B4-BE49-F238E27FC236}">
                <a16:creationId xmlns:a16="http://schemas.microsoft.com/office/drawing/2014/main" id="{B8A500D6-5CF1-3015-D2BC-EBBB937E091F}"/>
              </a:ext>
            </a:extLst>
          </p:cNvPr>
          <p:cNvSpPr/>
          <p:nvPr/>
        </p:nvSpPr>
        <p:spPr>
          <a:xfrm flipH="1">
            <a:off x="10221953" y="2615079"/>
            <a:ext cx="211321" cy="722734"/>
          </a:xfrm>
          <a:prstGeom prst="rightBracket">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BA3E7506-015E-4E53-6954-76682D569690}"/>
              </a:ext>
            </a:extLst>
          </p:cNvPr>
          <p:cNvSpPr/>
          <p:nvPr/>
        </p:nvSpPr>
        <p:spPr>
          <a:xfrm>
            <a:off x="2274640"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Health Interventions</a:t>
            </a:r>
          </a:p>
        </p:txBody>
      </p:sp>
      <p:cxnSp>
        <p:nvCxnSpPr>
          <p:cNvPr id="49" name="Straight Arrow Connector 48">
            <a:extLst>
              <a:ext uri="{FF2B5EF4-FFF2-40B4-BE49-F238E27FC236}">
                <a16:creationId xmlns:a16="http://schemas.microsoft.com/office/drawing/2014/main" id="{2A1F85EE-3F2B-4242-0118-AD41C3FD11A8}"/>
              </a:ext>
            </a:extLst>
          </p:cNvPr>
          <p:cNvCxnSpPr>
            <a:cxnSpLocks/>
            <a:endCxn id="27" idx="2"/>
          </p:cNvCxnSpPr>
          <p:nvPr/>
        </p:nvCxnSpPr>
        <p:spPr>
          <a:xfrm flipV="1">
            <a:off x="8359316" y="2976446"/>
            <a:ext cx="1862637" cy="2145139"/>
          </a:xfrm>
          <a:prstGeom prst="straightConnector1">
            <a:avLst/>
          </a:prstGeom>
          <a:ln w="28575">
            <a:solidFill>
              <a:schemeClr val="accent2"/>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0860415-4C7A-07C8-9B7C-CB7FB47B7145}"/>
              </a:ext>
            </a:extLst>
          </p:cNvPr>
          <p:cNvSpPr>
            <a:spLocks noGrp="1"/>
          </p:cNvSpPr>
          <p:nvPr>
            <p:ph type="sldNum" sz="quarter" idx="12"/>
          </p:nvPr>
        </p:nvSpPr>
        <p:spPr/>
        <p:txBody>
          <a:bodyPr/>
          <a:lstStyle/>
          <a:p>
            <a:fld id="{6734F48E-A456-4E2F-B17E-509464F7A050}" type="slidenum">
              <a:rPr lang="en-CA" smtClean="0"/>
              <a:pPr/>
              <a:t>18</a:t>
            </a:fld>
            <a:endParaRPr lang="en-CA"/>
          </a:p>
        </p:txBody>
      </p:sp>
      <p:sp>
        <p:nvSpPr>
          <p:cNvPr id="17" name="Rectangle: Rounded Corners 6">
            <a:extLst>
              <a:ext uri="{FF2B5EF4-FFF2-40B4-BE49-F238E27FC236}">
                <a16:creationId xmlns:a16="http://schemas.microsoft.com/office/drawing/2014/main" id="{5876AF1D-B409-921D-95BF-408EDA359714}"/>
              </a:ext>
            </a:extLst>
          </p:cNvPr>
          <p:cNvSpPr/>
          <p:nvPr/>
        </p:nvSpPr>
        <p:spPr>
          <a:xfrm>
            <a:off x="6052382" y="3456614"/>
            <a:ext cx="2556284"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solidFill>
                  <a:schemeClr val="tx2"/>
                </a:solidFill>
              </a:rPr>
              <a:t>Digital Health Infrastructure</a:t>
            </a:r>
          </a:p>
        </p:txBody>
      </p:sp>
      <p:sp>
        <p:nvSpPr>
          <p:cNvPr id="24" name="TextBox 23">
            <a:extLst>
              <a:ext uri="{FF2B5EF4-FFF2-40B4-BE49-F238E27FC236}">
                <a16:creationId xmlns:a16="http://schemas.microsoft.com/office/drawing/2014/main" id="{21638843-393F-EEA8-89BC-E879C9FE1750}"/>
              </a:ext>
            </a:extLst>
          </p:cNvPr>
          <p:cNvSpPr txBox="1"/>
          <p:nvPr/>
        </p:nvSpPr>
        <p:spPr>
          <a:xfrm>
            <a:off x="5909646" y="4767642"/>
            <a:ext cx="2377574" cy="707886"/>
          </a:xfrm>
          <a:prstGeom prst="rect">
            <a:avLst/>
          </a:prstGeom>
          <a:noFill/>
        </p:spPr>
        <p:txBody>
          <a:bodyPr wrap="none" rtlCol="0">
            <a:spAutoFit/>
          </a:bodyPr>
          <a:lstStyle/>
          <a:p>
            <a:pPr algn="r"/>
            <a:r>
              <a:rPr lang="en-CA" sz="2000" b="1" dirty="0">
                <a:solidFill>
                  <a:schemeClr val="accent2"/>
                </a:solidFill>
              </a:rPr>
              <a:t>Person-centric</a:t>
            </a:r>
          </a:p>
          <a:p>
            <a:pPr algn="r"/>
            <a:r>
              <a:rPr lang="en-CA" sz="2000" b="1" dirty="0">
                <a:solidFill>
                  <a:schemeClr val="accent2"/>
                </a:solidFill>
              </a:rPr>
              <a:t>transactional data</a:t>
            </a:r>
          </a:p>
        </p:txBody>
      </p:sp>
      <p:sp>
        <p:nvSpPr>
          <p:cNvPr id="28" name="Right Bracket 27">
            <a:extLst>
              <a:ext uri="{FF2B5EF4-FFF2-40B4-BE49-F238E27FC236}">
                <a16:creationId xmlns:a16="http://schemas.microsoft.com/office/drawing/2014/main" id="{4775980D-2060-134F-2A04-B27B6FE2E788}"/>
              </a:ext>
            </a:extLst>
          </p:cNvPr>
          <p:cNvSpPr/>
          <p:nvPr/>
        </p:nvSpPr>
        <p:spPr>
          <a:xfrm>
            <a:off x="8147995" y="4760218"/>
            <a:ext cx="211321" cy="722734"/>
          </a:xfrm>
          <a:prstGeom prst="rightBracket">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29" name="Connector: Elbow 15">
            <a:extLst>
              <a:ext uri="{FF2B5EF4-FFF2-40B4-BE49-F238E27FC236}">
                <a16:creationId xmlns:a16="http://schemas.microsoft.com/office/drawing/2014/main" id="{FB33E3C5-F484-D2ED-B04B-572A90BF04EB}"/>
              </a:ext>
            </a:extLst>
          </p:cNvPr>
          <p:cNvCxnSpPr>
            <a:cxnSpLocks/>
          </p:cNvCxnSpPr>
          <p:nvPr/>
        </p:nvCxnSpPr>
        <p:spPr>
          <a:xfrm rot="16200000" flipH="1">
            <a:off x="4568922" y="2810916"/>
            <a:ext cx="1110155" cy="4526846"/>
          </a:xfrm>
          <a:prstGeom prst="bentConnector3">
            <a:avLst>
              <a:gd name="adj1" fmla="val 223681"/>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E3F722B-E49F-7EDF-0B88-FC37DF2E93C2}"/>
              </a:ext>
            </a:extLst>
          </p:cNvPr>
          <p:cNvSpPr txBox="1"/>
          <p:nvPr/>
        </p:nvSpPr>
        <p:spPr>
          <a:xfrm>
            <a:off x="6873027" y="6727960"/>
            <a:ext cx="914994" cy="523220"/>
          </a:xfrm>
          <a:prstGeom prst="rect">
            <a:avLst/>
          </a:prstGeom>
          <a:noFill/>
        </p:spPr>
        <p:txBody>
          <a:bodyPr wrap="none" rtlCol="0">
            <a:spAutoFit/>
          </a:bodyPr>
          <a:lstStyle/>
          <a:p>
            <a:pPr algn="ctr"/>
            <a:r>
              <a:rPr lang="en-CA" sz="2800" b="1" dirty="0">
                <a:solidFill>
                  <a:schemeClr val="accent1"/>
                </a:solidFill>
              </a:rPr>
              <a:t>Yield</a:t>
            </a:r>
          </a:p>
        </p:txBody>
      </p:sp>
      <p:pic>
        <p:nvPicPr>
          <p:cNvPr id="30" name="Graphic 29" descr="Gears with solid fill">
            <a:extLst>
              <a:ext uri="{FF2B5EF4-FFF2-40B4-BE49-F238E27FC236}">
                <a16:creationId xmlns:a16="http://schemas.microsoft.com/office/drawing/2014/main" id="{4A396766-52E7-126E-F1CB-1099209284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54241" y="3373945"/>
            <a:ext cx="914400" cy="914400"/>
          </a:xfrm>
          <a:prstGeom prst="rect">
            <a:avLst/>
          </a:prstGeom>
        </p:spPr>
      </p:pic>
      <p:pic>
        <p:nvPicPr>
          <p:cNvPr id="31" name="Graphic 30" descr="Gears with solid fill">
            <a:extLst>
              <a:ext uri="{FF2B5EF4-FFF2-40B4-BE49-F238E27FC236}">
                <a16:creationId xmlns:a16="http://schemas.microsoft.com/office/drawing/2014/main" id="{DEDA1482-5EDB-48FE-2193-3AD87E17F8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28694" y="3710375"/>
            <a:ext cx="914400" cy="914400"/>
          </a:xfrm>
          <a:prstGeom prst="rect">
            <a:avLst/>
          </a:prstGeom>
        </p:spPr>
      </p:pic>
    </p:spTree>
    <p:extLst>
      <p:ext uri="{BB962C8B-B14F-4D97-AF65-F5344CB8AC3E}">
        <p14:creationId xmlns:p14="http://schemas.microsoft.com/office/powerpoint/2010/main" val="3996188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E3B748A-5180-F3DA-46C3-F36B1D8A20EC}"/>
              </a:ext>
            </a:extLst>
          </p:cNvPr>
          <p:cNvSpPr/>
          <p:nvPr/>
        </p:nvSpPr>
        <p:spPr>
          <a:xfrm>
            <a:off x="10267528"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Population</a:t>
            </a:r>
          </a:p>
          <a:p>
            <a:pPr algn="ctr"/>
            <a:r>
              <a:rPr lang="en-CA" sz="2400">
                <a:solidFill>
                  <a:schemeClr val="tx2"/>
                </a:solidFill>
              </a:rPr>
              <a:t>Health</a:t>
            </a:r>
          </a:p>
        </p:txBody>
      </p:sp>
      <p:sp>
        <p:nvSpPr>
          <p:cNvPr id="9" name="Arrow: Curved Up 8">
            <a:extLst>
              <a:ext uri="{FF2B5EF4-FFF2-40B4-BE49-F238E27FC236}">
                <a16:creationId xmlns:a16="http://schemas.microsoft.com/office/drawing/2014/main" id="{670F4E54-F5A5-4201-439E-DE747045845A}"/>
              </a:ext>
            </a:extLst>
          </p:cNvPr>
          <p:cNvSpPr/>
          <p:nvPr/>
        </p:nvSpPr>
        <p:spPr>
          <a:xfrm>
            <a:off x="3354760" y="4760218"/>
            <a:ext cx="8496944" cy="2575778"/>
          </a:xfrm>
          <a:prstGeom prst="curvedUpArrow">
            <a:avLst>
              <a:gd name="adj1" fmla="val 22243"/>
              <a:gd name="adj2" fmla="val 50000"/>
              <a:gd name="adj3" fmla="val 25000"/>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1" name="Arrow: Curved Up 10">
            <a:extLst>
              <a:ext uri="{FF2B5EF4-FFF2-40B4-BE49-F238E27FC236}">
                <a16:creationId xmlns:a16="http://schemas.microsoft.com/office/drawing/2014/main" id="{5C7AB6FE-92D4-D6DD-FDA2-44B631EFA249}"/>
              </a:ext>
            </a:extLst>
          </p:cNvPr>
          <p:cNvSpPr/>
          <p:nvPr/>
        </p:nvSpPr>
        <p:spPr>
          <a:xfrm rot="10800000">
            <a:off x="3210744" y="1522508"/>
            <a:ext cx="4104456" cy="1872209"/>
          </a:xfrm>
          <a:prstGeom prst="curvedUpArrow">
            <a:avLst>
              <a:gd name="adj1" fmla="val 27937"/>
              <a:gd name="adj2" fmla="val 50000"/>
              <a:gd name="adj3" fmla="val 23528"/>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2" name="TextBox 11">
            <a:extLst>
              <a:ext uri="{FF2B5EF4-FFF2-40B4-BE49-F238E27FC236}">
                <a16:creationId xmlns:a16="http://schemas.microsoft.com/office/drawing/2014/main" id="{1821E97E-F8EE-71F4-7B0C-F036D094A4BF}"/>
              </a:ext>
            </a:extLst>
          </p:cNvPr>
          <p:cNvSpPr txBox="1"/>
          <p:nvPr/>
        </p:nvSpPr>
        <p:spPr>
          <a:xfrm>
            <a:off x="4097020" y="1017282"/>
            <a:ext cx="2507161" cy="523220"/>
          </a:xfrm>
          <a:prstGeom prst="rect">
            <a:avLst/>
          </a:prstGeom>
          <a:noFill/>
        </p:spPr>
        <p:txBody>
          <a:bodyPr wrap="none" rtlCol="0">
            <a:spAutoFit/>
          </a:bodyPr>
          <a:lstStyle/>
          <a:p>
            <a:pPr algn="ctr"/>
            <a:r>
              <a:rPr lang="en-CA" sz="2800" b="1">
                <a:solidFill>
                  <a:schemeClr val="accent1"/>
                </a:solidFill>
              </a:rPr>
              <a:t>Operationalizes</a:t>
            </a:r>
          </a:p>
        </p:txBody>
      </p:sp>
      <p:sp>
        <p:nvSpPr>
          <p:cNvPr id="13" name="Rectangle 12">
            <a:extLst>
              <a:ext uri="{FF2B5EF4-FFF2-40B4-BE49-F238E27FC236}">
                <a16:creationId xmlns:a16="http://schemas.microsoft.com/office/drawing/2014/main" id="{16441D7A-0ED5-53CE-58DD-9658FE26858F}"/>
              </a:ext>
            </a:extLst>
          </p:cNvPr>
          <p:cNvSpPr/>
          <p:nvPr/>
        </p:nvSpPr>
        <p:spPr>
          <a:xfrm>
            <a:off x="2634680" y="4494705"/>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4" name="Rectangle 13">
            <a:extLst>
              <a:ext uri="{FF2B5EF4-FFF2-40B4-BE49-F238E27FC236}">
                <a16:creationId xmlns:a16="http://schemas.microsoft.com/office/drawing/2014/main" id="{A9804871-37AF-B69A-5B08-4EDA515D87D6}"/>
              </a:ext>
            </a:extLst>
          </p:cNvPr>
          <p:cNvSpPr/>
          <p:nvPr/>
        </p:nvSpPr>
        <p:spPr>
          <a:xfrm>
            <a:off x="2634680"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25" name="TextBox 24">
            <a:extLst>
              <a:ext uri="{FF2B5EF4-FFF2-40B4-BE49-F238E27FC236}">
                <a16:creationId xmlns:a16="http://schemas.microsoft.com/office/drawing/2014/main" id="{05F647E2-75B0-53E9-1DA6-8B1553343C63}"/>
              </a:ext>
            </a:extLst>
          </p:cNvPr>
          <p:cNvSpPr txBox="1"/>
          <p:nvPr/>
        </p:nvSpPr>
        <p:spPr>
          <a:xfrm>
            <a:off x="5049827" y="5895836"/>
            <a:ext cx="1565300" cy="523220"/>
          </a:xfrm>
          <a:prstGeom prst="rect">
            <a:avLst/>
          </a:prstGeom>
          <a:noFill/>
        </p:spPr>
        <p:txBody>
          <a:bodyPr wrap="none" rtlCol="0">
            <a:spAutoFit/>
          </a:bodyPr>
          <a:lstStyle/>
          <a:p>
            <a:pPr algn="ctr"/>
            <a:r>
              <a:rPr lang="en-CA" sz="2800" b="1">
                <a:solidFill>
                  <a:schemeClr val="accent1"/>
                </a:solidFill>
              </a:rPr>
              <a:t>Generate</a:t>
            </a:r>
          </a:p>
        </p:txBody>
      </p:sp>
      <p:cxnSp>
        <p:nvCxnSpPr>
          <p:cNvPr id="29" name="Connector: Elbow 28">
            <a:extLst>
              <a:ext uri="{FF2B5EF4-FFF2-40B4-BE49-F238E27FC236}">
                <a16:creationId xmlns:a16="http://schemas.microsoft.com/office/drawing/2014/main" id="{7E2CB013-5111-20C7-2EFB-092347AFB9ED}"/>
              </a:ext>
            </a:extLst>
          </p:cNvPr>
          <p:cNvCxnSpPr>
            <a:cxnSpLocks/>
          </p:cNvCxnSpPr>
          <p:nvPr/>
        </p:nvCxnSpPr>
        <p:spPr>
          <a:xfrm rot="10800000" flipV="1">
            <a:off x="7788022" y="757356"/>
            <a:ext cx="1338767" cy="2690776"/>
          </a:xfrm>
          <a:prstGeom prst="bentConnector2">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B988CD90-268D-2399-65A0-15413D692373}"/>
              </a:ext>
            </a:extLst>
          </p:cNvPr>
          <p:cNvCxnSpPr>
            <a:cxnSpLocks/>
            <a:endCxn id="14" idx="0"/>
          </p:cNvCxnSpPr>
          <p:nvPr/>
        </p:nvCxnSpPr>
        <p:spPr>
          <a:xfrm rot="10800000" flipV="1">
            <a:off x="2706688" y="757356"/>
            <a:ext cx="6420100" cy="2690776"/>
          </a:xfrm>
          <a:prstGeom prst="bentConnector2">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7CA15577-76C3-FE6D-25AD-4AAAB6AD8E02}"/>
              </a:ext>
            </a:extLst>
          </p:cNvPr>
          <p:cNvCxnSpPr>
            <a:cxnSpLocks/>
          </p:cNvCxnSpPr>
          <p:nvPr/>
        </p:nvCxnSpPr>
        <p:spPr>
          <a:xfrm rot="16200000" flipV="1">
            <a:off x="9586941" y="1024984"/>
            <a:ext cx="1865147" cy="1329892"/>
          </a:xfrm>
          <a:prstGeom prst="bentConnector2">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BA3E7506-015E-4E53-6954-76682D569690}"/>
              </a:ext>
            </a:extLst>
          </p:cNvPr>
          <p:cNvSpPr/>
          <p:nvPr/>
        </p:nvSpPr>
        <p:spPr>
          <a:xfrm>
            <a:off x="2274640"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Health Interventions</a:t>
            </a:r>
          </a:p>
        </p:txBody>
      </p:sp>
      <p:sp>
        <p:nvSpPr>
          <p:cNvPr id="2" name="Slide Number Placeholder 1">
            <a:extLst>
              <a:ext uri="{FF2B5EF4-FFF2-40B4-BE49-F238E27FC236}">
                <a16:creationId xmlns:a16="http://schemas.microsoft.com/office/drawing/2014/main" id="{F7061B47-4B6B-7018-B478-9C4764E849CE}"/>
              </a:ext>
            </a:extLst>
          </p:cNvPr>
          <p:cNvSpPr>
            <a:spLocks noGrp="1"/>
          </p:cNvSpPr>
          <p:nvPr>
            <p:ph type="sldNum" sz="quarter" idx="12"/>
          </p:nvPr>
        </p:nvSpPr>
        <p:spPr/>
        <p:txBody>
          <a:bodyPr/>
          <a:lstStyle/>
          <a:p>
            <a:fld id="{6734F48E-A456-4E2F-B17E-509464F7A050}" type="slidenum">
              <a:rPr lang="en-CA" smtClean="0"/>
              <a:pPr/>
              <a:t>19</a:t>
            </a:fld>
            <a:endParaRPr lang="en-CA"/>
          </a:p>
        </p:txBody>
      </p:sp>
      <p:pic>
        <p:nvPicPr>
          <p:cNvPr id="4" name="Picture 3">
            <a:extLst>
              <a:ext uri="{FF2B5EF4-FFF2-40B4-BE49-F238E27FC236}">
                <a16:creationId xmlns:a16="http://schemas.microsoft.com/office/drawing/2014/main" id="{1D7E959B-F226-49D4-2F4B-4063F4FBF2F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053441" y="72467"/>
            <a:ext cx="959623" cy="1145004"/>
          </a:xfrm>
          <a:prstGeom prst="rect">
            <a:avLst/>
          </a:prstGeom>
        </p:spPr>
      </p:pic>
      <p:sp>
        <p:nvSpPr>
          <p:cNvPr id="47" name="TextBox 46">
            <a:extLst>
              <a:ext uri="{FF2B5EF4-FFF2-40B4-BE49-F238E27FC236}">
                <a16:creationId xmlns:a16="http://schemas.microsoft.com/office/drawing/2014/main" id="{54FA3190-60EB-D80C-4588-38CD33290F60}"/>
              </a:ext>
            </a:extLst>
          </p:cNvPr>
          <p:cNvSpPr txBox="1"/>
          <p:nvPr/>
        </p:nvSpPr>
        <p:spPr>
          <a:xfrm>
            <a:off x="8858603" y="1428320"/>
            <a:ext cx="1191994" cy="523220"/>
          </a:xfrm>
          <a:prstGeom prst="rect">
            <a:avLst/>
          </a:prstGeom>
          <a:noFill/>
        </p:spPr>
        <p:txBody>
          <a:bodyPr wrap="none" rtlCol="0">
            <a:spAutoFit/>
          </a:bodyPr>
          <a:lstStyle/>
          <a:p>
            <a:pPr algn="ctr"/>
            <a:r>
              <a:rPr lang="en-CA" sz="2800" b="1" dirty="0">
                <a:solidFill>
                  <a:schemeClr val="accent1"/>
                </a:solidFill>
              </a:rPr>
              <a:t>Inform</a:t>
            </a:r>
          </a:p>
        </p:txBody>
      </p:sp>
      <p:sp>
        <p:nvSpPr>
          <p:cNvPr id="15" name="Rectangle: Rounded Corners 6">
            <a:extLst>
              <a:ext uri="{FF2B5EF4-FFF2-40B4-BE49-F238E27FC236}">
                <a16:creationId xmlns:a16="http://schemas.microsoft.com/office/drawing/2014/main" id="{0DD589F2-C23E-04C6-11CF-DAC6F58541F6}"/>
              </a:ext>
            </a:extLst>
          </p:cNvPr>
          <p:cNvSpPr/>
          <p:nvPr/>
        </p:nvSpPr>
        <p:spPr>
          <a:xfrm>
            <a:off x="6052382" y="3456614"/>
            <a:ext cx="2556284"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solidFill>
                  <a:schemeClr val="tx2"/>
                </a:solidFill>
              </a:rPr>
              <a:t>Digital Health Infrastructure</a:t>
            </a:r>
          </a:p>
        </p:txBody>
      </p:sp>
      <p:sp>
        <p:nvSpPr>
          <p:cNvPr id="17" name="TextBox 16">
            <a:extLst>
              <a:ext uri="{FF2B5EF4-FFF2-40B4-BE49-F238E27FC236}">
                <a16:creationId xmlns:a16="http://schemas.microsoft.com/office/drawing/2014/main" id="{AA4BE74D-3735-CD95-E4FE-8B1E0386CEF8}"/>
              </a:ext>
            </a:extLst>
          </p:cNvPr>
          <p:cNvSpPr txBox="1"/>
          <p:nvPr/>
        </p:nvSpPr>
        <p:spPr>
          <a:xfrm>
            <a:off x="10342785" y="2622503"/>
            <a:ext cx="2164375" cy="707886"/>
          </a:xfrm>
          <a:prstGeom prst="rect">
            <a:avLst/>
          </a:prstGeom>
          <a:noFill/>
        </p:spPr>
        <p:txBody>
          <a:bodyPr wrap="none" rtlCol="0">
            <a:spAutoFit/>
          </a:bodyPr>
          <a:lstStyle/>
          <a:p>
            <a:r>
              <a:rPr lang="en-CA" sz="2000" b="1" dirty="0">
                <a:solidFill>
                  <a:schemeClr val="accent2"/>
                </a:solidFill>
              </a:rPr>
              <a:t>Population-level</a:t>
            </a:r>
          </a:p>
          <a:p>
            <a:r>
              <a:rPr lang="en-CA" sz="2000" b="1" dirty="0">
                <a:solidFill>
                  <a:schemeClr val="accent2"/>
                </a:solidFill>
              </a:rPr>
              <a:t>health metrics</a:t>
            </a:r>
          </a:p>
        </p:txBody>
      </p:sp>
      <p:sp>
        <p:nvSpPr>
          <p:cNvPr id="18" name="Right Bracket 17">
            <a:extLst>
              <a:ext uri="{FF2B5EF4-FFF2-40B4-BE49-F238E27FC236}">
                <a16:creationId xmlns:a16="http://schemas.microsoft.com/office/drawing/2014/main" id="{4B9D84A3-6431-6012-EFD6-A385C8407779}"/>
              </a:ext>
            </a:extLst>
          </p:cNvPr>
          <p:cNvSpPr/>
          <p:nvPr/>
        </p:nvSpPr>
        <p:spPr>
          <a:xfrm flipH="1">
            <a:off x="10221953" y="2615079"/>
            <a:ext cx="211321" cy="722734"/>
          </a:xfrm>
          <a:prstGeom prst="rightBracket">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9AA3FB3E-E055-7838-2D94-3B0D72EE9DEB}"/>
              </a:ext>
            </a:extLst>
          </p:cNvPr>
          <p:cNvCxnSpPr>
            <a:cxnSpLocks/>
            <a:endCxn id="18" idx="2"/>
          </p:cNvCxnSpPr>
          <p:nvPr/>
        </p:nvCxnSpPr>
        <p:spPr>
          <a:xfrm flipV="1">
            <a:off x="8359316" y="2976446"/>
            <a:ext cx="1862637" cy="2145139"/>
          </a:xfrm>
          <a:prstGeom prst="straightConnector1">
            <a:avLst/>
          </a:prstGeom>
          <a:ln w="28575">
            <a:solidFill>
              <a:schemeClr val="accent2"/>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6D3E3DE-668B-D693-AE0D-2C107CA95FE6}"/>
              </a:ext>
            </a:extLst>
          </p:cNvPr>
          <p:cNvSpPr txBox="1"/>
          <p:nvPr/>
        </p:nvSpPr>
        <p:spPr>
          <a:xfrm>
            <a:off x="5909646" y="4767642"/>
            <a:ext cx="2377574" cy="707886"/>
          </a:xfrm>
          <a:prstGeom prst="rect">
            <a:avLst/>
          </a:prstGeom>
          <a:noFill/>
        </p:spPr>
        <p:txBody>
          <a:bodyPr wrap="none" rtlCol="0">
            <a:spAutoFit/>
          </a:bodyPr>
          <a:lstStyle/>
          <a:p>
            <a:pPr algn="r"/>
            <a:r>
              <a:rPr lang="en-CA" sz="2000" b="1" dirty="0">
                <a:solidFill>
                  <a:schemeClr val="accent2"/>
                </a:solidFill>
              </a:rPr>
              <a:t>Person-centric</a:t>
            </a:r>
          </a:p>
          <a:p>
            <a:pPr algn="r"/>
            <a:r>
              <a:rPr lang="en-CA" sz="2000" b="1" dirty="0">
                <a:solidFill>
                  <a:schemeClr val="accent2"/>
                </a:solidFill>
              </a:rPr>
              <a:t>transactional data</a:t>
            </a:r>
          </a:p>
        </p:txBody>
      </p:sp>
      <p:sp>
        <p:nvSpPr>
          <p:cNvPr id="24" name="Right Bracket 23">
            <a:extLst>
              <a:ext uri="{FF2B5EF4-FFF2-40B4-BE49-F238E27FC236}">
                <a16:creationId xmlns:a16="http://schemas.microsoft.com/office/drawing/2014/main" id="{AF5FE84F-3626-7219-1DAD-DC04C0A3B9FE}"/>
              </a:ext>
            </a:extLst>
          </p:cNvPr>
          <p:cNvSpPr/>
          <p:nvPr/>
        </p:nvSpPr>
        <p:spPr>
          <a:xfrm>
            <a:off x="8147995" y="4760218"/>
            <a:ext cx="211321" cy="722734"/>
          </a:xfrm>
          <a:prstGeom prst="rightBracket">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28" name="Connector: Elbow 15">
            <a:extLst>
              <a:ext uri="{FF2B5EF4-FFF2-40B4-BE49-F238E27FC236}">
                <a16:creationId xmlns:a16="http://schemas.microsoft.com/office/drawing/2014/main" id="{5BD8084A-AE64-513D-1426-6BBD255B02CA}"/>
              </a:ext>
            </a:extLst>
          </p:cNvPr>
          <p:cNvCxnSpPr>
            <a:cxnSpLocks/>
          </p:cNvCxnSpPr>
          <p:nvPr/>
        </p:nvCxnSpPr>
        <p:spPr>
          <a:xfrm rot="16200000" flipH="1">
            <a:off x="4568922" y="2810916"/>
            <a:ext cx="1110155" cy="4526846"/>
          </a:xfrm>
          <a:prstGeom prst="bentConnector3">
            <a:avLst>
              <a:gd name="adj1" fmla="val 223681"/>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6C69EA7-B1EF-E6FF-F75F-0B1634FB7ED3}"/>
              </a:ext>
            </a:extLst>
          </p:cNvPr>
          <p:cNvSpPr txBox="1"/>
          <p:nvPr/>
        </p:nvSpPr>
        <p:spPr>
          <a:xfrm>
            <a:off x="6873027" y="6727960"/>
            <a:ext cx="914994" cy="523220"/>
          </a:xfrm>
          <a:prstGeom prst="rect">
            <a:avLst/>
          </a:prstGeom>
          <a:noFill/>
        </p:spPr>
        <p:txBody>
          <a:bodyPr wrap="none" rtlCol="0">
            <a:spAutoFit/>
          </a:bodyPr>
          <a:lstStyle/>
          <a:p>
            <a:pPr algn="ctr"/>
            <a:r>
              <a:rPr lang="en-CA" sz="2800" b="1" dirty="0">
                <a:solidFill>
                  <a:schemeClr val="accent1"/>
                </a:solidFill>
              </a:rPr>
              <a:t>Yield</a:t>
            </a:r>
          </a:p>
        </p:txBody>
      </p:sp>
      <p:pic>
        <p:nvPicPr>
          <p:cNvPr id="31" name="Graphic 30" descr="Gears with solid fill">
            <a:extLst>
              <a:ext uri="{FF2B5EF4-FFF2-40B4-BE49-F238E27FC236}">
                <a16:creationId xmlns:a16="http://schemas.microsoft.com/office/drawing/2014/main" id="{A2BEA612-621B-AA66-98ED-753A0F2A34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4241" y="3373945"/>
            <a:ext cx="914400" cy="914400"/>
          </a:xfrm>
          <a:prstGeom prst="rect">
            <a:avLst/>
          </a:prstGeom>
        </p:spPr>
      </p:pic>
      <p:pic>
        <p:nvPicPr>
          <p:cNvPr id="33" name="Graphic 32" descr="Gears with solid fill">
            <a:extLst>
              <a:ext uri="{FF2B5EF4-FFF2-40B4-BE49-F238E27FC236}">
                <a16:creationId xmlns:a16="http://schemas.microsoft.com/office/drawing/2014/main" id="{DDAEE437-060C-03A3-5B32-E198A237EA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8694" y="3710375"/>
            <a:ext cx="914400" cy="914400"/>
          </a:xfrm>
          <a:prstGeom prst="rect">
            <a:avLst/>
          </a:prstGeom>
        </p:spPr>
      </p:pic>
    </p:spTree>
    <p:extLst>
      <p:ext uri="{BB962C8B-B14F-4D97-AF65-F5344CB8AC3E}">
        <p14:creationId xmlns:p14="http://schemas.microsoft.com/office/powerpoint/2010/main" val="2972942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04AF1-14DC-97D4-B380-7E4B17F1F27B}"/>
              </a:ext>
            </a:extLst>
          </p:cNvPr>
          <p:cNvSpPr>
            <a:spLocks noGrp="1"/>
          </p:cNvSpPr>
          <p:nvPr>
            <p:ph type="title"/>
          </p:nvPr>
        </p:nvSpPr>
        <p:spPr/>
        <p:txBody>
          <a:bodyPr/>
          <a:lstStyle/>
          <a:p>
            <a:r>
              <a:rPr lang="en-CA" dirty="0"/>
              <a:t>WORKSHOP PLAN</a:t>
            </a:r>
          </a:p>
        </p:txBody>
      </p:sp>
      <p:sp>
        <p:nvSpPr>
          <p:cNvPr id="3" name="Content Placeholder 2">
            <a:extLst>
              <a:ext uri="{FF2B5EF4-FFF2-40B4-BE49-F238E27FC236}">
                <a16:creationId xmlns:a16="http://schemas.microsoft.com/office/drawing/2014/main" id="{74D7677F-2D61-89C3-B39B-0C46108A6F6B}"/>
              </a:ext>
            </a:extLst>
          </p:cNvPr>
          <p:cNvSpPr>
            <a:spLocks noGrp="1"/>
          </p:cNvSpPr>
          <p:nvPr>
            <p:ph idx="1"/>
          </p:nvPr>
        </p:nvSpPr>
        <p:spPr>
          <a:xfrm>
            <a:off x="731520" y="1920243"/>
            <a:ext cx="12272312" cy="5431155"/>
          </a:xfrm>
        </p:spPr>
        <p:txBody>
          <a:bodyPr>
            <a:noAutofit/>
          </a:bodyPr>
          <a:lstStyle/>
          <a:p>
            <a:pPr>
              <a:lnSpc>
                <a:spcPts val="2180"/>
              </a:lnSpc>
            </a:pPr>
            <a:r>
              <a:rPr lang="en-CA" sz="2400" b="1" dirty="0">
                <a:latin typeface="+mn-lt"/>
              </a:rPr>
              <a:t>This deck is designed to support a full-day </a:t>
            </a:r>
            <a:r>
              <a:rPr lang="en-CA" sz="2400" b="1" dirty="0">
                <a:solidFill>
                  <a:schemeClr val="accent5"/>
                </a:solidFill>
                <a:latin typeface="+mn-lt"/>
              </a:rPr>
              <a:t>Investment Rationale Workshop</a:t>
            </a:r>
            <a:r>
              <a:rPr lang="en-CA" sz="2400" b="1" dirty="0">
                <a:latin typeface="+mn-lt"/>
              </a:rPr>
              <a:t>. The agenda is designed so that a country partner can conduct this 1-day workshop </a:t>
            </a:r>
            <a:r>
              <a:rPr lang="en-CA" sz="2400" b="1" i="1" dirty="0">
                <a:solidFill>
                  <a:schemeClr val="accent5"/>
                </a:solidFill>
                <a:latin typeface="+mn-lt"/>
              </a:rPr>
              <a:t>instead of </a:t>
            </a:r>
            <a:r>
              <a:rPr lang="en-CA" sz="2400" b="1" dirty="0">
                <a:latin typeface="+mn-lt"/>
              </a:rPr>
              <a:t>leveraging the full set of four Toolkit workshops.</a:t>
            </a:r>
          </a:p>
          <a:p>
            <a:pPr>
              <a:lnSpc>
                <a:spcPts val="2180"/>
              </a:lnSpc>
            </a:pPr>
            <a:endParaRPr lang="en-CA" sz="800" b="1" dirty="0">
              <a:latin typeface="+mn-lt"/>
            </a:endParaRPr>
          </a:p>
          <a:p>
            <a:pPr>
              <a:lnSpc>
                <a:spcPts val="2180"/>
              </a:lnSpc>
            </a:pPr>
            <a:r>
              <a:rPr lang="en-CA" sz="2400" b="1" dirty="0">
                <a:latin typeface="+mn-lt"/>
              </a:rPr>
              <a:t>The premise of this workshop is that attendees will, in real time, discuss and inform the </a:t>
            </a:r>
            <a:r>
              <a:rPr lang="en-CA" sz="2400" b="1" i="1" dirty="0">
                <a:solidFill>
                  <a:schemeClr val="accent5"/>
                </a:solidFill>
                <a:latin typeface="+mn-lt"/>
              </a:rPr>
              <a:t>filling in </a:t>
            </a:r>
            <a:r>
              <a:rPr lang="en-CA" sz="2400" b="1" dirty="0">
                <a:latin typeface="+mn-lt"/>
              </a:rPr>
              <a:t>of an Investment Rationale spreadsheet to model the economic value captured by a national-scale digital health infrastructure implementation (including an HIE). This is identified as a </a:t>
            </a:r>
            <a:r>
              <a:rPr lang="en-CA" sz="2400" b="1" dirty="0">
                <a:solidFill>
                  <a:schemeClr val="accent5"/>
                </a:solidFill>
                <a:latin typeface="+mn-lt"/>
              </a:rPr>
              <a:t>Q4</a:t>
            </a:r>
            <a:r>
              <a:rPr lang="en-CA" sz="2400" b="1" dirty="0">
                <a:latin typeface="+mn-lt"/>
              </a:rPr>
              <a:t> activity.</a:t>
            </a:r>
          </a:p>
          <a:p>
            <a:pPr>
              <a:lnSpc>
                <a:spcPts val="2180"/>
              </a:lnSpc>
            </a:pPr>
            <a:endParaRPr lang="en-CA" sz="800" b="1" dirty="0">
              <a:latin typeface="+mn-lt"/>
            </a:endParaRPr>
          </a:p>
          <a:p>
            <a:pPr>
              <a:lnSpc>
                <a:spcPts val="2180"/>
              </a:lnSpc>
            </a:pPr>
            <a:r>
              <a:rPr lang="en-CA" sz="2400" b="1" dirty="0">
                <a:latin typeface="+mn-lt"/>
              </a:rPr>
              <a:t>The </a:t>
            </a:r>
            <a:r>
              <a:rPr lang="en-CA" sz="2400" b="1" i="1" dirty="0">
                <a:latin typeface="+mn-lt"/>
              </a:rPr>
              <a:t>preceding</a:t>
            </a:r>
            <a:r>
              <a:rPr lang="en-CA" sz="2400" b="1" dirty="0">
                <a:latin typeface="+mn-lt"/>
              </a:rPr>
              <a:t> workshop quarters (Q1-Q3) supported by the sections in </a:t>
            </a:r>
            <a:r>
              <a:rPr lang="en-CA" sz="2400" b="1" i="1" dirty="0">
                <a:solidFill>
                  <a:schemeClr val="accent5"/>
                </a:solidFill>
                <a:latin typeface="+mn-lt"/>
              </a:rPr>
              <a:t>this</a:t>
            </a:r>
            <a:r>
              <a:rPr lang="en-CA" sz="2400" b="1" i="1" dirty="0">
                <a:latin typeface="+mn-lt"/>
              </a:rPr>
              <a:t> </a:t>
            </a:r>
            <a:r>
              <a:rPr lang="en-CA" sz="2400" b="1" dirty="0">
                <a:latin typeface="+mn-lt"/>
              </a:rPr>
              <a:t>deck cover important metaphors and conceptual frameworks that would have otherwise been covered by the Toolkit workshops. They also are intended to </a:t>
            </a:r>
            <a:r>
              <a:rPr lang="en-CA" sz="2400" b="1" i="1" dirty="0">
                <a:solidFill>
                  <a:schemeClr val="accent5"/>
                </a:solidFill>
                <a:latin typeface="+mn-lt"/>
              </a:rPr>
              <a:t>contextualize</a:t>
            </a:r>
            <a:r>
              <a:rPr lang="en-CA" sz="2400" b="1" dirty="0">
                <a:latin typeface="+mn-lt"/>
              </a:rPr>
              <a:t> the investment rationale to the target country’s as-is situation.</a:t>
            </a:r>
          </a:p>
          <a:p>
            <a:pPr marL="0" indent="0">
              <a:lnSpc>
                <a:spcPts val="2180"/>
              </a:lnSpc>
              <a:buNone/>
            </a:pPr>
            <a:r>
              <a:rPr lang="en-CA" sz="2400" b="1" dirty="0">
                <a:latin typeface="+mn-lt"/>
              </a:rPr>
              <a:t> </a:t>
            </a:r>
            <a:endParaRPr lang="en-CA" sz="800" b="1" dirty="0">
              <a:latin typeface="+mn-lt"/>
            </a:endParaRPr>
          </a:p>
          <a:p>
            <a:pPr>
              <a:lnSpc>
                <a:spcPts val="2180"/>
              </a:lnSpc>
            </a:pPr>
            <a:r>
              <a:rPr lang="en-CA" sz="2400" b="1" dirty="0">
                <a:latin typeface="+mn-lt"/>
              </a:rPr>
              <a:t>Any section that the facilitator believes is not needed may be </a:t>
            </a:r>
            <a:r>
              <a:rPr lang="en-CA" sz="2400" b="1" dirty="0">
                <a:solidFill>
                  <a:schemeClr val="accent5"/>
                </a:solidFill>
                <a:latin typeface="+mn-lt"/>
              </a:rPr>
              <a:t>omitted</a:t>
            </a:r>
            <a:r>
              <a:rPr lang="en-CA" sz="2400" b="1" dirty="0">
                <a:latin typeface="+mn-lt"/>
              </a:rPr>
              <a:t>.</a:t>
            </a:r>
          </a:p>
          <a:p>
            <a:pPr>
              <a:lnSpc>
                <a:spcPts val="2180"/>
              </a:lnSpc>
            </a:pPr>
            <a:endParaRPr lang="en-CA" sz="1200" b="1" dirty="0">
              <a:latin typeface="+mn-lt"/>
            </a:endParaRPr>
          </a:p>
          <a:p>
            <a:pPr>
              <a:lnSpc>
                <a:spcPts val="2180"/>
              </a:lnSpc>
            </a:pPr>
            <a:r>
              <a:rPr lang="en-CA" sz="2400" b="1" dirty="0">
                <a:latin typeface="+mn-lt"/>
              </a:rPr>
              <a:t>Example slides from Botswana are included as an </a:t>
            </a:r>
            <a:r>
              <a:rPr lang="en-CA" sz="2400" b="1" i="1" dirty="0">
                <a:latin typeface="+mn-lt"/>
              </a:rPr>
              <a:t>illustrative example</a:t>
            </a:r>
            <a:r>
              <a:rPr lang="en-CA" sz="2400" b="1" dirty="0">
                <a:latin typeface="+mn-lt"/>
              </a:rPr>
              <a:t>.</a:t>
            </a:r>
          </a:p>
        </p:txBody>
      </p:sp>
      <p:sp>
        <p:nvSpPr>
          <p:cNvPr id="4" name="Slide Number Placeholder 3">
            <a:extLst>
              <a:ext uri="{FF2B5EF4-FFF2-40B4-BE49-F238E27FC236}">
                <a16:creationId xmlns:a16="http://schemas.microsoft.com/office/drawing/2014/main" id="{1B3F9BBC-C002-5CEC-5BA4-D8D7224B7903}"/>
              </a:ext>
            </a:extLst>
          </p:cNvPr>
          <p:cNvSpPr>
            <a:spLocks noGrp="1"/>
          </p:cNvSpPr>
          <p:nvPr>
            <p:ph type="sldNum" sz="quarter" idx="12"/>
          </p:nvPr>
        </p:nvSpPr>
        <p:spPr/>
        <p:txBody>
          <a:bodyPr/>
          <a:lstStyle/>
          <a:p>
            <a:fld id="{6734F48E-A456-4E2F-B17E-509464F7A050}" type="slidenum">
              <a:rPr lang="en-CA" smtClean="0"/>
              <a:pPr/>
              <a:t>2</a:t>
            </a:fld>
            <a:endParaRPr lang="en-CA"/>
          </a:p>
        </p:txBody>
      </p:sp>
    </p:spTree>
    <p:extLst>
      <p:ext uri="{BB962C8B-B14F-4D97-AF65-F5344CB8AC3E}">
        <p14:creationId xmlns:p14="http://schemas.microsoft.com/office/powerpoint/2010/main" val="2545165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2D5F0-25EB-DE24-DDDD-4E7CD09C5E93}"/>
              </a:ext>
            </a:extLst>
          </p:cNvPr>
          <p:cNvSpPr>
            <a:spLocks noGrp="1"/>
          </p:cNvSpPr>
          <p:nvPr>
            <p:ph type="sldNum" sz="quarter" idx="12"/>
          </p:nvPr>
        </p:nvSpPr>
        <p:spPr/>
        <p:txBody>
          <a:bodyPr/>
          <a:lstStyle/>
          <a:p>
            <a:fld id="{6734F48E-A456-4E2F-B17E-509464F7A050}" type="slidenum">
              <a:rPr lang="en-CA" smtClean="0"/>
              <a:pPr/>
              <a:t>20</a:t>
            </a:fld>
            <a:endParaRPr lang="en-CA"/>
          </a:p>
        </p:txBody>
      </p:sp>
      <p:sp>
        <p:nvSpPr>
          <p:cNvPr id="3" name="Oval 2">
            <a:extLst>
              <a:ext uri="{FF2B5EF4-FFF2-40B4-BE49-F238E27FC236}">
                <a16:creationId xmlns:a16="http://schemas.microsoft.com/office/drawing/2014/main" id="{A23E3AA3-5972-98A2-6595-E99FB93DB392}"/>
              </a:ext>
            </a:extLst>
          </p:cNvPr>
          <p:cNvSpPr/>
          <p:nvPr/>
        </p:nvSpPr>
        <p:spPr>
          <a:xfrm>
            <a:off x="6955160" y="2386608"/>
            <a:ext cx="4320480" cy="4104456"/>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 name="Oval 3">
            <a:extLst>
              <a:ext uri="{FF2B5EF4-FFF2-40B4-BE49-F238E27FC236}">
                <a16:creationId xmlns:a16="http://schemas.microsoft.com/office/drawing/2014/main" id="{4A2795F9-2A34-4693-DE08-F43C148CC684}"/>
              </a:ext>
            </a:extLst>
          </p:cNvPr>
          <p:cNvSpPr/>
          <p:nvPr/>
        </p:nvSpPr>
        <p:spPr>
          <a:xfrm>
            <a:off x="6163072" y="2782652"/>
            <a:ext cx="3456384" cy="3312368"/>
          </a:xfrm>
          <a:prstGeom prst="ellipse">
            <a:avLst/>
          </a:prstGeom>
          <a:solidFill>
            <a:srgbClr val="FFFF00">
              <a:alpha val="45000"/>
            </a:srgbClr>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5" name="TextBox 4">
            <a:extLst>
              <a:ext uri="{FF2B5EF4-FFF2-40B4-BE49-F238E27FC236}">
                <a16:creationId xmlns:a16="http://schemas.microsoft.com/office/drawing/2014/main" id="{AC663EED-56E4-B3E1-02C4-2ACBF5568A40}"/>
              </a:ext>
            </a:extLst>
          </p:cNvPr>
          <p:cNvSpPr txBox="1"/>
          <p:nvPr/>
        </p:nvSpPr>
        <p:spPr>
          <a:xfrm>
            <a:off x="10987608" y="5338936"/>
            <a:ext cx="3240360" cy="1569660"/>
          </a:xfrm>
          <a:prstGeom prst="rect">
            <a:avLst/>
          </a:prstGeom>
          <a:noFill/>
        </p:spPr>
        <p:txBody>
          <a:bodyPr wrap="square" rtlCol="0">
            <a:spAutoFit/>
          </a:bodyPr>
          <a:lstStyle/>
          <a:p>
            <a:pPr algn="ctr"/>
            <a:r>
              <a:rPr lang="en-CA" sz="2400" dirty="0">
                <a:solidFill>
                  <a:schemeClr val="tx2"/>
                </a:solidFill>
              </a:rPr>
              <a:t>Everything that </a:t>
            </a:r>
            <a:r>
              <a:rPr lang="en-CA" sz="2400" b="1" i="1" u="sng" dirty="0">
                <a:solidFill>
                  <a:schemeClr val="tx2"/>
                </a:solidFill>
              </a:rPr>
              <a:t>should</a:t>
            </a:r>
            <a:r>
              <a:rPr lang="en-CA" sz="2400" b="1" dirty="0">
                <a:solidFill>
                  <a:schemeClr val="tx2"/>
                </a:solidFill>
              </a:rPr>
              <a:t> </a:t>
            </a:r>
            <a:r>
              <a:rPr lang="en-CA" sz="2400" dirty="0">
                <a:solidFill>
                  <a:schemeClr val="tx2"/>
                </a:solidFill>
              </a:rPr>
              <a:t>be done during a care encounter</a:t>
            </a:r>
          </a:p>
        </p:txBody>
      </p:sp>
      <p:cxnSp>
        <p:nvCxnSpPr>
          <p:cNvPr id="6" name="Connector: Elbow 5">
            <a:extLst>
              <a:ext uri="{FF2B5EF4-FFF2-40B4-BE49-F238E27FC236}">
                <a16:creationId xmlns:a16="http://schemas.microsoft.com/office/drawing/2014/main" id="{C44EDA44-F72E-3D40-9D65-AD4E14A76AD3}"/>
              </a:ext>
            </a:extLst>
          </p:cNvPr>
          <p:cNvCxnSpPr>
            <a:cxnSpLocks/>
            <a:stCxn id="3" idx="6"/>
            <a:endCxn id="5" idx="0"/>
          </p:cNvCxnSpPr>
          <p:nvPr/>
        </p:nvCxnSpPr>
        <p:spPr>
          <a:xfrm>
            <a:off x="11275640" y="4438836"/>
            <a:ext cx="1332148" cy="900100"/>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6AEC40-DCA4-55B0-3E4E-BBF6A3996768}"/>
              </a:ext>
            </a:extLst>
          </p:cNvPr>
          <p:cNvSpPr txBox="1"/>
          <p:nvPr/>
        </p:nvSpPr>
        <p:spPr>
          <a:xfrm>
            <a:off x="3750805" y="2530624"/>
            <a:ext cx="2592287" cy="1200329"/>
          </a:xfrm>
          <a:prstGeom prst="rect">
            <a:avLst/>
          </a:prstGeom>
          <a:noFill/>
        </p:spPr>
        <p:txBody>
          <a:bodyPr wrap="square" rtlCol="0">
            <a:spAutoFit/>
          </a:bodyPr>
          <a:lstStyle/>
          <a:p>
            <a:pPr algn="ctr"/>
            <a:r>
              <a:rPr lang="en-CA" sz="2400" dirty="0">
                <a:solidFill>
                  <a:schemeClr val="accent6"/>
                </a:solidFill>
              </a:rPr>
              <a:t>Everything that </a:t>
            </a:r>
            <a:r>
              <a:rPr lang="en-CA" sz="2400" b="1" i="1" u="sng" dirty="0">
                <a:solidFill>
                  <a:schemeClr val="accent6"/>
                </a:solidFill>
              </a:rPr>
              <a:t>was</a:t>
            </a:r>
            <a:r>
              <a:rPr lang="en-CA" sz="2400" b="1" dirty="0">
                <a:solidFill>
                  <a:schemeClr val="accent6"/>
                </a:solidFill>
              </a:rPr>
              <a:t> </a:t>
            </a:r>
            <a:r>
              <a:rPr lang="en-CA" sz="2400" dirty="0">
                <a:solidFill>
                  <a:schemeClr val="accent6"/>
                </a:solidFill>
              </a:rPr>
              <a:t>done during a care encounter</a:t>
            </a:r>
          </a:p>
        </p:txBody>
      </p:sp>
      <p:cxnSp>
        <p:nvCxnSpPr>
          <p:cNvPr id="8" name="Connector: Elbow 7">
            <a:extLst>
              <a:ext uri="{FF2B5EF4-FFF2-40B4-BE49-F238E27FC236}">
                <a16:creationId xmlns:a16="http://schemas.microsoft.com/office/drawing/2014/main" id="{5BE1971E-8D41-C8CE-7FFE-8772596B3C3F}"/>
              </a:ext>
            </a:extLst>
          </p:cNvPr>
          <p:cNvCxnSpPr>
            <a:stCxn id="7" idx="2"/>
            <a:endCxn id="4" idx="2"/>
          </p:cNvCxnSpPr>
          <p:nvPr/>
        </p:nvCxnSpPr>
        <p:spPr>
          <a:xfrm rot="16200000" flipH="1">
            <a:off x="5251069" y="3526832"/>
            <a:ext cx="707883" cy="1116123"/>
          </a:xfrm>
          <a:prstGeom prst="bentConnector2">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5E6A59-DD5D-B6FC-FAC2-095F0B6B5311}"/>
              </a:ext>
            </a:extLst>
          </p:cNvPr>
          <p:cNvCxnSpPr/>
          <p:nvPr/>
        </p:nvCxnSpPr>
        <p:spPr>
          <a:xfrm flipH="1">
            <a:off x="5947048" y="5050904"/>
            <a:ext cx="792088" cy="1044116"/>
          </a:xfrm>
          <a:prstGeom prst="line">
            <a:avLst/>
          </a:prstGeom>
          <a:ln w="381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16C15A-DC55-40BB-709C-D99A6D3B5F9D}"/>
              </a:ext>
            </a:extLst>
          </p:cNvPr>
          <p:cNvCxnSpPr/>
          <p:nvPr/>
        </p:nvCxnSpPr>
        <p:spPr>
          <a:xfrm flipH="1">
            <a:off x="10306874" y="2524288"/>
            <a:ext cx="792088" cy="1044116"/>
          </a:xfrm>
          <a:prstGeom prst="line">
            <a:avLst/>
          </a:prstGeom>
          <a:ln w="381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5A6414-1486-405B-1489-7589A196E631}"/>
              </a:ext>
            </a:extLst>
          </p:cNvPr>
          <p:cNvSpPr txBox="1"/>
          <p:nvPr/>
        </p:nvSpPr>
        <p:spPr>
          <a:xfrm>
            <a:off x="4650904" y="6106813"/>
            <a:ext cx="2592287" cy="830997"/>
          </a:xfrm>
          <a:prstGeom prst="rect">
            <a:avLst/>
          </a:prstGeom>
          <a:noFill/>
        </p:spPr>
        <p:txBody>
          <a:bodyPr wrap="square" rtlCol="0">
            <a:spAutoFit/>
          </a:bodyPr>
          <a:lstStyle/>
          <a:p>
            <a:pPr algn="ctr"/>
            <a:r>
              <a:rPr lang="en-CA" sz="2400" dirty="0">
                <a:solidFill>
                  <a:schemeClr val="accent2"/>
                </a:solidFill>
              </a:rPr>
              <a:t>Errors of </a:t>
            </a:r>
            <a:r>
              <a:rPr lang="en-CA" sz="2400" b="1" dirty="0">
                <a:solidFill>
                  <a:schemeClr val="accent2"/>
                </a:solidFill>
              </a:rPr>
              <a:t>Commission</a:t>
            </a:r>
          </a:p>
        </p:txBody>
      </p:sp>
      <p:sp>
        <p:nvSpPr>
          <p:cNvPr id="12" name="TextBox 11">
            <a:extLst>
              <a:ext uri="{FF2B5EF4-FFF2-40B4-BE49-F238E27FC236}">
                <a16:creationId xmlns:a16="http://schemas.microsoft.com/office/drawing/2014/main" id="{EB98E4D4-B86E-BC44-2429-20B05CFE57B6}"/>
              </a:ext>
            </a:extLst>
          </p:cNvPr>
          <p:cNvSpPr txBox="1"/>
          <p:nvPr/>
        </p:nvSpPr>
        <p:spPr>
          <a:xfrm>
            <a:off x="9810765" y="1699627"/>
            <a:ext cx="2592287" cy="830997"/>
          </a:xfrm>
          <a:prstGeom prst="rect">
            <a:avLst/>
          </a:prstGeom>
          <a:noFill/>
        </p:spPr>
        <p:txBody>
          <a:bodyPr wrap="square" rtlCol="0">
            <a:spAutoFit/>
          </a:bodyPr>
          <a:lstStyle/>
          <a:p>
            <a:pPr algn="ctr"/>
            <a:r>
              <a:rPr lang="en-CA" sz="2400" dirty="0">
                <a:solidFill>
                  <a:schemeClr val="accent2"/>
                </a:solidFill>
              </a:rPr>
              <a:t>Errors of </a:t>
            </a:r>
          </a:p>
          <a:p>
            <a:pPr algn="ctr"/>
            <a:r>
              <a:rPr lang="en-CA" sz="2400" b="1" dirty="0">
                <a:solidFill>
                  <a:schemeClr val="accent2"/>
                </a:solidFill>
              </a:rPr>
              <a:t>Omission</a:t>
            </a:r>
          </a:p>
        </p:txBody>
      </p:sp>
      <p:sp>
        <p:nvSpPr>
          <p:cNvPr id="13" name="TextBox 12">
            <a:extLst>
              <a:ext uri="{FF2B5EF4-FFF2-40B4-BE49-F238E27FC236}">
                <a16:creationId xmlns:a16="http://schemas.microsoft.com/office/drawing/2014/main" id="{5EF946AC-64A5-1B95-723D-6F6AC347354C}"/>
              </a:ext>
            </a:extLst>
          </p:cNvPr>
          <p:cNvSpPr txBox="1"/>
          <p:nvPr/>
        </p:nvSpPr>
        <p:spPr>
          <a:xfrm>
            <a:off x="7027169" y="4208002"/>
            <a:ext cx="2592287" cy="461665"/>
          </a:xfrm>
          <a:prstGeom prst="rect">
            <a:avLst/>
          </a:prstGeom>
          <a:noFill/>
        </p:spPr>
        <p:txBody>
          <a:bodyPr wrap="square" rtlCol="0">
            <a:spAutoFit/>
          </a:bodyPr>
          <a:lstStyle/>
          <a:p>
            <a:pPr algn="ctr"/>
            <a:r>
              <a:rPr lang="en-CA" sz="2400" b="1" dirty="0">
                <a:solidFill>
                  <a:schemeClr val="accent5"/>
                </a:solidFill>
                <a:latin typeface="Candara" panose="020E0502030303020204" pitchFamily="34" charset="0"/>
              </a:rPr>
              <a:t>The GREEN ZONE</a:t>
            </a:r>
          </a:p>
        </p:txBody>
      </p:sp>
      <p:sp>
        <p:nvSpPr>
          <p:cNvPr id="15" name="TextBox 14">
            <a:extLst>
              <a:ext uri="{FF2B5EF4-FFF2-40B4-BE49-F238E27FC236}">
                <a16:creationId xmlns:a16="http://schemas.microsoft.com/office/drawing/2014/main" id="{C8E954A1-F7F7-EBBB-C1BF-144B2C9A07DF}"/>
              </a:ext>
            </a:extLst>
          </p:cNvPr>
          <p:cNvSpPr txBox="1"/>
          <p:nvPr/>
        </p:nvSpPr>
        <p:spPr>
          <a:xfrm>
            <a:off x="971025" y="438036"/>
            <a:ext cx="12416327" cy="1077218"/>
          </a:xfrm>
          <a:prstGeom prst="rect">
            <a:avLst/>
          </a:prstGeom>
          <a:noFill/>
        </p:spPr>
        <p:txBody>
          <a:bodyPr wrap="square" rtlCol="0">
            <a:spAutoFit/>
          </a:bodyPr>
          <a:lstStyle/>
          <a:p>
            <a:pPr algn="ctr"/>
            <a:r>
              <a:rPr lang="en-CA" sz="3200" b="1" dirty="0">
                <a:solidFill>
                  <a:schemeClr val="tx2"/>
                </a:solidFill>
              </a:rPr>
              <a:t>The “key” </a:t>
            </a:r>
            <a:r>
              <a:rPr lang="en-CA" sz="3200" b="1" i="1" dirty="0">
                <a:solidFill>
                  <a:schemeClr val="accent5"/>
                </a:solidFill>
              </a:rPr>
              <a:t>impact</a:t>
            </a:r>
            <a:r>
              <a:rPr lang="en-CA" sz="3200" b="1" i="1" dirty="0">
                <a:solidFill>
                  <a:schemeClr val="tx2"/>
                </a:solidFill>
              </a:rPr>
              <a:t> </a:t>
            </a:r>
            <a:r>
              <a:rPr lang="en-CA" sz="3200" b="1" dirty="0">
                <a:solidFill>
                  <a:schemeClr val="tx2"/>
                </a:solidFill>
              </a:rPr>
              <a:t>from digital health is that it can help us </a:t>
            </a:r>
            <a:r>
              <a:rPr lang="en-CA" sz="3200" b="1" i="1" dirty="0">
                <a:solidFill>
                  <a:schemeClr val="accent5"/>
                </a:solidFill>
              </a:rPr>
              <a:t>maximize</a:t>
            </a:r>
            <a:r>
              <a:rPr lang="en-CA" sz="3200" b="1" dirty="0">
                <a:solidFill>
                  <a:schemeClr val="tx2"/>
                </a:solidFill>
              </a:rPr>
              <a:t> the care delivered in the </a:t>
            </a:r>
            <a:r>
              <a:rPr lang="en-CA" sz="3200" b="1" dirty="0">
                <a:solidFill>
                  <a:schemeClr val="accent5"/>
                </a:solidFill>
              </a:rPr>
              <a:t>GREEN ZONE</a:t>
            </a:r>
            <a:r>
              <a:rPr lang="en-CA" sz="3200" b="1" dirty="0">
                <a:solidFill>
                  <a:schemeClr val="tx2"/>
                </a:solidFill>
              </a:rPr>
              <a:t>.</a:t>
            </a:r>
          </a:p>
        </p:txBody>
      </p:sp>
    </p:spTree>
    <p:extLst>
      <p:ext uri="{BB962C8B-B14F-4D97-AF65-F5344CB8AC3E}">
        <p14:creationId xmlns:p14="http://schemas.microsoft.com/office/powerpoint/2010/main" val="668406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44EEC-940B-2457-9690-22A93E3450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D66D7A6-F041-9A0E-587D-51D4827C7EDC}"/>
              </a:ext>
            </a:extLst>
          </p:cNvPr>
          <p:cNvSpPr>
            <a:spLocks noGrp="1"/>
          </p:cNvSpPr>
          <p:nvPr>
            <p:ph type="title"/>
          </p:nvPr>
        </p:nvSpPr>
        <p:spPr/>
        <p:txBody>
          <a:bodyPr/>
          <a:lstStyle/>
          <a:p>
            <a:r>
              <a:rPr lang="en-GB" dirty="0"/>
              <a:t>KEY TAKEAWAY POINTS</a:t>
            </a:r>
          </a:p>
        </p:txBody>
      </p:sp>
      <p:sp>
        <p:nvSpPr>
          <p:cNvPr id="6" name="Content Placeholder 5">
            <a:extLst>
              <a:ext uri="{FF2B5EF4-FFF2-40B4-BE49-F238E27FC236}">
                <a16:creationId xmlns:a16="http://schemas.microsoft.com/office/drawing/2014/main" id="{1B41FC3F-49E8-FC40-646E-611199534B58}"/>
              </a:ext>
            </a:extLst>
          </p:cNvPr>
          <p:cNvSpPr>
            <a:spLocks noGrp="1"/>
          </p:cNvSpPr>
          <p:nvPr>
            <p:ph idx="1"/>
          </p:nvPr>
        </p:nvSpPr>
        <p:spPr>
          <a:xfrm>
            <a:off x="828000" y="1980000"/>
            <a:ext cx="12967920" cy="5431155"/>
          </a:xfrm>
        </p:spPr>
        <p:txBody>
          <a:bodyPr/>
          <a:lstStyle/>
          <a:p>
            <a:pPr marL="457200" indent="-457200" algn="l">
              <a:buSzPct val="75000"/>
              <a:buFont typeface="Arial" panose="020B0604020202020204" pitchFamily="34" charset="0"/>
              <a:buChar char="•"/>
            </a:pPr>
            <a:r>
              <a:rPr lang="en-CA" sz="2800" b="1" dirty="0"/>
              <a:t>We can use digital health to both </a:t>
            </a:r>
            <a:r>
              <a:rPr lang="en-CA" sz="2800" b="1" dirty="0">
                <a:solidFill>
                  <a:schemeClr val="accent5"/>
                </a:solidFill>
              </a:rPr>
              <a:t>meter</a:t>
            </a:r>
            <a:r>
              <a:rPr lang="en-CA" sz="2800" b="1" dirty="0"/>
              <a:t> the health system – and to exert </a:t>
            </a:r>
            <a:r>
              <a:rPr lang="en-CA" sz="2800" b="1" dirty="0">
                <a:solidFill>
                  <a:schemeClr val="accent5"/>
                </a:solidFill>
              </a:rPr>
              <a:t>process control </a:t>
            </a:r>
            <a:r>
              <a:rPr lang="en-CA" sz="2800" b="1" dirty="0"/>
              <a:t>upon it.</a:t>
            </a:r>
          </a:p>
          <a:p>
            <a:pPr marL="457200" indent="-457200" algn="l">
              <a:buSzPct val="75000"/>
              <a:buFont typeface="Arial" panose="020B0604020202020204" pitchFamily="34" charset="0"/>
              <a:buChar char="•"/>
            </a:pPr>
            <a:endParaRPr lang="en-CA" sz="1200" b="1" dirty="0"/>
          </a:p>
          <a:p>
            <a:pPr marL="457200" indent="-457200" algn="l">
              <a:buSzPct val="75000"/>
              <a:buFont typeface="Arial" panose="020B0604020202020204" pitchFamily="34" charset="0"/>
              <a:buChar char="•"/>
            </a:pPr>
            <a:r>
              <a:rPr lang="en-CA" sz="2800" b="1" dirty="0"/>
              <a:t>Digital health can play an </a:t>
            </a:r>
            <a:r>
              <a:rPr lang="en-CA" sz="2800" b="1" dirty="0">
                <a:solidFill>
                  <a:schemeClr val="accent5"/>
                </a:solidFill>
              </a:rPr>
              <a:t>industrial engineering </a:t>
            </a:r>
            <a:r>
              <a:rPr lang="en-CA" sz="2800" b="1" dirty="0"/>
              <a:t>role. It can be leveraged to improve </a:t>
            </a:r>
            <a:r>
              <a:rPr lang="en-CA" sz="2800" b="1" dirty="0">
                <a:solidFill>
                  <a:schemeClr val="accent5"/>
                </a:solidFill>
              </a:rPr>
              <a:t>consistency</a:t>
            </a:r>
            <a:r>
              <a:rPr lang="en-CA" sz="2800" b="1" dirty="0"/>
              <a:t> in execution of the </a:t>
            </a:r>
            <a:r>
              <a:rPr lang="en-CA" sz="2800" b="1" dirty="0">
                <a:solidFill>
                  <a:schemeClr val="accent5"/>
                </a:solidFill>
              </a:rPr>
              <a:t>“health production function”</a:t>
            </a:r>
            <a:r>
              <a:rPr lang="en-CA" sz="2800" b="1" dirty="0"/>
              <a:t>. </a:t>
            </a:r>
          </a:p>
          <a:p>
            <a:pPr marL="457200" indent="-457200" algn="l">
              <a:buSzPct val="75000"/>
              <a:buFont typeface="Arial" panose="020B0604020202020204" pitchFamily="34" charset="0"/>
              <a:buChar char="•"/>
            </a:pPr>
            <a:endParaRPr lang="en-CA" sz="1200" b="1" dirty="0"/>
          </a:p>
          <a:p>
            <a:pPr marL="457200" indent="-457200" algn="l">
              <a:buSzPct val="75000"/>
              <a:buFont typeface="Arial" panose="020B0604020202020204" pitchFamily="34" charset="0"/>
              <a:buChar char="•"/>
            </a:pPr>
            <a:r>
              <a:rPr lang="en-CA" sz="2800" b="1" dirty="0"/>
              <a:t>We should leverage digital health in support of </a:t>
            </a:r>
            <a:r>
              <a:rPr lang="en-CA" sz="2800" b="1" dirty="0">
                <a:solidFill>
                  <a:schemeClr val="accent5"/>
                </a:solidFill>
              </a:rPr>
              <a:t>care workflows</a:t>
            </a:r>
            <a:r>
              <a:rPr lang="en-CA" sz="2800" b="1" dirty="0"/>
              <a:t>. Atomic, person-centric data serves </a:t>
            </a:r>
            <a:r>
              <a:rPr lang="en-CA" sz="2800" b="1" u="sng" dirty="0">
                <a:solidFill>
                  <a:schemeClr val="accent5"/>
                </a:solidFill>
              </a:rPr>
              <a:t>both</a:t>
            </a:r>
            <a:r>
              <a:rPr lang="en-CA" sz="2800" b="1" dirty="0"/>
              <a:t> person-centric </a:t>
            </a:r>
            <a:r>
              <a:rPr lang="en-CA" sz="2800" b="1" dirty="0">
                <a:solidFill>
                  <a:schemeClr val="accent5"/>
                </a:solidFill>
              </a:rPr>
              <a:t>care</a:t>
            </a:r>
            <a:r>
              <a:rPr lang="en-CA" sz="2800" b="1" dirty="0"/>
              <a:t> and population-level </a:t>
            </a:r>
            <a:r>
              <a:rPr lang="en-CA" sz="2800" b="1" dirty="0">
                <a:solidFill>
                  <a:schemeClr val="accent5"/>
                </a:solidFill>
              </a:rPr>
              <a:t>monitoring</a:t>
            </a:r>
            <a:r>
              <a:rPr lang="en-CA" sz="2800" b="1" dirty="0"/>
              <a:t>.</a:t>
            </a:r>
          </a:p>
          <a:p>
            <a:pPr marL="457200" indent="-457200" algn="l">
              <a:buSzPct val="75000"/>
              <a:buFont typeface="Arial" panose="020B0604020202020204" pitchFamily="34" charset="0"/>
              <a:buChar char="•"/>
            </a:pPr>
            <a:endParaRPr lang="en-CA" sz="1200" b="1" dirty="0"/>
          </a:p>
          <a:p>
            <a:pPr marL="457200" indent="-457200" algn="l">
              <a:buSzPct val="75000"/>
              <a:buFont typeface="Arial" panose="020B0604020202020204" pitchFamily="34" charset="0"/>
              <a:buChar char="•"/>
            </a:pPr>
            <a:r>
              <a:rPr lang="en-CA" sz="2800" b="1" dirty="0">
                <a:solidFill>
                  <a:schemeClr val="accent5"/>
                </a:solidFill>
              </a:rPr>
              <a:t>Analytics</a:t>
            </a:r>
            <a:r>
              <a:rPr lang="en-CA" sz="2800" b="1" dirty="0"/>
              <a:t> can be leveraged to inform </a:t>
            </a:r>
            <a:r>
              <a:rPr lang="en-CA" sz="2800" b="1" dirty="0">
                <a:solidFill>
                  <a:schemeClr val="accent5"/>
                </a:solidFill>
              </a:rPr>
              <a:t>improvements</a:t>
            </a:r>
            <a:r>
              <a:rPr lang="en-CA" sz="2800" b="1" dirty="0"/>
              <a:t> to the health system </a:t>
            </a:r>
            <a:r>
              <a:rPr lang="en-CA" sz="2800" b="1" dirty="0">
                <a:solidFill>
                  <a:schemeClr val="accent5"/>
                </a:solidFill>
              </a:rPr>
              <a:t>operations</a:t>
            </a:r>
            <a:r>
              <a:rPr lang="en-CA" sz="2800" b="1" dirty="0"/>
              <a:t>, and/or to the digital health supported </a:t>
            </a:r>
            <a:r>
              <a:rPr lang="en-CA" sz="2800" b="1" dirty="0">
                <a:solidFill>
                  <a:schemeClr val="accent5"/>
                </a:solidFill>
              </a:rPr>
              <a:t>interventions</a:t>
            </a:r>
            <a:r>
              <a:rPr lang="en-CA" sz="2800" b="1" dirty="0"/>
              <a:t>. This </a:t>
            </a:r>
            <a:r>
              <a:rPr lang="en-CA" sz="2800" b="1" dirty="0">
                <a:solidFill>
                  <a:schemeClr val="accent5"/>
                </a:solidFill>
              </a:rPr>
              <a:t>feedback</a:t>
            </a:r>
            <a:r>
              <a:rPr lang="en-CA" sz="2800" b="1" dirty="0"/>
              <a:t> loop creates a </a:t>
            </a:r>
            <a:r>
              <a:rPr lang="en-CA" sz="2800" b="1" dirty="0">
                <a:solidFill>
                  <a:schemeClr val="accent2"/>
                </a:solidFill>
              </a:rPr>
              <a:t>Learning Health System</a:t>
            </a:r>
            <a:r>
              <a:rPr lang="en-CA" sz="2800" b="1" dirty="0"/>
              <a:t>.</a:t>
            </a:r>
            <a:endParaRPr lang="en-GB" dirty="0"/>
          </a:p>
        </p:txBody>
      </p:sp>
      <p:sp>
        <p:nvSpPr>
          <p:cNvPr id="2" name="Slide Number Placeholder 1">
            <a:extLst>
              <a:ext uri="{FF2B5EF4-FFF2-40B4-BE49-F238E27FC236}">
                <a16:creationId xmlns:a16="http://schemas.microsoft.com/office/drawing/2014/main" id="{B2D5E170-14B1-EE4C-B952-4C8BA6CAA874}"/>
              </a:ext>
            </a:extLst>
          </p:cNvPr>
          <p:cNvSpPr>
            <a:spLocks noGrp="1"/>
          </p:cNvSpPr>
          <p:nvPr>
            <p:ph type="sldNum" sz="quarter" idx="12"/>
          </p:nvPr>
        </p:nvSpPr>
        <p:spPr/>
        <p:txBody>
          <a:bodyPr/>
          <a:lstStyle/>
          <a:p>
            <a:fld id="{6734F48E-A456-4E2F-B17E-509464F7A050}" type="slidenum">
              <a:rPr lang="en-CA" smtClean="0"/>
              <a:pPr/>
              <a:t>21</a:t>
            </a:fld>
            <a:endParaRPr lang="en-CA"/>
          </a:p>
        </p:txBody>
      </p:sp>
      <p:pic>
        <p:nvPicPr>
          <p:cNvPr id="8" name="Graphic 7" descr="Key with solid fill">
            <a:extLst>
              <a:ext uri="{FF2B5EF4-FFF2-40B4-BE49-F238E27FC236}">
                <a16:creationId xmlns:a16="http://schemas.microsoft.com/office/drawing/2014/main" id="{BAADEAF3-50FC-F04F-3C3F-2ECEDC1C09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280" y="298376"/>
            <a:ext cx="914400" cy="914400"/>
          </a:xfrm>
          <a:prstGeom prst="rect">
            <a:avLst/>
          </a:prstGeom>
        </p:spPr>
      </p:pic>
    </p:spTree>
    <p:extLst>
      <p:ext uri="{BB962C8B-B14F-4D97-AF65-F5344CB8AC3E}">
        <p14:creationId xmlns:p14="http://schemas.microsoft.com/office/powerpoint/2010/main" val="3227509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421FE-86BF-73CC-9D4A-1999B90F0E1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85303B-B145-661A-303D-52EEE8711B93}"/>
              </a:ext>
            </a:extLst>
          </p:cNvPr>
          <p:cNvSpPr>
            <a:spLocks noGrp="1"/>
          </p:cNvSpPr>
          <p:nvPr>
            <p:ph type="sldNum" sz="quarter" idx="12"/>
          </p:nvPr>
        </p:nvSpPr>
        <p:spPr/>
        <p:txBody>
          <a:bodyPr/>
          <a:lstStyle/>
          <a:p>
            <a:fld id="{6734F48E-A456-4E2F-B17E-509464F7A050}" type="slidenum">
              <a:rPr lang="en-CA" smtClean="0"/>
              <a:pPr/>
              <a:t>22</a:t>
            </a:fld>
            <a:endParaRPr lang="en-CA"/>
          </a:p>
        </p:txBody>
      </p:sp>
      <p:sp>
        <p:nvSpPr>
          <p:cNvPr id="2" name="Content Placeholder 2">
            <a:extLst>
              <a:ext uri="{FF2B5EF4-FFF2-40B4-BE49-F238E27FC236}">
                <a16:creationId xmlns:a16="http://schemas.microsoft.com/office/drawing/2014/main" id="{DE3E6EA4-6DF2-27B0-5F44-01D9DD71177D}"/>
              </a:ext>
            </a:extLst>
          </p:cNvPr>
          <p:cNvSpPr txBox="1">
            <a:spLocks/>
          </p:cNvSpPr>
          <p:nvPr/>
        </p:nvSpPr>
        <p:spPr>
          <a:xfrm>
            <a:off x="834480" y="1954560"/>
            <a:ext cx="8928992"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Based on IHME, what are our what are our </a:t>
            </a:r>
            <a:r>
              <a:rPr lang="en-CA" sz="4800" b="1" dirty="0">
                <a:solidFill>
                  <a:schemeClr val="accent5"/>
                </a:solidFill>
                <a:latin typeface="+mn-lt"/>
              </a:rPr>
              <a:t>health metrics</a:t>
            </a:r>
            <a:r>
              <a:rPr lang="en-CA" sz="4800" b="1" dirty="0">
                <a:latin typeface="+mn-lt"/>
              </a:rPr>
              <a:t>, including our current </a:t>
            </a:r>
            <a:r>
              <a:rPr lang="en-CA" sz="4800" b="1" dirty="0">
                <a:solidFill>
                  <a:schemeClr val="accent5"/>
                </a:solidFill>
                <a:latin typeface="+mn-lt"/>
              </a:rPr>
              <a:t>burden</a:t>
            </a:r>
            <a:r>
              <a:rPr lang="en-CA" sz="4800" b="1" dirty="0">
                <a:latin typeface="+mn-lt"/>
              </a:rPr>
              <a:t> of disease?</a:t>
            </a:r>
            <a:endParaRPr lang="en-CA" sz="4800" dirty="0">
              <a:latin typeface="+mn-lt"/>
            </a:endParaRPr>
          </a:p>
        </p:txBody>
      </p:sp>
      <p:pic>
        <p:nvPicPr>
          <p:cNvPr id="5" name="Graphic 4">
            <a:extLst>
              <a:ext uri="{FF2B5EF4-FFF2-40B4-BE49-F238E27FC236}">
                <a16:creationId xmlns:a16="http://schemas.microsoft.com/office/drawing/2014/main" id="{C08774AB-0A06-5D9B-B00A-1B0F2F2042A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63472" y="1306488"/>
            <a:ext cx="4298340" cy="6364851"/>
          </a:xfrm>
          <a:prstGeom prst="rect">
            <a:avLst/>
          </a:prstGeom>
        </p:spPr>
      </p:pic>
      <p:sp>
        <p:nvSpPr>
          <p:cNvPr id="6" name="TextBox 5">
            <a:extLst>
              <a:ext uri="{FF2B5EF4-FFF2-40B4-BE49-F238E27FC236}">
                <a16:creationId xmlns:a16="http://schemas.microsoft.com/office/drawing/2014/main" id="{0D9BDAEB-53FE-75A3-9CEA-828B2AA71757}"/>
              </a:ext>
            </a:extLst>
          </p:cNvPr>
          <p:cNvSpPr txBox="1"/>
          <p:nvPr/>
        </p:nvSpPr>
        <p:spPr>
          <a:xfrm>
            <a:off x="1482552" y="6030798"/>
            <a:ext cx="5769080" cy="276999"/>
          </a:xfrm>
          <a:prstGeom prst="rect">
            <a:avLst/>
          </a:prstGeom>
          <a:noFill/>
        </p:spPr>
        <p:txBody>
          <a:bodyPr wrap="none" rtlCol="0">
            <a:spAutoFit/>
          </a:bodyPr>
          <a:lstStyle/>
          <a:p>
            <a:pPr algn="l"/>
            <a:r>
              <a:rPr lang="en-CA" sz="1200" dirty="0">
                <a:solidFill>
                  <a:schemeClr val="tx2"/>
                </a:solidFill>
                <a:hlinkClick r:id="rId4"/>
              </a:rPr>
              <a:t>https://www.healthdata.org/research-analysis/health-by-location/profiles/botswana</a:t>
            </a:r>
            <a:r>
              <a:rPr lang="en-CA" sz="1200" dirty="0">
                <a:solidFill>
                  <a:schemeClr val="tx2"/>
                </a:solidFill>
              </a:rPr>
              <a:t> </a:t>
            </a:r>
          </a:p>
        </p:txBody>
      </p:sp>
      <p:sp>
        <p:nvSpPr>
          <p:cNvPr id="3" name="TextBox 2">
            <a:extLst>
              <a:ext uri="{FF2B5EF4-FFF2-40B4-BE49-F238E27FC236}">
                <a16:creationId xmlns:a16="http://schemas.microsoft.com/office/drawing/2014/main" id="{40BA9E80-9B92-9A37-E877-CC67E6D58E35}"/>
              </a:ext>
            </a:extLst>
          </p:cNvPr>
          <p:cNvSpPr txBox="1"/>
          <p:nvPr/>
        </p:nvSpPr>
        <p:spPr>
          <a:xfrm>
            <a:off x="1474458" y="6446646"/>
            <a:ext cx="4942379" cy="400110"/>
          </a:xfrm>
          <a:prstGeom prst="rect">
            <a:avLst/>
          </a:prstGeom>
          <a:noFill/>
        </p:spPr>
        <p:txBody>
          <a:bodyPr wrap="none" rtlCol="0">
            <a:spAutoFit/>
          </a:bodyPr>
          <a:lstStyle/>
          <a:p>
            <a:pPr algn="l"/>
            <a:r>
              <a:rPr lang="en-CA" sz="2000" dirty="0">
                <a:solidFill>
                  <a:schemeClr val="accent2"/>
                </a:solidFill>
              </a:rPr>
              <a:t>&lt;example IHME link… edit as necessary&gt;</a:t>
            </a:r>
          </a:p>
        </p:txBody>
      </p:sp>
    </p:spTree>
    <p:extLst>
      <p:ext uri="{BB962C8B-B14F-4D97-AF65-F5344CB8AC3E}">
        <p14:creationId xmlns:p14="http://schemas.microsoft.com/office/powerpoint/2010/main" val="3036730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78027D-7AA6-1F9F-19DC-BFBF45E92823}"/>
              </a:ext>
            </a:extLst>
          </p:cNvPr>
          <p:cNvSpPr>
            <a:spLocks noGrp="1"/>
          </p:cNvSpPr>
          <p:nvPr>
            <p:ph type="title"/>
          </p:nvPr>
        </p:nvSpPr>
        <p:spPr/>
        <p:txBody>
          <a:bodyPr/>
          <a:lstStyle/>
          <a:p>
            <a:r>
              <a:rPr lang="en-CA" dirty="0"/>
              <a:t>IHME CONTENT…</a:t>
            </a:r>
          </a:p>
        </p:txBody>
      </p:sp>
      <p:sp>
        <p:nvSpPr>
          <p:cNvPr id="4" name="Content Placeholder 3">
            <a:extLst>
              <a:ext uri="{FF2B5EF4-FFF2-40B4-BE49-F238E27FC236}">
                <a16:creationId xmlns:a16="http://schemas.microsoft.com/office/drawing/2014/main" id="{A983E524-1B72-E088-C60D-FB4F388BFB89}"/>
              </a:ext>
            </a:extLst>
          </p:cNvPr>
          <p:cNvSpPr>
            <a:spLocks noGrp="1"/>
          </p:cNvSpPr>
          <p:nvPr>
            <p:ph idx="1"/>
          </p:nvPr>
        </p:nvSpPr>
        <p:spPr>
          <a:xfrm>
            <a:off x="731520" y="1920243"/>
            <a:ext cx="11624240" cy="5431155"/>
          </a:xfrm>
        </p:spPr>
        <p:txBody>
          <a:bodyPr>
            <a:normAutofit/>
          </a:bodyPr>
          <a:lstStyle/>
          <a:p>
            <a:r>
              <a:rPr lang="en-CA" sz="2800" b="1" dirty="0"/>
              <a:t>Navigate to the IHME country site (e.g. for Botswana, </a:t>
            </a:r>
            <a:r>
              <a:rPr lang="en-CA" sz="2800" b="1" dirty="0">
                <a:solidFill>
                  <a:schemeClr val="tx2"/>
                </a:solidFill>
                <a:hlinkClick r:id="rId2"/>
              </a:rPr>
              <a:t>https://www.healthdata.org/research-analysis/health-by-location/profiles/botswana</a:t>
            </a:r>
            <a:r>
              <a:rPr lang="en-CA" sz="2800" b="1" dirty="0">
                <a:solidFill>
                  <a:schemeClr val="tx2"/>
                </a:solidFill>
              </a:rPr>
              <a:t> )</a:t>
            </a:r>
          </a:p>
          <a:p>
            <a:endParaRPr lang="en-CA" sz="2800" b="1" dirty="0">
              <a:solidFill>
                <a:schemeClr val="tx2"/>
              </a:solidFill>
            </a:endParaRPr>
          </a:p>
          <a:p>
            <a:r>
              <a:rPr lang="en-CA" sz="2800" b="1" dirty="0"/>
              <a:t>Copy IHME health metric graphics into the deck, one per page, and insert a comment to note the relevant takeaway message from each metric. Examples for Botswana are shown.</a:t>
            </a:r>
          </a:p>
          <a:p>
            <a:endParaRPr lang="en-CA" sz="2800" b="1" dirty="0"/>
          </a:p>
          <a:p>
            <a:r>
              <a:rPr lang="en-CA" sz="2800" b="1" dirty="0"/>
              <a:t>Add a “key takeaways” slide at the end to summarize the relevant messages (Botswana example, included)</a:t>
            </a:r>
          </a:p>
        </p:txBody>
      </p:sp>
      <p:sp>
        <p:nvSpPr>
          <p:cNvPr id="2" name="Slide Number Placeholder 1">
            <a:extLst>
              <a:ext uri="{FF2B5EF4-FFF2-40B4-BE49-F238E27FC236}">
                <a16:creationId xmlns:a16="http://schemas.microsoft.com/office/drawing/2014/main" id="{A823DFD9-2854-9F7C-BC6D-1ABD6D9A6FD5}"/>
              </a:ext>
            </a:extLst>
          </p:cNvPr>
          <p:cNvSpPr>
            <a:spLocks noGrp="1"/>
          </p:cNvSpPr>
          <p:nvPr>
            <p:ph type="sldNum" sz="quarter" idx="12"/>
          </p:nvPr>
        </p:nvSpPr>
        <p:spPr/>
        <p:txBody>
          <a:bodyPr/>
          <a:lstStyle/>
          <a:p>
            <a:fld id="{6734F48E-A456-4E2F-B17E-509464F7A050}" type="slidenum">
              <a:rPr lang="en-CA" smtClean="0"/>
              <a:pPr/>
              <a:t>23</a:t>
            </a:fld>
            <a:endParaRPr lang="en-CA"/>
          </a:p>
        </p:txBody>
      </p:sp>
    </p:spTree>
    <p:extLst>
      <p:ext uri="{BB962C8B-B14F-4D97-AF65-F5344CB8AC3E}">
        <p14:creationId xmlns:p14="http://schemas.microsoft.com/office/powerpoint/2010/main" val="4162825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F9CAF5-AD2B-EA7F-7705-60652ED742F3}"/>
              </a:ext>
            </a:extLst>
          </p:cNvPr>
          <p:cNvSpPr>
            <a:spLocks noGrp="1"/>
          </p:cNvSpPr>
          <p:nvPr>
            <p:ph type="sldNum" sz="quarter" idx="12"/>
          </p:nvPr>
        </p:nvSpPr>
        <p:spPr/>
        <p:txBody>
          <a:bodyPr/>
          <a:lstStyle/>
          <a:p>
            <a:fld id="{6734F48E-A456-4E2F-B17E-509464F7A050}" type="slidenum">
              <a:rPr lang="en-CA" smtClean="0"/>
              <a:pPr/>
              <a:t>24</a:t>
            </a:fld>
            <a:endParaRPr lang="en-CA"/>
          </a:p>
        </p:txBody>
      </p:sp>
      <p:pic>
        <p:nvPicPr>
          <p:cNvPr id="4" name="Picture 3">
            <a:extLst>
              <a:ext uri="{FF2B5EF4-FFF2-40B4-BE49-F238E27FC236}">
                <a16:creationId xmlns:a16="http://schemas.microsoft.com/office/drawing/2014/main" id="{6A26CBC2-59E5-389D-4B99-4490C67DFCA7}"/>
              </a:ext>
            </a:extLst>
          </p:cNvPr>
          <p:cNvPicPr>
            <a:picLocks noChangeAspect="1"/>
          </p:cNvPicPr>
          <p:nvPr/>
        </p:nvPicPr>
        <p:blipFill rotWithShape="1">
          <a:blip r:embed="rId2"/>
          <a:srcRect l="16532" t="11298" r="17516" b="3197"/>
          <a:stretch/>
        </p:blipFill>
        <p:spPr>
          <a:xfrm>
            <a:off x="402432" y="226368"/>
            <a:ext cx="9649072" cy="6840760"/>
          </a:xfrm>
          <a:prstGeom prst="rect">
            <a:avLst/>
          </a:prstGeom>
        </p:spPr>
      </p:pic>
      <p:sp>
        <p:nvSpPr>
          <p:cNvPr id="5" name="Speech Bubble: Rectangle 4">
            <a:extLst>
              <a:ext uri="{FF2B5EF4-FFF2-40B4-BE49-F238E27FC236}">
                <a16:creationId xmlns:a16="http://schemas.microsoft.com/office/drawing/2014/main" id="{1EF6FAD4-AD1E-588A-C7C2-350ECADE2ED2}"/>
              </a:ext>
            </a:extLst>
          </p:cNvPr>
          <p:cNvSpPr/>
          <p:nvPr/>
        </p:nvSpPr>
        <p:spPr>
          <a:xfrm>
            <a:off x="9691464" y="2602632"/>
            <a:ext cx="3600400" cy="1080120"/>
          </a:xfrm>
          <a:prstGeom prst="wedgeRectCallout">
            <a:avLst>
              <a:gd name="adj1" fmla="val -72089"/>
              <a:gd name="adj2" fmla="val -96809"/>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50% increase over coming 25 years.</a:t>
            </a:r>
          </a:p>
        </p:txBody>
      </p:sp>
    </p:spTree>
    <p:extLst>
      <p:ext uri="{BB962C8B-B14F-4D97-AF65-F5344CB8AC3E}">
        <p14:creationId xmlns:p14="http://schemas.microsoft.com/office/powerpoint/2010/main" val="1179680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D96B34-C73C-2A92-A91D-36D2FD090442}"/>
              </a:ext>
            </a:extLst>
          </p:cNvPr>
          <p:cNvSpPr>
            <a:spLocks noGrp="1"/>
          </p:cNvSpPr>
          <p:nvPr>
            <p:ph type="sldNum" sz="quarter" idx="12"/>
          </p:nvPr>
        </p:nvSpPr>
        <p:spPr/>
        <p:txBody>
          <a:bodyPr/>
          <a:lstStyle/>
          <a:p>
            <a:fld id="{6734F48E-A456-4E2F-B17E-509464F7A050}" type="slidenum">
              <a:rPr lang="en-CA" smtClean="0"/>
              <a:pPr/>
              <a:t>25</a:t>
            </a:fld>
            <a:endParaRPr lang="en-CA"/>
          </a:p>
        </p:txBody>
      </p:sp>
      <p:pic>
        <p:nvPicPr>
          <p:cNvPr id="4" name="Picture 3">
            <a:extLst>
              <a:ext uri="{FF2B5EF4-FFF2-40B4-BE49-F238E27FC236}">
                <a16:creationId xmlns:a16="http://schemas.microsoft.com/office/drawing/2014/main" id="{F18E1B11-1555-EA8B-C9FD-197933B28449}"/>
              </a:ext>
            </a:extLst>
          </p:cNvPr>
          <p:cNvPicPr>
            <a:picLocks noChangeAspect="1"/>
          </p:cNvPicPr>
          <p:nvPr/>
        </p:nvPicPr>
        <p:blipFill rotWithShape="1">
          <a:blip r:embed="rId2"/>
          <a:srcRect l="18009" t="9497" r="17516" b="4998"/>
          <a:stretch/>
        </p:blipFill>
        <p:spPr>
          <a:xfrm>
            <a:off x="618456" y="442392"/>
            <a:ext cx="9433048" cy="6840760"/>
          </a:xfrm>
          <a:prstGeom prst="rect">
            <a:avLst/>
          </a:prstGeom>
        </p:spPr>
      </p:pic>
      <p:sp>
        <p:nvSpPr>
          <p:cNvPr id="5" name="Speech Bubble: Rectangle 4">
            <a:extLst>
              <a:ext uri="{FF2B5EF4-FFF2-40B4-BE49-F238E27FC236}">
                <a16:creationId xmlns:a16="http://schemas.microsoft.com/office/drawing/2014/main" id="{E5147140-4EFA-C39B-3347-0BE7658EFF87}"/>
              </a:ext>
            </a:extLst>
          </p:cNvPr>
          <p:cNvSpPr/>
          <p:nvPr/>
        </p:nvSpPr>
        <p:spPr>
          <a:xfrm>
            <a:off x="9619456" y="1882552"/>
            <a:ext cx="4104456" cy="1152128"/>
          </a:xfrm>
          <a:prstGeom prst="wedgeRectCallout">
            <a:avLst>
              <a:gd name="adj1" fmla="val -70959"/>
              <a:gd name="adj2" fmla="val 3069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The “pyramid” becomes a water tower.</a:t>
            </a:r>
          </a:p>
        </p:txBody>
      </p:sp>
    </p:spTree>
    <p:extLst>
      <p:ext uri="{BB962C8B-B14F-4D97-AF65-F5344CB8AC3E}">
        <p14:creationId xmlns:p14="http://schemas.microsoft.com/office/powerpoint/2010/main" val="4120873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567877-4E47-D163-ACC7-04546DFA9706}"/>
              </a:ext>
            </a:extLst>
          </p:cNvPr>
          <p:cNvSpPr>
            <a:spLocks noGrp="1"/>
          </p:cNvSpPr>
          <p:nvPr>
            <p:ph type="sldNum" sz="quarter" idx="12"/>
          </p:nvPr>
        </p:nvSpPr>
        <p:spPr/>
        <p:txBody>
          <a:bodyPr/>
          <a:lstStyle/>
          <a:p>
            <a:fld id="{6734F48E-A456-4E2F-B17E-509464F7A050}" type="slidenum">
              <a:rPr lang="en-CA" smtClean="0"/>
              <a:pPr/>
              <a:t>26</a:t>
            </a:fld>
            <a:endParaRPr lang="en-CA"/>
          </a:p>
        </p:txBody>
      </p:sp>
      <p:pic>
        <p:nvPicPr>
          <p:cNvPr id="4" name="Picture 3">
            <a:extLst>
              <a:ext uri="{FF2B5EF4-FFF2-40B4-BE49-F238E27FC236}">
                <a16:creationId xmlns:a16="http://schemas.microsoft.com/office/drawing/2014/main" id="{DA1CB5C0-0D5A-566C-47FE-389EA0CA31C1}"/>
              </a:ext>
            </a:extLst>
          </p:cNvPr>
          <p:cNvPicPr>
            <a:picLocks noChangeAspect="1"/>
          </p:cNvPicPr>
          <p:nvPr/>
        </p:nvPicPr>
        <p:blipFill rotWithShape="1">
          <a:blip r:embed="rId2"/>
          <a:srcRect l="18009" t="13098" r="18009" b="692"/>
          <a:stretch/>
        </p:blipFill>
        <p:spPr>
          <a:xfrm>
            <a:off x="618456" y="370384"/>
            <a:ext cx="9361040" cy="6897199"/>
          </a:xfrm>
          <a:prstGeom prst="rect">
            <a:avLst/>
          </a:prstGeom>
        </p:spPr>
      </p:pic>
      <p:sp>
        <p:nvSpPr>
          <p:cNvPr id="5" name="Speech Bubble: Rectangle 4">
            <a:extLst>
              <a:ext uri="{FF2B5EF4-FFF2-40B4-BE49-F238E27FC236}">
                <a16:creationId xmlns:a16="http://schemas.microsoft.com/office/drawing/2014/main" id="{B82CBB94-10DD-0268-27BF-204FCE8D6565}"/>
              </a:ext>
            </a:extLst>
          </p:cNvPr>
          <p:cNvSpPr/>
          <p:nvPr/>
        </p:nvSpPr>
        <p:spPr>
          <a:xfrm>
            <a:off x="9907488" y="2818656"/>
            <a:ext cx="4183458" cy="1728192"/>
          </a:xfrm>
          <a:prstGeom prst="wedgeRectCallout">
            <a:avLst>
              <a:gd name="adj1" fmla="val -68626"/>
              <a:gd name="adj2" fmla="val -10835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The “grey tsunami” will increase the NCD burden.</a:t>
            </a:r>
          </a:p>
        </p:txBody>
      </p:sp>
    </p:spTree>
    <p:extLst>
      <p:ext uri="{BB962C8B-B14F-4D97-AF65-F5344CB8AC3E}">
        <p14:creationId xmlns:p14="http://schemas.microsoft.com/office/powerpoint/2010/main" val="3853751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4A125F-7FA7-2780-482D-CD26E007D75A}"/>
              </a:ext>
            </a:extLst>
          </p:cNvPr>
          <p:cNvSpPr>
            <a:spLocks noGrp="1"/>
          </p:cNvSpPr>
          <p:nvPr>
            <p:ph type="sldNum" sz="quarter" idx="12"/>
          </p:nvPr>
        </p:nvSpPr>
        <p:spPr/>
        <p:txBody>
          <a:bodyPr/>
          <a:lstStyle/>
          <a:p>
            <a:fld id="{6734F48E-A456-4E2F-B17E-509464F7A050}" type="slidenum">
              <a:rPr lang="en-CA" smtClean="0"/>
              <a:pPr/>
              <a:t>27</a:t>
            </a:fld>
            <a:endParaRPr lang="en-CA"/>
          </a:p>
        </p:txBody>
      </p:sp>
      <p:pic>
        <p:nvPicPr>
          <p:cNvPr id="4" name="Picture 3">
            <a:extLst>
              <a:ext uri="{FF2B5EF4-FFF2-40B4-BE49-F238E27FC236}">
                <a16:creationId xmlns:a16="http://schemas.microsoft.com/office/drawing/2014/main" id="{4046B5E4-C369-19F9-FACB-24C24AC97324}"/>
              </a:ext>
            </a:extLst>
          </p:cNvPr>
          <p:cNvPicPr>
            <a:picLocks noChangeAspect="1"/>
          </p:cNvPicPr>
          <p:nvPr/>
        </p:nvPicPr>
        <p:blipFill rotWithShape="1">
          <a:blip r:embed="rId2"/>
          <a:srcRect l="18009" t="11298" r="18993"/>
          <a:stretch/>
        </p:blipFill>
        <p:spPr>
          <a:xfrm>
            <a:off x="618456" y="298376"/>
            <a:ext cx="9217024" cy="7096576"/>
          </a:xfrm>
          <a:prstGeom prst="rect">
            <a:avLst/>
          </a:prstGeom>
        </p:spPr>
      </p:pic>
      <p:sp>
        <p:nvSpPr>
          <p:cNvPr id="5" name="Speech Bubble: Rectangle 4">
            <a:extLst>
              <a:ext uri="{FF2B5EF4-FFF2-40B4-BE49-F238E27FC236}">
                <a16:creationId xmlns:a16="http://schemas.microsoft.com/office/drawing/2014/main" id="{C01A5009-3192-C8C0-A2F6-86EDA2E74681}"/>
              </a:ext>
            </a:extLst>
          </p:cNvPr>
          <p:cNvSpPr/>
          <p:nvPr/>
        </p:nvSpPr>
        <p:spPr>
          <a:xfrm>
            <a:off x="7891264" y="2026568"/>
            <a:ext cx="3600400" cy="936104"/>
          </a:xfrm>
          <a:prstGeom prst="wedgeRectCallout">
            <a:avLst>
              <a:gd name="adj1" fmla="val -151514"/>
              <a:gd name="adj2" fmla="val 111104"/>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Our trend is “ahead” of the SSA curve.</a:t>
            </a:r>
          </a:p>
        </p:txBody>
      </p:sp>
    </p:spTree>
    <p:extLst>
      <p:ext uri="{BB962C8B-B14F-4D97-AF65-F5344CB8AC3E}">
        <p14:creationId xmlns:p14="http://schemas.microsoft.com/office/powerpoint/2010/main" val="2601771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244FB5-586F-7AA0-946E-71641DCE186F}"/>
              </a:ext>
            </a:extLst>
          </p:cNvPr>
          <p:cNvSpPr>
            <a:spLocks noGrp="1"/>
          </p:cNvSpPr>
          <p:nvPr>
            <p:ph type="sldNum" sz="quarter" idx="12"/>
          </p:nvPr>
        </p:nvSpPr>
        <p:spPr/>
        <p:txBody>
          <a:bodyPr/>
          <a:lstStyle/>
          <a:p>
            <a:fld id="{6734F48E-A456-4E2F-B17E-509464F7A050}" type="slidenum">
              <a:rPr lang="en-CA" smtClean="0"/>
              <a:pPr/>
              <a:t>28</a:t>
            </a:fld>
            <a:endParaRPr lang="en-CA"/>
          </a:p>
        </p:txBody>
      </p:sp>
      <p:pic>
        <p:nvPicPr>
          <p:cNvPr id="4" name="Picture 3">
            <a:extLst>
              <a:ext uri="{FF2B5EF4-FFF2-40B4-BE49-F238E27FC236}">
                <a16:creationId xmlns:a16="http://schemas.microsoft.com/office/drawing/2014/main" id="{F09FC28A-A1FF-1F4A-9995-034835039E29}"/>
              </a:ext>
            </a:extLst>
          </p:cNvPr>
          <p:cNvPicPr>
            <a:picLocks noChangeAspect="1"/>
          </p:cNvPicPr>
          <p:nvPr/>
        </p:nvPicPr>
        <p:blipFill rotWithShape="1">
          <a:blip r:embed="rId2"/>
          <a:srcRect l="18009" t="10398" r="18500" b="13099"/>
          <a:stretch/>
        </p:blipFill>
        <p:spPr>
          <a:xfrm>
            <a:off x="618456" y="370384"/>
            <a:ext cx="9289032" cy="6120680"/>
          </a:xfrm>
          <a:prstGeom prst="rect">
            <a:avLst/>
          </a:prstGeom>
        </p:spPr>
      </p:pic>
      <p:sp>
        <p:nvSpPr>
          <p:cNvPr id="5" name="Speech Bubble: Rectangle 4">
            <a:extLst>
              <a:ext uri="{FF2B5EF4-FFF2-40B4-BE49-F238E27FC236}">
                <a16:creationId xmlns:a16="http://schemas.microsoft.com/office/drawing/2014/main" id="{D817A00B-5139-E51C-E0BA-D92793378B96}"/>
              </a:ext>
            </a:extLst>
          </p:cNvPr>
          <p:cNvSpPr/>
          <p:nvPr/>
        </p:nvSpPr>
        <p:spPr>
          <a:xfrm>
            <a:off x="8899376" y="226368"/>
            <a:ext cx="4823603" cy="1584176"/>
          </a:xfrm>
          <a:prstGeom prst="wedgeRectCallout">
            <a:avLst>
              <a:gd name="adj1" fmla="val -67921"/>
              <a:gd name="adj2" fmla="val 10867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The proportion of private insurance will increase.</a:t>
            </a:r>
          </a:p>
        </p:txBody>
      </p:sp>
    </p:spTree>
    <p:extLst>
      <p:ext uri="{BB962C8B-B14F-4D97-AF65-F5344CB8AC3E}">
        <p14:creationId xmlns:p14="http://schemas.microsoft.com/office/powerpoint/2010/main" val="1623740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78F1CB-B484-36DD-1613-BE9C4ECA7F5F}"/>
              </a:ext>
            </a:extLst>
          </p:cNvPr>
          <p:cNvSpPr>
            <a:spLocks noGrp="1"/>
          </p:cNvSpPr>
          <p:nvPr>
            <p:ph type="sldNum" sz="quarter" idx="12"/>
          </p:nvPr>
        </p:nvSpPr>
        <p:spPr/>
        <p:txBody>
          <a:bodyPr/>
          <a:lstStyle/>
          <a:p>
            <a:fld id="{6734F48E-A456-4E2F-B17E-509464F7A050}" type="slidenum">
              <a:rPr lang="en-CA" smtClean="0"/>
              <a:pPr/>
              <a:t>29</a:t>
            </a:fld>
            <a:endParaRPr lang="en-CA"/>
          </a:p>
        </p:txBody>
      </p:sp>
      <p:pic>
        <p:nvPicPr>
          <p:cNvPr id="4" name="Picture 3">
            <a:extLst>
              <a:ext uri="{FF2B5EF4-FFF2-40B4-BE49-F238E27FC236}">
                <a16:creationId xmlns:a16="http://schemas.microsoft.com/office/drawing/2014/main" id="{0F1006A0-0CDA-5DE6-5E0D-597C3BA5B2F5}"/>
              </a:ext>
            </a:extLst>
          </p:cNvPr>
          <p:cNvPicPr>
            <a:picLocks noChangeAspect="1"/>
          </p:cNvPicPr>
          <p:nvPr/>
        </p:nvPicPr>
        <p:blipFill rotWithShape="1">
          <a:blip r:embed="rId2"/>
          <a:srcRect l="17516" t="9498" r="18009"/>
          <a:stretch/>
        </p:blipFill>
        <p:spPr>
          <a:xfrm>
            <a:off x="539454" y="442392"/>
            <a:ext cx="9433048" cy="7128792"/>
          </a:xfrm>
          <a:prstGeom prst="rect">
            <a:avLst/>
          </a:prstGeom>
        </p:spPr>
      </p:pic>
      <p:sp>
        <p:nvSpPr>
          <p:cNvPr id="5" name="Speech Bubble: Rectangle 4">
            <a:extLst>
              <a:ext uri="{FF2B5EF4-FFF2-40B4-BE49-F238E27FC236}">
                <a16:creationId xmlns:a16="http://schemas.microsoft.com/office/drawing/2014/main" id="{EFD49DED-39B9-6BD9-DDC2-35ADE7178608}"/>
              </a:ext>
            </a:extLst>
          </p:cNvPr>
          <p:cNvSpPr/>
          <p:nvPr/>
        </p:nvSpPr>
        <p:spPr>
          <a:xfrm>
            <a:off x="7772760" y="1666528"/>
            <a:ext cx="4727015" cy="1440160"/>
          </a:xfrm>
          <a:prstGeom prst="wedgeRectCallout">
            <a:avLst>
              <a:gd name="adj1" fmla="val -95835"/>
              <a:gd name="adj2" fmla="val 121642"/>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There is steady progress… and room to improve.</a:t>
            </a:r>
          </a:p>
        </p:txBody>
      </p:sp>
    </p:spTree>
    <p:extLst>
      <p:ext uri="{BB962C8B-B14F-4D97-AF65-F5344CB8AC3E}">
        <p14:creationId xmlns:p14="http://schemas.microsoft.com/office/powerpoint/2010/main" val="1189604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4E72B-48AF-434C-9210-4BC7787DC6D7}"/>
              </a:ext>
            </a:extLst>
          </p:cNvPr>
          <p:cNvSpPr>
            <a:spLocks noGrp="1"/>
          </p:cNvSpPr>
          <p:nvPr>
            <p:ph type="title"/>
          </p:nvPr>
        </p:nvSpPr>
        <p:spPr/>
        <p:txBody>
          <a:bodyPr/>
          <a:lstStyle/>
          <a:p>
            <a:r>
              <a:rPr lang="en-CA" dirty="0"/>
              <a:t>WORKSHOP AGENDA </a:t>
            </a:r>
          </a:p>
        </p:txBody>
      </p:sp>
      <p:sp>
        <p:nvSpPr>
          <p:cNvPr id="3" name="Content Placeholder 2">
            <a:extLst>
              <a:ext uri="{FF2B5EF4-FFF2-40B4-BE49-F238E27FC236}">
                <a16:creationId xmlns:a16="http://schemas.microsoft.com/office/drawing/2014/main" id="{7A0C0EBC-2587-47B0-95B7-5F14782F2193}"/>
              </a:ext>
            </a:extLst>
          </p:cNvPr>
          <p:cNvSpPr>
            <a:spLocks noGrp="1"/>
          </p:cNvSpPr>
          <p:nvPr>
            <p:ph idx="1"/>
          </p:nvPr>
        </p:nvSpPr>
        <p:spPr>
          <a:xfrm>
            <a:off x="731520" y="1920243"/>
            <a:ext cx="10832152" cy="5431155"/>
          </a:xfrm>
        </p:spPr>
        <p:txBody>
          <a:bodyPr>
            <a:noAutofit/>
          </a:bodyPr>
          <a:lstStyle/>
          <a:p>
            <a:r>
              <a:rPr lang="en-US" sz="2000" b="1" dirty="0"/>
              <a:t>Q1 – Official start &amp; brief introductions / Overview of Present State [9-10:30am]</a:t>
            </a:r>
          </a:p>
          <a:p>
            <a:pPr lvl="1"/>
            <a:r>
              <a:rPr lang="en-US" sz="2000" b="1" dirty="0"/>
              <a:t>IHME Burden of Disease (BOD); Digital Health Monitor report; Published Health and Digital Health Strategies; Digital health implementations to date</a:t>
            </a:r>
          </a:p>
          <a:p>
            <a:pPr lvl="1"/>
            <a:endParaRPr lang="en-US" sz="1200" b="1" dirty="0"/>
          </a:p>
          <a:p>
            <a:r>
              <a:rPr lang="en-US" sz="2000" b="1" dirty="0"/>
              <a:t>Q2 – Archetypal “OpenHIE-on-FHIR” Blueprint [11am-12pm]</a:t>
            </a:r>
          </a:p>
          <a:p>
            <a:pPr lvl="1"/>
            <a:r>
              <a:rPr lang="en-US" sz="2000" b="1" dirty="0"/>
              <a:t>Architectural elements; Conformance-testable digital health “Lego® blocks”; Normative Point-of-Service (POS) system </a:t>
            </a:r>
            <a:r>
              <a:rPr lang="en-US" sz="2000" b="1" dirty="0" err="1"/>
              <a:t>behaviours</a:t>
            </a:r>
            <a:endParaRPr lang="en-US" sz="2000" b="1" dirty="0"/>
          </a:p>
          <a:p>
            <a:pPr lvl="1"/>
            <a:endParaRPr lang="en-US" sz="1200" b="1" dirty="0"/>
          </a:p>
          <a:p>
            <a:r>
              <a:rPr lang="en-US" sz="2000" b="1" dirty="0"/>
              <a:t>Lunch [12-1pm]</a:t>
            </a:r>
          </a:p>
          <a:p>
            <a:endParaRPr lang="en-US" sz="1200" b="1" dirty="0"/>
          </a:p>
          <a:p>
            <a:r>
              <a:rPr lang="en-US" sz="2000" b="1" dirty="0"/>
              <a:t>Q3 – Mapping from Present State to Future State [1-2:30pm]</a:t>
            </a:r>
          </a:p>
          <a:p>
            <a:pPr lvl="1"/>
            <a:r>
              <a:rPr lang="en-US" sz="2000" b="1" dirty="0"/>
              <a:t>Existing Infrastructural Elements and “Gaps”; Key Infrastructure </a:t>
            </a:r>
            <a:br>
              <a:rPr lang="en-US" sz="2000" b="1" dirty="0"/>
            </a:br>
            <a:r>
              <a:rPr lang="en-US" sz="2000" b="1" dirty="0"/>
              <a:t>Design Choices; Implementation Science Approaches</a:t>
            </a:r>
          </a:p>
          <a:p>
            <a:pPr marL="731520" lvl="1" indent="0">
              <a:buNone/>
            </a:pPr>
            <a:endParaRPr lang="en-US" sz="1200" b="1" dirty="0"/>
          </a:p>
          <a:p>
            <a:r>
              <a:rPr lang="en-US" sz="2000" b="1" dirty="0"/>
              <a:t>Q4 – Developing an Investment Rationale in </a:t>
            </a:r>
            <a:r>
              <a:rPr lang="en-US" sz="2000" b="1" dirty="0">
                <a:solidFill>
                  <a:schemeClr val="accent5"/>
                </a:solidFill>
              </a:rPr>
              <a:t>real time </a:t>
            </a:r>
            <a:r>
              <a:rPr lang="en-US" sz="2000" b="1" dirty="0"/>
              <a:t>[3-5pm]</a:t>
            </a:r>
          </a:p>
          <a:p>
            <a:pPr lvl="1"/>
            <a:r>
              <a:rPr lang="en-US" sz="2000" b="1" dirty="0"/>
              <a:t>Filling in the remaining tabs on the Investment Rationale tool; Sensitivity</a:t>
            </a:r>
            <a:br>
              <a:rPr lang="en-US" sz="2000" b="1" dirty="0"/>
            </a:br>
            <a:r>
              <a:rPr lang="en-US" sz="2000" b="1" dirty="0"/>
              <a:t>analysis; Discussion; Meeting close and next steps</a:t>
            </a:r>
            <a:endParaRPr lang="en-CA" sz="2000" dirty="0"/>
          </a:p>
        </p:txBody>
      </p:sp>
      <p:sp>
        <p:nvSpPr>
          <p:cNvPr id="4" name="Slide Number Placeholder 3">
            <a:extLst>
              <a:ext uri="{FF2B5EF4-FFF2-40B4-BE49-F238E27FC236}">
                <a16:creationId xmlns:a16="http://schemas.microsoft.com/office/drawing/2014/main" id="{BB6F7869-EF5D-405A-9222-F8EB89CA7C6C}"/>
              </a:ext>
            </a:extLst>
          </p:cNvPr>
          <p:cNvSpPr>
            <a:spLocks noGrp="1"/>
          </p:cNvSpPr>
          <p:nvPr>
            <p:ph type="sldNum" sz="quarter" idx="12"/>
          </p:nvPr>
        </p:nvSpPr>
        <p:spPr/>
        <p:txBody>
          <a:bodyPr/>
          <a:lstStyle/>
          <a:p>
            <a:fld id="{6734F48E-A456-4E2F-B17E-509464F7A050}" type="slidenum">
              <a:rPr lang="en-CA" smtClean="0"/>
              <a:pPr/>
              <a:t>3</a:t>
            </a:fld>
            <a:endParaRPr lang="en-CA"/>
          </a:p>
        </p:txBody>
      </p:sp>
      <p:sp>
        <p:nvSpPr>
          <p:cNvPr id="7" name="TextBox 6">
            <a:extLst>
              <a:ext uri="{FF2B5EF4-FFF2-40B4-BE49-F238E27FC236}">
                <a16:creationId xmlns:a16="http://schemas.microsoft.com/office/drawing/2014/main" id="{FCFDE0CA-FF30-7D1D-96C8-C86D8B72D352}"/>
              </a:ext>
            </a:extLst>
          </p:cNvPr>
          <p:cNvSpPr txBox="1"/>
          <p:nvPr/>
        </p:nvSpPr>
        <p:spPr>
          <a:xfrm>
            <a:off x="7315200" y="528604"/>
            <a:ext cx="4700326" cy="400110"/>
          </a:xfrm>
          <a:prstGeom prst="rect">
            <a:avLst/>
          </a:prstGeom>
          <a:noFill/>
        </p:spPr>
        <p:txBody>
          <a:bodyPr wrap="none" rtlCol="0">
            <a:spAutoFit/>
          </a:bodyPr>
          <a:lstStyle/>
          <a:p>
            <a:pPr algn="l"/>
            <a:r>
              <a:rPr lang="en-CA" sz="2000" dirty="0">
                <a:solidFill>
                  <a:schemeClr val="accent2"/>
                </a:solidFill>
              </a:rPr>
              <a:t>&lt;example agenda… edit as necessary&gt;</a:t>
            </a:r>
          </a:p>
        </p:txBody>
      </p:sp>
      <p:pic>
        <p:nvPicPr>
          <p:cNvPr id="8" name="Graphic 7">
            <a:extLst>
              <a:ext uri="{FF2B5EF4-FFF2-40B4-BE49-F238E27FC236}">
                <a16:creationId xmlns:a16="http://schemas.microsoft.com/office/drawing/2014/main" id="{A76BA2D5-8239-5192-A475-F7BC957368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55760" y="5545303"/>
            <a:ext cx="1320800" cy="2171700"/>
          </a:xfrm>
          <a:prstGeom prst="rect">
            <a:avLst/>
          </a:prstGeom>
        </p:spPr>
      </p:pic>
    </p:spTree>
    <p:extLst>
      <p:ext uri="{BB962C8B-B14F-4D97-AF65-F5344CB8AC3E}">
        <p14:creationId xmlns:p14="http://schemas.microsoft.com/office/powerpoint/2010/main" val="946777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770280-6B1A-8277-2F84-2914DAD08A7C}"/>
              </a:ext>
            </a:extLst>
          </p:cNvPr>
          <p:cNvSpPr>
            <a:spLocks noGrp="1"/>
          </p:cNvSpPr>
          <p:nvPr>
            <p:ph type="sldNum" sz="quarter" idx="12"/>
          </p:nvPr>
        </p:nvSpPr>
        <p:spPr/>
        <p:txBody>
          <a:bodyPr/>
          <a:lstStyle/>
          <a:p>
            <a:fld id="{6734F48E-A456-4E2F-B17E-509464F7A050}" type="slidenum">
              <a:rPr lang="en-CA" smtClean="0"/>
              <a:pPr/>
              <a:t>30</a:t>
            </a:fld>
            <a:endParaRPr lang="en-CA"/>
          </a:p>
        </p:txBody>
      </p:sp>
      <p:pic>
        <p:nvPicPr>
          <p:cNvPr id="4" name="Picture 3">
            <a:extLst>
              <a:ext uri="{FF2B5EF4-FFF2-40B4-BE49-F238E27FC236}">
                <a16:creationId xmlns:a16="http://schemas.microsoft.com/office/drawing/2014/main" id="{EB707A6F-C780-117E-B459-BD23300AB0CD}"/>
              </a:ext>
            </a:extLst>
          </p:cNvPr>
          <p:cNvPicPr>
            <a:picLocks noChangeAspect="1"/>
          </p:cNvPicPr>
          <p:nvPr/>
        </p:nvPicPr>
        <p:blipFill rotWithShape="1">
          <a:blip r:embed="rId2"/>
          <a:srcRect l="17516" t="10398" r="18993" b="10398"/>
          <a:stretch/>
        </p:blipFill>
        <p:spPr>
          <a:xfrm>
            <a:off x="690464" y="298376"/>
            <a:ext cx="9289032" cy="6336704"/>
          </a:xfrm>
          <a:prstGeom prst="rect">
            <a:avLst/>
          </a:prstGeom>
        </p:spPr>
      </p:pic>
      <p:sp>
        <p:nvSpPr>
          <p:cNvPr id="5" name="Speech Bubble: Rectangle 4">
            <a:extLst>
              <a:ext uri="{FF2B5EF4-FFF2-40B4-BE49-F238E27FC236}">
                <a16:creationId xmlns:a16="http://schemas.microsoft.com/office/drawing/2014/main" id="{39F9DF20-6C34-8082-1561-06B9A5F4AC2D}"/>
              </a:ext>
            </a:extLst>
          </p:cNvPr>
          <p:cNvSpPr/>
          <p:nvPr/>
        </p:nvSpPr>
        <p:spPr>
          <a:xfrm>
            <a:off x="10195520" y="298375"/>
            <a:ext cx="3291056" cy="856191"/>
          </a:xfrm>
          <a:prstGeom prst="wedgeRectCallout">
            <a:avLst>
              <a:gd name="adj1" fmla="val -75050"/>
              <a:gd name="adj2" fmla="val 140656"/>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4 of 10 NCDs</a:t>
            </a:r>
          </a:p>
        </p:txBody>
      </p:sp>
    </p:spTree>
    <p:extLst>
      <p:ext uri="{BB962C8B-B14F-4D97-AF65-F5344CB8AC3E}">
        <p14:creationId xmlns:p14="http://schemas.microsoft.com/office/powerpoint/2010/main" val="2977011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1141F6-839D-5494-31E6-2EF63ED3C426}"/>
              </a:ext>
            </a:extLst>
          </p:cNvPr>
          <p:cNvSpPr>
            <a:spLocks noGrp="1"/>
          </p:cNvSpPr>
          <p:nvPr>
            <p:ph type="sldNum" sz="quarter" idx="12"/>
          </p:nvPr>
        </p:nvSpPr>
        <p:spPr/>
        <p:txBody>
          <a:bodyPr/>
          <a:lstStyle/>
          <a:p>
            <a:fld id="{6734F48E-A456-4E2F-B17E-509464F7A050}" type="slidenum">
              <a:rPr lang="en-CA" smtClean="0"/>
              <a:pPr/>
              <a:t>31</a:t>
            </a:fld>
            <a:endParaRPr lang="en-CA"/>
          </a:p>
        </p:txBody>
      </p:sp>
      <p:pic>
        <p:nvPicPr>
          <p:cNvPr id="4" name="Picture 3">
            <a:extLst>
              <a:ext uri="{FF2B5EF4-FFF2-40B4-BE49-F238E27FC236}">
                <a16:creationId xmlns:a16="http://schemas.microsoft.com/office/drawing/2014/main" id="{ACE256AD-7F1F-6964-DF04-AE34D21B5225}"/>
              </a:ext>
            </a:extLst>
          </p:cNvPr>
          <p:cNvPicPr>
            <a:picLocks noChangeAspect="1"/>
          </p:cNvPicPr>
          <p:nvPr/>
        </p:nvPicPr>
        <p:blipFill rotWithShape="1">
          <a:blip r:embed="rId2"/>
          <a:srcRect l="18009" t="10398" r="18009" b="6798"/>
          <a:stretch/>
        </p:blipFill>
        <p:spPr>
          <a:xfrm>
            <a:off x="690464" y="442392"/>
            <a:ext cx="9361040" cy="6624736"/>
          </a:xfrm>
          <a:prstGeom prst="rect">
            <a:avLst/>
          </a:prstGeom>
        </p:spPr>
      </p:pic>
      <p:sp>
        <p:nvSpPr>
          <p:cNvPr id="5" name="Speech Bubble: Rectangle 4">
            <a:extLst>
              <a:ext uri="{FF2B5EF4-FFF2-40B4-BE49-F238E27FC236}">
                <a16:creationId xmlns:a16="http://schemas.microsoft.com/office/drawing/2014/main" id="{B821EB60-2D66-FCC0-D877-6406D0447BC0}"/>
              </a:ext>
            </a:extLst>
          </p:cNvPr>
          <p:cNvSpPr/>
          <p:nvPr/>
        </p:nvSpPr>
        <p:spPr>
          <a:xfrm>
            <a:off x="8035280" y="1882552"/>
            <a:ext cx="4759522" cy="1224136"/>
          </a:xfrm>
          <a:prstGeom prst="wedgeRectCallout">
            <a:avLst>
              <a:gd name="adj1" fmla="val -98102"/>
              <a:gd name="adj2" fmla="val 5681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The actual rates outpaced the </a:t>
            </a:r>
            <a:r>
              <a:rPr lang="en-CA" i="1" dirty="0">
                <a:solidFill>
                  <a:schemeClr val="tx2"/>
                </a:solidFill>
              </a:rPr>
              <a:t>reported </a:t>
            </a:r>
            <a:r>
              <a:rPr lang="en-CA" dirty="0">
                <a:solidFill>
                  <a:schemeClr val="tx2"/>
                </a:solidFill>
              </a:rPr>
              <a:t>rates.</a:t>
            </a:r>
          </a:p>
        </p:txBody>
      </p:sp>
    </p:spTree>
    <p:extLst>
      <p:ext uri="{BB962C8B-B14F-4D97-AF65-F5344CB8AC3E}">
        <p14:creationId xmlns:p14="http://schemas.microsoft.com/office/powerpoint/2010/main" val="2333297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1BA1D9-020E-A078-43C2-A592271BA4ED}"/>
              </a:ext>
            </a:extLst>
          </p:cNvPr>
          <p:cNvSpPr>
            <a:spLocks noGrp="1"/>
          </p:cNvSpPr>
          <p:nvPr>
            <p:ph type="sldNum" sz="quarter" idx="12"/>
          </p:nvPr>
        </p:nvSpPr>
        <p:spPr/>
        <p:txBody>
          <a:bodyPr/>
          <a:lstStyle/>
          <a:p>
            <a:fld id="{6734F48E-A456-4E2F-B17E-509464F7A050}" type="slidenum">
              <a:rPr lang="en-CA" smtClean="0"/>
              <a:pPr/>
              <a:t>32</a:t>
            </a:fld>
            <a:endParaRPr lang="en-CA"/>
          </a:p>
        </p:txBody>
      </p:sp>
      <p:pic>
        <p:nvPicPr>
          <p:cNvPr id="4" name="Picture 3">
            <a:extLst>
              <a:ext uri="{FF2B5EF4-FFF2-40B4-BE49-F238E27FC236}">
                <a16:creationId xmlns:a16="http://schemas.microsoft.com/office/drawing/2014/main" id="{1C8EBE27-4866-873E-77CA-C6EEC1EFFAAE}"/>
              </a:ext>
            </a:extLst>
          </p:cNvPr>
          <p:cNvPicPr>
            <a:picLocks noChangeAspect="1"/>
          </p:cNvPicPr>
          <p:nvPr/>
        </p:nvPicPr>
        <p:blipFill rotWithShape="1">
          <a:blip r:embed="rId2"/>
          <a:srcRect l="18009" t="10398" r="18993"/>
          <a:stretch/>
        </p:blipFill>
        <p:spPr>
          <a:xfrm>
            <a:off x="684481" y="442392"/>
            <a:ext cx="9217024" cy="7168584"/>
          </a:xfrm>
          <a:prstGeom prst="rect">
            <a:avLst/>
          </a:prstGeom>
        </p:spPr>
      </p:pic>
      <p:sp>
        <p:nvSpPr>
          <p:cNvPr id="5" name="Speech Bubble: Rectangle 4">
            <a:extLst>
              <a:ext uri="{FF2B5EF4-FFF2-40B4-BE49-F238E27FC236}">
                <a16:creationId xmlns:a16="http://schemas.microsoft.com/office/drawing/2014/main" id="{A04B3C6C-AF12-321E-4B47-5BA68AE4DACA}"/>
              </a:ext>
            </a:extLst>
          </p:cNvPr>
          <p:cNvSpPr/>
          <p:nvPr/>
        </p:nvSpPr>
        <p:spPr>
          <a:xfrm>
            <a:off x="7675240" y="1306488"/>
            <a:ext cx="5407594" cy="1008112"/>
          </a:xfrm>
          <a:prstGeom prst="wedgeRectCallout">
            <a:avLst>
              <a:gd name="adj1" fmla="val -18744"/>
              <a:gd name="adj2" fmla="val 8712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Steady, long-term progress, with room to improve.</a:t>
            </a:r>
          </a:p>
        </p:txBody>
      </p:sp>
    </p:spTree>
    <p:extLst>
      <p:ext uri="{BB962C8B-B14F-4D97-AF65-F5344CB8AC3E}">
        <p14:creationId xmlns:p14="http://schemas.microsoft.com/office/powerpoint/2010/main" val="3445713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69985E-8C3D-37EE-75F3-357B9EE28418}"/>
              </a:ext>
            </a:extLst>
          </p:cNvPr>
          <p:cNvSpPr>
            <a:spLocks noGrp="1"/>
          </p:cNvSpPr>
          <p:nvPr>
            <p:ph type="sldNum" sz="quarter" idx="12"/>
          </p:nvPr>
        </p:nvSpPr>
        <p:spPr/>
        <p:txBody>
          <a:bodyPr/>
          <a:lstStyle/>
          <a:p>
            <a:fld id="{6734F48E-A456-4E2F-B17E-509464F7A050}" type="slidenum">
              <a:rPr lang="en-CA" smtClean="0"/>
              <a:pPr/>
              <a:t>33</a:t>
            </a:fld>
            <a:endParaRPr lang="en-CA"/>
          </a:p>
        </p:txBody>
      </p:sp>
      <p:pic>
        <p:nvPicPr>
          <p:cNvPr id="4" name="Picture 3">
            <a:extLst>
              <a:ext uri="{FF2B5EF4-FFF2-40B4-BE49-F238E27FC236}">
                <a16:creationId xmlns:a16="http://schemas.microsoft.com/office/drawing/2014/main" id="{55B5E881-872D-5739-BF32-4A3FA1F0A100}"/>
              </a:ext>
            </a:extLst>
          </p:cNvPr>
          <p:cNvPicPr>
            <a:picLocks noChangeAspect="1"/>
          </p:cNvPicPr>
          <p:nvPr/>
        </p:nvPicPr>
        <p:blipFill rotWithShape="1">
          <a:blip r:embed="rId2"/>
          <a:srcRect l="17516" t="9497" r="16040" b="20299"/>
          <a:stretch/>
        </p:blipFill>
        <p:spPr>
          <a:xfrm>
            <a:off x="618456" y="442392"/>
            <a:ext cx="11305256" cy="6531926"/>
          </a:xfrm>
          <a:prstGeom prst="rect">
            <a:avLst/>
          </a:prstGeom>
        </p:spPr>
      </p:pic>
      <p:sp>
        <p:nvSpPr>
          <p:cNvPr id="5" name="Speech Bubble: Rectangle 4">
            <a:extLst>
              <a:ext uri="{FF2B5EF4-FFF2-40B4-BE49-F238E27FC236}">
                <a16:creationId xmlns:a16="http://schemas.microsoft.com/office/drawing/2014/main" id="{E94BA724-7C86-EEA1-0478-CF43EE831D96}"/>
              </a:ext>
            </a:extLst>
          </p:cNvPr>
          <p:cNvSpPr/>
          <p:nvPr/>
        </p:nvSpPr>
        <p:spPr>
          <a:xfrm>
            <a:off x="402432" y="4834880"/>
            <a:ext cx="9505056" cy="504057"/>
          </a:xfrm>
          <a:prstGeom prst="wedgeRectCallout">
            <a:avLst>
              <a:gd name="adj1" fmla="val -31161"/>
              <a:gd name="adj2" fmla="val -227382"/>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Great progress on </a:t>
            </a:r>
            <a:r>
              <a:rPr lang="en-CA" b="1" i="1" dirty="0">
                <a:solidFill>
                  <a:schemeClr val="tx2"/>
                </a:solidFill>
              </a:rPr>
              <a:t>reducing </a:t>
            </a:r>
            <a:r>
              <a:rPr lang="en-CA" dirty="0">
                <a:solidFill>
                  <a:schemeClr val="tx2"/>
                </a:solidFill>
              </a:rPr>
              <a:t>the overall burden.</a:t>
            </a:r>
          </a:p>
        </p:txBody>
      </p:sp>
    </p:spTree>
    <p:extLst>
      <p:ext uri="{BB962C8B-B14F-4D97-AF65-F5344CB8AC3E}">
        <p14:creationId xmlns:p14="http://schemas.microsoft.com/office/powerpoint/2010/main" val="1703521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ED3053-74D1-6765-6089-0EC0E8ADE845}"/>
              </a:ext>
            </a:extLst>
          </p:cNvPr>
          <p:cNvSpPr>
            <a:spLocks noGrp="1"/>
          </p:cNvSpPr>
          <p:nvPr>
            <p:ph type="sldNum" sz="quarter" idx="12"/>
          </p:nvPr>
        </p:nvSpPr>
        <p:spPr/>
        <p:txBody>
          <a:bodyPr/>
          <a:lstStyle/>
          <a:p>
            <a:fld id="{6734F48E-A456-4E2F-B17E-509464F7A050}" type="slidenum">
              <a:rPr lang="en-CA" smtClean="0"/>
              <a:pPr/>
              <a:t>34</a:t>
            </a:fld>
            <a:endParaRPr lang="en-CA"/>
          </a:p>
        </p:txBody>
      </p:sp>
      <p:pic>
        <p:nvPicPr>
          <p:cNvPr id="4" name="Picture 3">
            <a:extLst>
              <a:ext uri="{FF2B5EF4-FFF2-40B4-BE49-F238E27FC236}">
                <a16:creationId xmlns:a16="http://schemas.microsoft.com/office/drawing/2014/main" id="{88E00145-EDD3-BC5B-339C-13505F61380D}"/>
              </a:ext>
            </a:extLst>
          </p:cNvPr>
          <p:cNvPicPr>
            <a:picLocks noChangeAspect="1"/>
          </p:cNvPicPr>
          <p:nvPr/>
        </p:nvPicPr>
        <p:blipFill rotWithShape="1">
          <a:blip r:embed="rId2"/>
          <a:srcRect l="29329" t="13998" r="28836"/>
          <a:stretch/>
        </p:blipFill>
        <p:spPr>
          <a:xfrm>
            <a:off x="546448" y="442392"/>
            <a:ext cx="5795648" cy="6515167"/>
          </a:xfrm>
          <a:prstGeom prst="rect">
            <a:avLst/>
          </a:prstGeom>
        </p:spPr>
      </p:pic>
      <p:sp>
        <p:nvSpPr>
          <p:cNvPr id="5" name="Speech Bubble: Rectangle 4">
            <a:extLst>
              <a:ext uri="{FF2B5EF4-FFF2-40B4-BE49-F238E27FC236}">
                <a16:creationId xmlns:a16="http://schemas.microsoft.com/office/drawing/2014/main" id="{291BBDB2-4E8C-6BE5-5B6E-A8DEED7E6FAE}"/>
              </a:ext>
            </a:extLst>
          </p:cNvPr>
          <p:cNvSpPr/>
          <p:nvPr/>
        </p:nvSpPr>
        <p:spPr>
          <a:xfrm>
            <a:off x="6235080" y="946448"/>
            <a:ext cx="5395036" cy="936104"/>
          </a:xfrm>
          <a:prstGeom prst="wedgeRectCallout">
            <a:avLst>
              <a:gd name="adj1" fmla="val -56534"/>
              <a:gd name="adj2" fmla="val 148282"/>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On NCDs we do well vs. peers. COVID hit us hard.</a:t>
            </a:r>
          </a:p>
        </p:txBody>
      </p:sp>
    </p:spTree>
    <p:extLst>
      <p:ext uri="{BB962C8B-B14F-4D97-AF65-F5344CB8AC3E}">
        <p14:creationId xmlns:p14="http://schemas.microsoft.com/office/powerpoint/2010/main" val="330921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AFCAA3-2C19-3D5C-5104-8269C0FE6AA5}"/>
              </a:ext>
            </a:extLst>
          </p:cNvPr>
          <p:cNvSpPr>
            <a:spLocks noGrp="1"/>
          </p:cNvSpPr>
          <p:nvPr>
            <p:ph type="sldNum" sz="quarter" idx="12"/>
          </p:nvPr>
        </p:nvSpPr>
        <p:spPr/>
        <p:txBody>
          <a:bodyPr/>
          <a:lstStyle/>
          <a:p>
            <a:fld id="{6734F48E-A456-4E2F-B17E-509464F7A050}" type="slidenum">
              <a:rPr lang="en-CA" smtClean="0"/>
              <a:pPr/>
              <a:t>35</a:t>
            </a:fld>
            <a:endParaRPr lang="en-CA"/>
          </a:p>
        </p:txBody>
      </p:sp>
      <p:pic>
        <p:nvPicPr>
          <p:cNvPr id="4" name="Picture 3">
            <a:extLst>
              <a:ext uri="{FF2B5EF4-FFF2-40B4-BE49-F238E27FC236}">
                <a16:creationId xmlns:a16="http://schemas.microsoft.com/office/drawing/2014/main" id="{01DB055C-4D36-501B-173E-C82AD00DCFFC}"/>
              </a:ext>
            </a:extLst>
          </p:cNvPr>
          <p:cNvPicPr>
            <a:picLocks noChangeAspect="1"/>
          </p:cNvPicPr>
          <p:nvPr/>
        </p:nvPicPr>
        <p:blipFill rotWithShape="1">
          <a:blip r:embed="rId2"/>
          <a:srcRect l="22439" t="18498" r="23422" b="7697"/>
          <a:stretch/>
        </p:blipFill>
        <p:spPr>
          <a:xfrm>
            <a:off x="618456" y="343297"/>
            <a:ext cx="8597053" cy="6408712"/>
          </a:xfrm>
          <a:prstGeom prst="rect">
            <a:avLst/>
          </a:prstGeom>
        </p:spPr>
      </p:pic>
      <p:sp>
        <p:nvSpPr>
          <p:cNvPr id="5" name="TextBox 4">
            <a:extLst>
              <a:ext uri="{FF2B5EF4-FFF2-40B4-BE49-F238E27FC236}">
                <a16:creationId xmlns:a16="http://schemas.microsoft.com/office/drawing/2014/main" id="{B9E74B39-9744-AF18-1442-47E0C865B08B}"/>
              </a:ext>
            </a:extLst>
          </p:cNvPr>
          <p:cNvSpPr txBox="1"/>
          <p:nvPr/>
        </p:nvSpPr>
        <p:spPr>
          <a:xfrm>
            <a:off x="406699" y="2530624"/>
            <a:ext cx="423514" cy="830997"/>
          </a:xfrm>
          <a:prstGeom prst="rect">
            <a:avLst/>
          </a:prstGeom>
          <a:noFill/>
        </p:spPr>
        <p:txBody>
          <a:bodyPr wrap="none" rtlCol="0">
            <a:spAutoFit/>
          </a:bodyPr>
          <a:lstStyle/>
          <a:p>
            <a:pPr algn="l"/>
            <a:r>
              <a:rPr lang="en-CA" sz="4800" b="1" dirty="0">
                <a:solidFill>
                  <a:schemeClr val="accent2"/>
                </a:solidFill>
              </a:rPr>
              <a:t>*</a:t>
            </a:r>
          </a:p>
        </p:txBody>
      </p:sp>
      <p:sp>
        <p:nvSpPr>
          <p:cNvPr id="6" name="TextBox 5">
            <a:extLst>
              <a:ext uri="{FF2B5EF4-FFF2-40B4-BE49-F238E27FC236}">
                <a16:creationId xmlns:a16="http://schemas.microsoft.com/office/drawing/2014/main" id="{0DC91DB6-A9CF-17F1-5D65-7EF0C0415EA3}"/>
              </a:ext>
            </a:extLst>
          </p:cNvPr>
          <p:cNvSpPr txBox="1"/>
          <p:nvPr/>
        </p:nvSpPr>
        <p:spPr>
          <a:xfrm>
            <a:off x="406699" y="2818656"/>
            <a:ext cx="490840" cy="830997"/>
          </a:xfrm>
          <a:prstGeom prst="rect">
            <a:avLst/>
          </a:prstGeom>
          <a:noFill/>
        </p:spPr>
        <p:txBody>
          <a:bodyPr wrap="none" rtlCol="0">
            <a:spAutoFit/>
          </a:bodyPr>
          <a:lstStyle/>
          <a:p>
            <a:pPr algn="l"/>
            <a:r>
              <a:rPr lang="en-CA" sz="4800" b="1" dirty="0">
                <a:solidFill>
                  <a:srgbClr val="FF0000"/>
                </a:solidFill>
              </a:rPr>
              <a:t>*</a:t>
            </a:r>
          </a:p>
        </p:txBody>
      </p:sp>
      <p:sp>
        <p:nvSpPr>
          <p:cNvPr id="7" name="TextBox 6">
            <a:extLst>
              <a:ext uri="{FF2B5EF4-FFF2-40B4-BE49-F238E27FC236}">
                <a16:creationId xmlns:a16="http://schemas.microsoft.com/office/drawing/2014/main" id="{7C9AC67B-2D18-2C53-743E-2B8120BC41AC}"/>
              </a:ext>
            </a:extLst>
          </p:cNvPr>
          <p:cNvSpPr txBox="1"/>
          <p:nvPr/>
        </p:nvSpPr>
        <p:spPr>
          <a:xfrm>
            <a:off x="406699" y="3502484"/>
            <a:ext cx="423514" cy="830997"/>
          </a:xfrm>
          <a:prstGeom prst="rect">
            <a:avLst/>
          </a:prstGeom>
          <a:noFill/>
        </p:spPr>
        <p:txBody>
          <a:bodyPr wrap="none" rtlCol="0">
            <a:spAutoFit/>
          </a:bodyPr>
          <a:lstStyle/>
          <a:p>
            <a:pPr algn="l"/>
            <a:r>
              <a:rPr lang="en-CA" sz="4800" b="1" dirty="0">
                <a:solidFill>
                  <a:schemeClr val="accent2"/>
                </a:solidFill>
              </a:rPr>
              <a:t>*</a:t>
            </a:r>
          </a:p>
        </p:txBody>
      </p:sp>
      <p:sp>
        <p:nvSpPr>
          <p:cNvPr id="8" name="TextBox 7">
            <a:extLst>
              <a:ext uri="{FF2B5EF4-FFF2-40B4-BE49-F238E27FC236}">
                <a16:creationId xmlns:a16="http://schemas.microsoft.com/office/drawing/2014/main" id="{7F1B3214-4CA2-34BF-38D7-1C0AA8A69572}"/>
              </a:ext>
            </a:extLst>
          </p:cNvPr>
          <p:cNvSpPr txBox="1"/>
          <p:nvPr/>
        </p:nvSpPr>
        <p:spPr>
          <a:xfrm>
            <a:off x="406699" y="3823933"/>
            <a:ext cx="423514" cy="830997"/>
          </a:xfrm>
          <a:prstGeom prst="rect">
            <a:avLst/>
          </a:prstGeom>
          <a:noFill/>
        </p:spPr>
        <p:txBody>
          <a:bodyPr wrap="none" rtlCol="0">
            <a:spAutoFit/>
          </a:bodyPr>
          <a:lstStyle/>
          <a:p>
            <a:pPr algn="l"/>
            <a:r>
              <a:rPr lang="en-CA" sz="4800" b="1" dirty="0">
                <a:solidFill>
                  <a:schemeClr val="accent2"/>
                </a:solidFill>
              </a:rPr>
              <a:t>*</a:t>
            </a:r>
          </a:p>
        </p:txBody>
      </p:sp>
      <p:sp>
        <p:nvSpPr>
          <p:cNvPr id="9" name="TextBox 8">
            <a:extLst>
              <a:ext uri="{FF2B5EF4-FFF2-40B4-BE49-F238E27FC236}">
                <a16:creationId xmlns:a16="http://schemas.microsoft.com/office/drawing/2014/main" id="{D65F1DB6-3E2E-44AF-9A9B-B70BED90D010}"/>
              </a:ext>
            </a:extLst>
          </p:cNvPr>
          <p:cNvSpPr txBox="1"/>
          <p:nvPr/>
        </p:nvSpPr>
        <p:spPr>
          <a:xfrm>
            <a:off x="406699" y="4103864"/>
            <a:ext cx="490840" cy="830997"/>
          </a:xfrm>
          <a:prstGeom prst="rect">
            <a:avLst/>
          </a:prstGeom>
          <a:noFill/>
        </p:spPr>
        <p:txBody>
          <a:bodyPr wrap="none" rtlCol="0">
            <a:spAutoFit/>
          </a:bodyPr>
          <a:lstStyle/>
          <a:p>
            <a:pPr algn="l"/>
            <a:r>
              <a:rPr lang="en-CA" sz="4800" b="1" dirty="0">
                <a:solidFill>
                  <a:srgbClr val="FF0000"/>
                </a:solidFill>
              </a:rPr>
              <a:t>*</a:t>
            </a:r>
          </a:p>
        </p:txBody>
      </p:sp>
      <p:sp>
        <p:nvSpPr>
          <p:cNvPr id="10" name="Speech Bubble: Rectangle 9">
            <a:extLst>
              <a:ext uri="{FF2B5EF4-FFF2-40B4-BE49-F238E27FC236}">
                <a16:creationId xmlns:a16="http://schemas.microsoft.com/office/drawing/2014/main" id="{887E157A-D89A-04F9-0F0E-FC76837AFFC6}"/>
              </a:ext>
            </a:extLst>
          </p:cNvPr>
          <p:cNvSpPr/>
          <p:nvPr/>
        </p:nvSpPr>
        <p:spPr>
          <a:xfrm>
            <a:off x="9619456" y="3916890"/>
            <a:ext cx="4896544" cy="1010947"/>
          </a:xfrm>
          <a:prstGeom prst="wedgeRectCallout">
            <a:avLst>
              <a:gd name="adj1" fmla="val -63029"/>
              <a:gd name="adj2" fmla="val -125304"/>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Many risks addressable through health interventions.</a:t>
            </a:r>
          </a:p>
        </p:txBody>
      </p:sp>
    </p:spTree>
    <p:extLst>
      <p:ext uri="{BB962C8B-B14F-4D97-AF65-F5344CB8AC3E}">
        <p14:creationId xmlns:p14="http://schemas.microsoft.com/office/powerpoint/2010/main" val="865112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D8B6829-E6A4-B79A-17D2-955DDDE493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1B730CA-3C13-C74C-90FB-06A41396E6D5}"/>
              </a:ext>
            </a:extLst>
          </p:cNvPr>
          <p:cNvSpPr>
            <a:spLocks noGrp="1"/>
          </p:cNvSpPr>
          <p:nvPr>
            <p:ph type="title"/>
          </p:nvPr>
        </p:nvSpPr>
        <p:spPr/>
        <p:txBody>
          <a:bodyPr/>
          <a:lstStyle/>
          <a:p>
            <a:r>
              <a:rPr lang="en-GB" dirty="0"/>
              <a:t>KEY TAKEAWAY POINTS</a:t>
            </a:r>
          </a:p>
        </p:txBody>
      </p:sp>
      <p:sp>
        <p:nvSpPr>
          <p:cNvPr id="6" name="Content Placeholder 5">
            <a:extLst>
              <a:ext uri="{FF2B5EF4-FFF2-40B4-BE49-F238E27FC236}">
                <a16:creationId xmlns:a16="http://schemas.microsoft.com/office/drawing/2014/main" id="{B97F3F7F-D14F-54A9-4E84-EDF75447F514}"/>
              </a:ext>
            </a:extLst>
          </p:cNvPr>
          <p:cNvSpPr>
            <a:spLocks noGrp="1"/>
          </p:cNvSpPr>
          <p:nvPr>
            <p:ph idx="1"/>
          </p:nvPr>
        </p:nvSpPr>
        <p:spPr>
          <a:xfrm>
            <a:off x="828000" y="1980000"/>
            <a:ext cx="12535872" cy="5431155"/>
          </a:xfrm>
        </p:spPr>
        <p:txBody>
          <a:bodyPr/>
          <a:lstStyle/>
          <a:p>
            <a:pPr marL="457200" indent="-457200" algn="l">
              <a:buSzPct val="75000"/>
              <a:buFont typeface="Arial" panose="020B0604020202020204" pitchFamily="34" charset="0"/>
              <a:buChar char="•"/>
            </a:pPr>
            <a:r>
              <a:rPr lang="en-CA" sz="2800" b="1" dirty="0"/>
              <a:t>Botswana’s burden of disease is still dominated by </a:t>
            </a:r>
            <a:r>
              <a:rPr lang="en-CA" sz="2800" b="1" dirty="0">
                <a:solidFill>
                  <a:schemeClr val="accent5"/>
                </a:solidFill>
              </a:rPr>
              <a:t>communicable and neonatal diseases</a:t>
            </a:r>
            <a:r>
              <a:rPr lang="en-CA" sz="2800" b="1" dirty="0"/>
              <a:t>; these represent six of the top ten.</a:t>
            </a:r>
          </a:p>
          <a:p>
            <a:pPr marL="457200" indent="-457200" algn="l">
              <a:buSzPct val="75000"/>
              <a:buFont typeface="Arial" panose="020B0604020202020204" pitchFamily="34" charset="0"/>
              <a:buChar char="•"/>
            </a:pPr>
            <a:endParaRPr lang="en-CA" sz="2800" b="1" dirty="0"/>
          </a:p>
          <a:p>
            <a:pPr marL="457200" indent="-457200" algn="l">
              <a:buSzPct val="75000"/>
              <a:buFont typeface="Arial" panose="020B0604020202020204" pitchFamily="34" charset="0"/>
              <a:buChar char="•"/>
            </a:pPr>
            <a:r>
              <a:rPr lang="en-CA" sz="2800" b="1" dirty="0"/>
              <a:t>Significant </a:t>
            </a:r>
            <a:r>
              <a:rPr lang="en-CA" sz="2800" b="1" dirty="0">
                <a:solidFill>
                  <a:schemeClr val="accent5"/>
                </a:solidFill>
              </a:rPr>
              <a:t>progress</a:t>
            </a:r>
            <a:r>
              <a:rPr lang="en-CA" sz="2800" b="1" dirty="0"/>
              <a:t> has been made in addressing the overall burden. Excepting COVID, there are </a:t>
            </a:r>
            <a:r>
              <a:rPr lang="en-CA" sz="2800" b="1" dirty="0">
                <a:solidFill>
                  <a:schemeClr val="accent5"/>
                </a:solidFill>
              </a:rPr>
              <a:t>reductions</a:t>
            </a:r>
            <a:r>
              <a:rPr lang="en-CA" sz="2800" b="1" dirty="0"/>
              <a:t> across the “top-7”, with three reduced by ~30% between 2011-2021.</a:t>
            </a:r>
          </a:p>
          <a:p>
            <a:pPr marL="457200" indent="-457200" algn="l">
              <a:buSzPct val="75000"/>
              <a:buFont typeface="Arial" panose="020B0604020202020204" pitchFamily="34" charset="0"/>
              <a:buChar char="•"/>
            </a:pPr>
            <a:endParaRPr lang="en-CA" sz="2800" b="1" dirty="0"/>
          </a:p>
          <a:p>
            <a:pPr marL="457200" indent="-457200" algn="l">
              <a:buSzPct val="75000"/>
              <a:buFont typeface="Arial" panose="020B0604020202020204" pitchFamily="34" charset="0"/>
              <a:buChar char="•"/>
            </a:pPr>
            <a:r>
              <a:rPr lang="en-CA" sz="2800" b="1" dirty="0">
                <a:solidFill>
                  <a:schemeClr val="accent5"/>
                </a:solidFill>
              </a:rPr>
              <a:t>NCDs</a:t>
            </a:r>
            <a:r>
              <a:rPr lang="en-CA" sz="2800" b="1" dirty="0"/>
              <a:t> are a concern. Diabetes’ burden has increased 23% over the last decade.</a:t>
            </a:r>
            <a:endParaRPr lang="en-GB" dirty="0"/>
          </a:p>
        </p:txBody>
      </p:sp>
      <p:sp>
        <p:nvSpPr>
          <p:cNvPr id="2" name="Slide Number Placeholder 1">
            <a:extLst>
              <a:ext uri="{FF2B5EF4-FFF2-40B4-BE49-F238E27FC236}">
                <a16:creationId xmlns:a16="http://schemas.microsoft.com/office/drawing/2014/main" id="{D747764D-1B66-85FC-B896-F63CDC822FB6}"/>
              </a:ext>
            </a:extLst>
          </p:cNvPr>
          <p:cNvSpPr>
            <a:spLocks noGrp="1"/>
          </p:cNvSpPr>
          <p:nvPr>
            <p:ph type="sldNum" sz="quarter" idx="12"/>
          </p:nvPr>
        </p:nvSpPr>
        <p:spPr/>
        <p:txBody>
          <a:bodyPr/>
          <a:lstStyle/>
          <a:p>
            <a:fld id="{6734F48E-A456-4E2F-B17E-509464F7A050}" type="slidenum">
              <a:rPr lang="en-CA" smtClean="0"/>
              <a:pPr/>
              <a:t>36</a:t>
            </a:fld>
            <a:endParaRPr lang="en-CA"/>
          </a:p>
        </p:txBody>
      </p:sp>
      <p:pic>
        <p:nvPicPr>
          <p:cNvPr id="8" name="Graphic 7" descr="Key with solid fill">
            <a:extLst>
              <a:ext uri="{FF2B5EF4-FFF2-40B4-BE49-F238E27FC236}">
                <a16:creationId xmlns:a16="http://schemas.microsoft.com/office/drawing/2014/main" id="{97E74E84-C66B-CA7F-66AA-BD0FE66210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280" y="298376"/>
            <a:ext cx="914400" cy="914400"/>
          </a:xfrm>
          <a:prstGeom prst="rect">
            <a:avLst/>
          </a:prstGeom>
        </p:spPr>
      </p:pic>
    </p:spTree>
    <p:extLst>
      <p:ext uri="{BB962C8B-B14F-4D97-AF65-F5344CB8AC3E}">
        <p14:creationId xmlns:p14="http://schemas.microsoft.com/office/powerpoint/2010/main" val="2283100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4E269-E7FE-E211-A2CD-6CB7E302F72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D68416-D265-F87C-261D-2FDA4FBBEF84}"/>
              </a:ext>
            </a:extLst>
          </p:cNvPr>
          <p:cNvSpPr>
            <a:spLocks noGrp="1"/>
          </p:cNvSpPr>
          <p:nvPr>
            <p:ph type="sldNum" sz="quarter" idx="12"/>
          </p:nvPr>
        </p:nvSpPr>
        <p:spPr/>
        <p:txBody>
          <a:bodyPr/>
          <a:lstStyle/>
          <a:p>
            <a:fld id="{6734F48E-A456-4E2F-B17E-509464F7A050}" type="slidenum">
              <a:rPr lang="en-CA" smtClean="0"/>
              <a:pPr/>
              <a:t>37</a:t>
            </a:fld>
            <a:endParaRPr lang="en-CA"/>
          </a:p>
        </p:txBody>
      </p:sp>
      <p:sp>
        <p:nvSpPr>
          <p:cNvPr id="2" name="Content Placeholder 2">
            <a:extLst>
              <a:ext uri="{FF2B5EF4-FFF2-40B4-BE49-F238E27FC236}">
                <a16:creationId xmlns:a16="http://schemas.microsoft.com/office/drawing/2014/main" id="{8F6458C0-D7C2-DE15-1C78-9037C2A99802}"/>
              </a:ext>
            </a:extLst>
          </p:cNvPr>
          <p:cNvSpPr txBox="1">
            <a:spLocks/>
          </p:cNvSpPr>
          <p:nvPr/>
        </p:nvSpPr>
        <p:spPr>
          <a:xfrm>
            <a:off x="834480" y="1954560"/>
            <a:ext cx="9937104"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What digital health </a:t>
            </a:r>
            <a:r>
              <a:rPr lang="en-CA" sz="4800" b="1" dirty="0">
                <a:solidFill>
                  <a:schemeClr val="accent5"/>
                </a:solidFill>
                <a:latin typeface="+mn-lt"/>
              </a:rPr>
              <a:t>architectural components </a:t>
            </a:r>
            <a:r>
              <a:rPr lang="en-CA" sz="4800" b="1" dirty="0">
                <a:latin typeface="+mn-lt"/>
              </a:rPr>
              <a:t>are needed to execute the “health production function”?</a:t>
            </a:r>
            <a:endParaRPr lang="en-CA" sz="4800" dirty="0">
              <a:latin typeface="+mn-lt"/>
            </a:endParaRPr>
          </a:p>
        </p:txBody>
      </p:sp>
      <p:pic>
        <p:nvPicPr>
          <p:cNvPr id="3" name="Graphic 2">
            <a:extLst>
              <a:ext uri="{FF2B5EF4-FFF2-40B4-BE49-F238E27FC236}">
                <a16:creationId xmlns:a16="http://schemas.microsoft.com/office/drawing/2014/main" id="{C18675B0-96B2-3507-1722-FD76173F69B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406425" y="3556657"/>
            <a:ext cx="3050105" cy="4074227"/>
          </a:xfrm>
          <a:prstGeom prst="rect">
            <a:avLst/>
          </a:prstGeom>
        </p:spPr>
      </p:pic>
    </p:spTree>
    <p:extLst>
      <p:ext uri="{BB962C8B-B14F-4D97-AF65-F5344CB8AC3E}">
        <p14:creationId xmlns:p14="http://schemas.microsoft.com/office/powerpoint/2010/main" val="2623968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69BDBD-15D5-E189-CE43-967D125E0A9A}"/>
              </a:ext>
            </a:extLst>
          </p:cNvPr>
          <p:cNvSpPr>
            <a:spLocks noGrp="1"/>
          </p:cNvSpPr>
          <p:nvPr>
            <p:ph type="sldNum" sz="quarter" idx="12"/>
          </p:nvPr>
        </p:nvSpPr>
        <p:spPr/>
        <p:txBody>
          <a:bodyPr/>
          <a:lstStyle/>
          <a:p>
            <a:fld id="{6734F48E-A456-4E2F-B17E-509464F7A050}" type="slidenum">
              <a:rPr lang="en-CA" smtClean="0"/>
              <a:pPr/>
              <a:t>38</a:t>
            </a:fld>
            <a:endParaRPr lang="en-CA"/>
          </a:p>
        </p:txBody>
      </p:sp>
      <p:sp>
        <p:nvSpPr>
          <p:cNvPr id="2" name="Title 1">
            <a:extLst>
              <a:ext uri="{FF2B5EF4-FFF2-40B4-BE49-F238E27FC236}">
                <a16:creationId xmlns:a16="http://schemas.microsoft.com/office/drawing/2014/main" id="{69044F86-CCEB-0B34-EF73-980BFEE5CC1B}"/>
              </a:ext>
            </a:extLst>
          </p:cNvPr>
          <p:cNvSpPr>
            <a:spLocks noGrp="1"/>
          </p:cNvSpPr>
          <p:nvPr>
            <p:ph type="title" idx="4294967295"/>
          </p:nvPr>
        </p:nvSpPr>
        <p:spPr>
          <a:xfrm>
            <a:off x="690464" y="1102870"/>
            <a:ext cx="13393488" cy="1371600"/>
          </a:xfrm>
          <a:prstGeom prst="rect">
            <a:avLst/>
          </a:prstGeom>
        </p:spPr>
        <p:txBody>
          <a:bodyPr/>
          <a:lstStyle/>
          <a:p>
            <a:r>
              <a:rPr lang="en-CA" sz="3200" b="1" dirty="0"/>
              <a:t>To </a:t>
            </a:r>
            <a:r>
              <a:rPr lang="en-CA" sz="3200" b="1" i="1" dirty="0">
                <a:solidFill>
                  <a:schemeClr val="accent5"/>
                </a:solidFill>
              </a:rPr>
              <a:t>mitigate </a:t>
            </a:r>
            <a:r>
              <a:rPr lang="en-CA" sz="3200" b="1" i="1" u="sng" dirty="0">
                <a:solidFill>
                  <a:schemeClr val="accent5"/>
                </a:solidFill>
              </a:rPr>
              <a:t>risk</a:t>
            </a:r>
            <a:r>
              <a:rPr lang="en-CA" sz="3200" b="1" dirty="0"/>
              <a:t>, the Toolkit leverages accepted international </a:t>
            </a:r>
            <a:r>
              <a:rPr lang="en-CA" sz="3200" b="1" i="1" dirty="0">
                <a:solidFill>
                  <a:schemeClr val="accent5"/>
                </a:solidFill>
              </a:rPr>
              <a:t>norms</a:t>
            </a:r>
            <a:r>
              <a:rPr lang="en-CA" sz="3200" b="1" dirty="0"/>
              <a:t>, </a:t>
            </a:r>
            <a:r>
              <a:rPr lang="en-CA" sz="3200" b="1" i="1" dirty="0">
                <a:solidFill>
                  <a:schemeClr val="accent5"/>
                </a:solidFill>
              </a:rPr>
              <a:t>standards</a:t>
            </a:r>
            <a:r>
              <a:rPr lang="en-CA" sz="3200" b="1" dirty="0"/>
              <a:t>, and </a:t>
            </a:r>
            <a:r>
              <a:rPr lang="en-CA" sz="3200" b="1" i="1" dirty="0">
                <a:solidFill>
                  <a:schemeClr val="accent5"/>
                </a:solidFill>
              </a:rPr>
              <a:t>conformance-testable </a:t>
            </a:r>
            <a:r>
              <a:rPr lang="en-CA" sz="3200" b="1" dirty="0"/>
              <a:t>architectural patterns.</a:t>
            </a:r>
            <a:br>
              <a:rPr lang="en-CA" sz="3200" b="1" dirty="0"/>
            </a:br>
            <a:r>
              <a:rPr lang="en-CA" sz="3200" b="1" dirty="0"/>
              <a:t>Data-informed decisions are based on </a:t>
            </a:r>
            <a:r>
              <a:rPr lang="en-CA" sz="3200" b="1" i="1" dirty="0">
                <a:solidFill>
                  <a:schemeClr val="accent5"/>
                </a:solidFill>
              </a:rPr>
              <a:t>credible</a:t>
            </a:r>
            <a:r>
              <a:rPr lang="en-CA" sz="3200" b="1" dirty="0"/>
              <a:t> global sources.</a:t>
            </a:r>
          </a:p>
        </p:txBody>
      </p:sp>
      <p:pic>
        <p:nvPicPr>
          <p:cNvPr id="5" name="Picture 4">
            <a:extLst>
              <a:ext uri="{FF2B5EF4-FFF2-40B4-BE49-F238E27FC236}">
                <a16:creationId xmlns:a16="http://schemas.microsoft.com/office/drawing/2014/main" id="{045DC810-DBFB-BFEA-4E48-9B781676C78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829269" y="4394387"/>
            <a:ext cx="3075239" cy="3075239"/>
          </a:xfrm>
          <a:prstGeom prst="rect">
            <a:avLst/>
          </a:prstGeom>
        </p:spPr>
      </p:pic>
      <p:pic>
        <p:nvPicPr>
          <p:cNvPr id="7" name="Picture 6">
            <a:extLst>
              <a:ext uri="{FF2B5EF4-FFF2-40B4-BE49-F238E27FC236}">
                <a16:creationId xmlns:a16="http://schemas.microsoft.com/office/drawing/2014/main" id="{52D1B601-D34E-C136-D522-7FC734190729}"/>
              </a:ext>
            </a:extLst>
          </p:cNvPr>
          <p:cNvPicPr>
            <a:picLocks noChangeAspect="1"/>
          </p:cNvPicPr>
          <p:nvPr/>
        </p:nvPicPr>
        <p:blipFill>
          <a:blip r:embed="rId4"/>
          <a:stretch>
            <a:fillRect/>
          </a:stretch>
        </p:blipFill>
        <p:spPr>
          <a:xfrm>
            <a:off x="8710862" y="3337932"/>
            <a:ext cx="831779" cy="831779"/>
          </a:xfrm>
          <a:prstGeom prst="rect">
            <a:avLst/>
          </a:prstGeom>
        </p:spPr>
      </p:pic>
      <p:pic>
        <p:nvPicPr>
          <p:cNvPr id="8" name="Picture 7">
            <a:extLst>
              <a:ext uri="{FF2B5EF4-FFF2-40B4-BE49-F238E27FC236}">
                <a16:creationId xmlns:a16="http://schemas.microsoft.com/office/drawing/2014/main" id="{476C8BDB-7121-1B77-E914-4F818018C990}"/>
              </a:ext>
            </a:extLst>
          </p:cNvPr>
          <p:cNvPicPr>
            <a:picLocks noChangeAspect="1"/>
          </p:cNvPicPr>
          <p:nvPr/>
        </p:nvPicPr>
        <p:blipFill>
          <a:blip r:embed="rId5"/>
          <a:stretch>
            <a:fillRect/>
          </a:stretch>
        </p:blipFill>
        <p:spPr>
          <a:xfrm>
            <a:off x="10961536" y="3337932"/>
            <a:ext cx="942157" cy="831779"/>
          </a:xfrm>
          <a:prstGeom prst="rect">
            <a:avLst/>
          </a:prstGeom>
        </p:spPr>
      </p:pic>
      <p:pic>
        <p:nvPicPr>
          <p:cNvPr id="9" name="Picture 8">
            <a:extLst>
              <a:ext uri="{FF2B5EF4-FFF2-40B4-BE49-F238E27FC236}">
                <a16:creationId xmlns:a16="http://schemas.microsoft.com/office/drawing/2014/main" id="{85F8D3D2-E407-A463-2F0E-7829B56786BC}"/>
              </a:ext>
            </a:extLst>
          </p:cNvPr>
          <p:cNvPicPr>
            <a:picLocks noChangeAspect="1"/>
          </p:cNvPicPr>
          <p:nvPr/>
        </p:nvPicPr>
        <p:blipFill>
          <a:blip r:embed="rId6"/>
          <a:stretch>
            <a:fillRect/>
          </a:stretch>
        </p:blipFill>
        <p:spPr>
          <a:xfrm>
            <a:off x="618456" y="2912662"/>
            <a:ext cx="1234671" cy="1234671"/>
          </a:xfrm>
          <a:prstGeom prst="rect">
            <a:avLst/>
          </a:prstGeom>
        </p:spPr>
      </p:pic>
      <p:pic>
        <p:nvPicPr>
          <p:cNvPr id="10" name="Picture 9">
            <a:extLst>
              <a:ext uri="{FF2B5EF4-FFF2-40B4-BE49-F238E27FC236}">
                <a16:creationId xmlns:a16="http://schemas.microsoft.com/office/drawing/2014/main" id="{A60CBE3B-E4B8-05A5-11F8-8027C97D3985}"/>
              </a:ext>
            </a:extLst>
          </p:cNvPr>
          <p:cNvPicPr>
            <a:picLocks noChangeAspect="1"/>
          </p:cNvPicPr>
          <p:nvPr/>
        </p:nvPicPr>
        <p:blipFill>
          <a:blip r:embed="rId7"/>
          <a:stretch>
            <a:fillRect/>
          </a:stretch>
        </p:blipFill>
        <p:spPr>
          <a:xfrm>
            <a:off x="2146685" y="3676623"/>
            <a:ext cx="1213913" cy="438177"/>
          </a:xfrm>
          <a:prstGeom prst="rect">
            <a:avLst/>
          </a:prstGeom>
        </p:spPr>
      </p:pic>
      <p:pic>
        <p:nvPicPr>
          <p:cNvPr id="11" name="Picture 10">
            <a:extLst>
              <a:ext uri="{FF2B5EF4-FFF2-40B4-BE49-F238E27FC236}">
                <a16:creationId xmlns:a16="http://schemas.microsoft.com/office/drawing/2014/main" id="{FFCF7FA6-A3E7-117F-DDC4-C5C9AAE4A3EB}"/>
              </a:ext>
            </a:extLst>
          </p:cNvPr>
          <p:cNvPicPr>
            <a:picLocks noChangeAspect="1"/>
          </p:cNvPicPr>
          <p:nvPr/>
        </p:nvPicPr>
        <p:blipFill>
          <a:blip r:embed="rId8"/>
          <a:stretch>
            <a:fillRect/>
          </a:stretch>
        </p:blipFill>
        <p:spPr>
          <a:xfrm>
            <a:off x="4995743" y="3394136"/>
            <a:ext cx="744890" cy="744890"/>
          </a:xfrm>
          <a:prstGeom prst="rect">
            <a:avLst/>
          </a:prstGeom>
        </p:spPr>
      </p:pic>
      <p:pic>
        <p:nvPicPr>
          <p:cNvPr id="12" name="Picture 11">
            <a:extLst>
              <a:ext uri="{FF2B5EF4-FFF2-40B4-BE49-F238E27FC236}">
                <a16:creationId xmlns:a16="http://schemas.microsoft.com/office/drawing/2014/main" id="{681B033B-CFF6-B984-7312-E423DDC25FF8}"/>
              </a:ext>
            </a:extLst>
          </p:cNvPr>
          <p:cNvPicPr>
            <a:picLocks noChangeAspect="1"/>
          </p:cNvPicPr>
          <p:nvPr/>
        </p:nvPicPr>
        <p:blipFill>
          <a:blip r:embed="rId9"/>
          <a:stretch>
            <a:fillRect/>
          </a:stretch>
        </p:blipFill>
        <p:spPr>
          <a:xfrm>
            <a:off x="3654156" y="3806803"/>
            <a:ext cx="1048029" cy="367490"/>
          </a:xfrm>
          <a:prstGeom prst="rect">
            <a:avLst/>
          </a:prstGeom>
        </p:spPr>
      </p:pic>
      <p:pic>
        <p:nvPicPr>
          <p:cNvPr id="13" name="Picture 12">
            <a:extLst>
              <a:ext uri="{FF2B5EF4-FFF2-40B4-BE49-F238E27FC236}">
                <a16:creationId xmlns:a16="http://schemas.microsoft.com/office/drawing/2014/main" id="{F276BFE4-0CF6-18B7-88F5-067B44702C3A}"/>
              </a:ext>
            </a:extLst>
          </p:cNvPr>
          <p:cNvPicPr>
            <a:picLocks noChangeAspect="1"/>
          </p:cNvPicPr>
          <p:nvPr/>
        </p:nvPicPr>
        <p:blipFill>
          <a:blip r:embed="rId10"/>
          <a:stretch>
            <a:fillRect/>
          </a:stretch>
        </p:blipFill>
        <p:spPr>
          <a:xfrm>
            <a:off x="6034191" y="3352226"/>
            <a:ext cx="1039140" cy="865950"/>
          </a:xfrm>
          <a:prstGeom prst="rect">
            <a:avLst/>
          </a:prstGeom>
        </p:spPr>
      </p:pic>
      <p:pic>
        <p:nvPicPr>
          <p:cNvPr id="14" name="Picture 13">
            <a:extLst>
              <a:ext uri="{FF2B5EF4-FFF2-40B4-BE49-F238E27FC236}">
                <a16:creationId xmlns:a16="http://schemas.microsoft.com/office/drawing/2014/main" id="{78D39CF4-CF58-4FE1-7837-00E174F8D476}"/>
              </a:ext>
            </a:extLst>
          </p:cNvPr>
          <p:cNvPicPr>
            <a:picLocks noChangeAspect="1"/>
          </p:cNvPicPr>
          <p:nvPr/>
        </p:nvPicPr>
        <p:blipFill>
          <a:blip r:embed="rId11"/>
          <a:stretch>
            <a:fillRect/>
          </a:stretch>
        </p:blipFill>
        <p:spPr>
          <a:xfrm>
            <a:off x="9836199" y="3327070"/>
            <a:ext cx="831779" cy="831779"/>
          </a:xfrm>
          <a:prstGeom prst="rect">
            <a:avLst/>
          </a:prstGeom>
        </p:spPr>
      </p:pic>
      <p:pic>
        <p:nvPicPr>
          <p:cNvPr id="15" name="Picture 14">
            <a:extLst>
              <a:ext uri="{FF2B5EF4-FFF2-40B4-BE49-F238E27FC236}">
                <a16:creationId xmlns:a16="http://schemas.microsoft.com/office/drawing/2014/main" id="{DED9864E-875A-D31E-C0AA-D4B8B20D0D9E}"/>
              </a:ext>
            </a:extLst>
          </p:cNvPr>
          <p:cNvPicPr>
            <a:picLocks noChangeAspect="1"/>
          </p:cNvPicPr>
          <p:nvPr/>
        </p:nvPicPr>
        <p:blipFill>
          <a:blip r:embed="rId12"/>
          <a:stretch>
            <a:fillRect/>
          </a:stretch>
        </p:blipFill>
        <p:spPr>
          <a:xfrm>
            <a:off x="7366889" y="3506596"/>
            <a:ext cx="1050415" cy="632430"/>
          </a:xfrm>
          <a:prstGeom prst="rect">
            <a:avLst/>
          </a:prstGeom>
        </p:spPr>
      </p:pic>
      <p:pic>
        <p:nvPicPr>
          <p:cNvPr id="16" name="Picture 15">
            <a:extLst>
              <a:ext uri="{FF2B5EF4-FFF2-40B4-BE49-F238E27FC236}">
                <a16:creationId xmlns:a16="http://schemas.microsoft.com/office/drawing/2014/main" id="{D780B16D-BBEC-2179-09D3-C8569F1D5763}"/>
              </a:ext>
            </a:extLst>
          </p:cNvPr>
          <p:cNvPicPr>
            <a:picLocks noChangeAspect="1"/>
          </p:cNvPicPr>
          <p:nvPr/>
        </p:nvPicPr>
        <p:blipFill>
          <a:blip r:embed="rId13"/>
          <a:stretch>
            <a:fillRect/>
          </a:stretch>
        </p:blipFill>
        <p:spPr>
          <a:xfrm>
            <a:off x="12197248" y="3452859"/>
            <a:ext cx="1790635" cy="941528"/>
          </a:xfrm>
          <a:prstGeom prst="rect">
            <a:avLst/>
          </a:prstGeom>
        </p:spPr>
      </p:pic>
    </p:spTree>
    <p:extLst>
      <p:ext uri="{BB962C8B-B14F-4D97-AF65-F5344CB8AC3E}">
        <p14:creationId xmlns:p14="http://schemas.microsoft.com/office/powerpoint/2010/main" val="3861835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E2CFDD0-D3AC-4699-BDF5-9DBF02A73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9096" y="1470026"/>
            <a:ext cx="7425617" cy="5286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9DEF372-77EB-BB93-C276-2B1F4E7BE911}"/>
              </a:ext>
            </a:extLst>
          </p:cNvPr>
          <p:cNvSpPr txBox="1"/>
          <p:nvPr/>
        </p:nvSpPr>
        <p:spPr>
          <a:xfrm>
            <a:off x="618456" y="3229200"/>
            <a:ext cx="5184576" cy="3539430"/>
          </a:xfrm>
          <a:prstGeom prst="rect">
            <a:avLst/>
          </a:prstGeom>
          <a:noFill/>
        </p:spPr>
        <p:txBody>
          <a:bodyPr wrap="square" rtlCol="0">
            <a:spAutoFit/>
          </a:bodyPr>
          <a:lstStyle/>
          <a:p>
            <a:r>
              <a:rPr lang="en-CA" sz="2800" dirty="0">
                <a:solidFill>
                  <a:schemeClr val="tx2"/>
                </a:solidFill>
              </a:rPr>
              <a:t>Over </a:t>
            </a:r>
            <a:r>
              <a:rPr lang="en-CA" sz="2800" b="1" i="1" dirty="0">
                <a:solidFill>
                  <a:schemeClr val="accent5"/>
                </a:solidFill>
              </a:rPr>
              <a:t>60 LMICs</a:t>
            </a:r>
            <a:r>
              <a:rPr lang="en-CA" sz="2800" dirty="0">
                <a:solidFill>
                  <a:schemeClr val="accent5"/>
                </a:solidFill>
              </a:rPr>
              <a:t> </a:t>
            </a:r>
            <a:r>
              <a:rPr lang="en-CA" sz="2800" dirty="0">
                <a:solidFill>
                  <a:schemeClr val="tx2"/>
                </a:solidFill>
              </a:rPr>
              <a:t>have adopted </a:t>
            </a:r>
            <a:r>
              <a:rPr lang="en-CA" sz="2800" b="1" dirty="0">
                <a:solidFill>
                  <a:schemeClr val="accent5"/>
                </a:solidFill>
              </a:rPr>
              <a:t>OpenHIE</a:t>
            </a:r>
            <a:r>
              <a:rPr lang="en-CA" sz="2800" dirty="0">
                <a:solidFill>
                  <a:schemeClr val="tx2"/>
                </a:solidFill>
              </a:rPr>
              <a:t> as the basis of their </a:t>
            </a:r>
            <a:r>
              <a:rPr lang="en-CA" sz="2800" b="1" i="1" dirty="0">
                <a:solidFill>
                  <a:schemeClr val="accent5"/>
                </a:solidFill>
              </a:rPr>
              <a:t>health</a:t>
            </a:r>
            <a:r>
              <a:rPr lang="en-CA" sz="2800" dirty="0">
                <a:solidFill>
                  <a:schemeClr val="accent5"/>
                </a:solidFill>
              </a:rPr>
              <a:t> </a:t>
            </a:r>
            <a:r>
              <a:rPr lang="en-CA" sz="2800" b="1" dirty="0">
                <a:solidFill>
                  <a:schemeClr val="accent5"/>
                </a:solidFill>
              </a:rPr>
              <a:t>enterprise architecture</a:t>
            </a:r>
            <a:r>
              <a:rPr lang="en-CA" sz="2800" dirty="0">
                <a:solidFill>
                  <a:schemeClr val="accent5"/>
                </a:solidFill>
              </a:rPr>
              <a:t>. </a:t>
            </a:r>
            <a:r>
              <a:rPr lang="en-CA" sz="2800" dirty="0" err="1">
                <a:solidFill>
                  <a:schemeClr val="tx2"/>
                </a:solidFill>
              </a:rPr>
              <a:t>OpenHIE</a:t>
            </a:r>
            <a:r>
              <a:rPr lang="en-CA" sz="2800" dirty="0">
                <a:solidFill>
                  <a:schemeClr val="tx2"/>
                </a:solidFill>
              </a:rPr>
              <a:t> defines a set of infrastructure and service specifications that, together, operationalizes a health data sharing network.</a:t>
            </a:r>
          </a:p>
        </p:txBody>
      </p:sp>
      <p:pic>
        <p:nvPicPr>
          <p:cNvPr id="4" name="Picture 3">
            <a:extLst>
              <a:ext uri="{FF2B5EF4-FFF2-40B4-BE49-F238E27FC236}">
                <a16:creationId xmlns:a16="http://schemas.microsoft.com/office/drawing/2014/main" id="{700D9C35-89A5-1A4F-0C92-821FB5A891DE}"/>
              </a:ext>
            </a:extLst>
          </p:cNvPr>
          <p:cNvPicPr>
            <a:picLocks noChangeAspect="1"/>
          </p:cNvPicPr>
          <p:nvPr/>
        </p:nvPicPr>
        <p:blipFill>
          <a:blip r:embed="rId4"/>
          <a:stretch>
            <a:fillRect/>
          </a:stretch>
        </p:blipFill>
        <p:spPr>
          <a:xfrm>
            <a:off x="618456" y="2547775"/>
            <a:ext cx="3190076" cy="646983"/>
          </a:xfrm>
          <a:prstGeom prst="rect">
            <a:avLst/>
          </a:prstGeom>
        </p:spPr>
      </p:pic>
    </p:spTree>
    <p:extLst>
      <p:ext uri="{BB962C8B-B14F-4D97-AF65-F5344CB8AC3E}">
        <p14:creationId xmlns:p14="http://schemas.microsoft.com/office/powerpoint/2010/main" val="4080646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BDB6C6-5CA8-5A77-4A2A-7D80C7E31366}"/>
              </a:ext>
            </a:extLst>
          </p:cNvPr>
          <p:cNvSpPr>
            <a:spLocks noGrp="1"/>
          </p:cNvSpPr>
          <p:nvPr>
            <p:ph type="sldNum" sz="quarter" idx="12"/>
          </p:nvPr>
        </p:nvSpPr>
        <p:spPr/>
        <p:txBody>
          <a:bodyPr/>
          <a:lstStyle/>
          <a:p>
            <a:fld id="{6734F48E-A456-4E2F-B17E-509464F7A050}" type="slidenum">
              <a:rPr lang="en-CA" smtClean="0"/>
              <a:pPr/>
              <a:t>4</a:t>
            </a:fld>
            <a:endParaRPr lang="en-CA"/>
          </a:p>
        </p:txBody>
      </p:sp>
      <p:pic>
        <p:nvPicPr>
          <p:cNvPr id="7" name="Picture 6">
            <a:extLst>
              <a:ext uri="{FF2B5EF4-FFF2-40B4-BE49-F238E27FC236}">
                <a16:creationId xmlns:a16="http://schemas.microsoft.com/office/drawing/2014/main" id="{975A3C18-1675-CF1F-123A-8F00C4645F2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051504" y="2675058"/>
            <a:ext cx="2114550" cy="2162175"/>
          </a:xfrm>
          <a:prstGeom prst="rect">
            <a:avLst/>
          </a:prstGeom>
        </p:spPr>
      </p:pic>
      <p:sp>
        <p:nvSpPr>
          <p:cNvPr id="2" name="TextBox 1">
            <a:extLst>
              <a:ext uri="{FF2B5EF4-FFF2-40B4-BE49-F238E27FC236}">
                <a16:creationId xmlns:a16="http://schemas.microsoft.com/office/drawing/2014/main" id="{CF1E90D4-9319-BEC8-65D3-D7796D865CA6}"/>
              </a:ext>
            </a:extLst>
          </p:cNvPr>
          <p:cNvSpPr txBox="1"/>
          <p:nvPr/>
        </p:nvSpPr>
        <p:spPr>
          <a:xfrm>
            <a:off x="7872791" y="5103099"/>
            <a:ext cx="5751896" cy="400110"/>
          </a:xfrm>
          <a:prstGeom prst="rect">
            <a:avLst/>
          </a:prstGeom>
          <a:noFill/>
        </p:spPr>
        <p:txBody>
          <a:bodyPr wrap="none" rtlCol="0">
            <a:spAutoFit/>
          </a:bodyPr>
          <a:lstStyle/>
          <a:p>
            <a:pPr algn="l"/>
            <a:r>
              <a:rPr lang="en-CA" sz="2000" dirty="0">
                <a:solidFill>
                  <a:schemeClr val="accent2"/>
                </a:solidFill>
              </a:rPr>
              <a:t>&lt;example country flag-map… edit as necessary&gt;</a:t>
            </a:r>
          </a:p>
        </p:txBody>
      </p:sp>
      <p:sp>
        <p:nvSpPr>
          <p:cNvPr id="3" name="TextBox 2">
            <a:extLst>
              <a:ext uri="{FF2B5EF4-FFF2-40B4-BE49-F238E27FC236}">
                <a16:creationId xmlns:a16="http://schemas.microsoft.com/office/drawing/2014/main" id="{D909A20B-A9F7-AD33-9213-B445B64C6FDE}"/>
              </a:ext>
            </a:extLst>
          </p:cNvPr>
          <p:cNvSpPr txBox="1"/>
          <p:nvPr/>
        </p:nvSpPr>
        <p:spPr>
          <a:xfrm>
            <a:off x="1639765" y="6486670"/>
            <a:ext cx="11062837" cy="400110"/>
          </a:xfrm>
          <a:prstGeom prst="rect">
            <a:avLst/>
          </a:prstGeom>
          <a:noFill/>
        </p:spPr>
        <p:txBody>
          <a:bodyPr wrap="none" rtlCol="0">
            <a:spAutoFit/>
          </a:bodyPr>
          <a:lstStyle/>
          <a:p>
            <a:pPr algn="l"/>
            <a:r>
              <a:rPr lang="en-CA" sz="2000" dirty="0">
                <a:solidFill>
                  <a:schemeClr val="tx2"/>
                </a:solidFill>
              </a:rPr>
              <a:t>&lt;leverage this slide as a placeholder to officially start the workshop and introduce stakeholders&gt;</a:t>
            </a:r>
          </a:p>
        </p:txBody>
      </p:sp>
      <p:pic>
        <p:nvPicPr>
          <p:cNvPr id="8" name="Graphic 7">
            <a:extLst>
              <a:ext uri="{FF2B5EF4-FFF2-40B4-BE49-F238E27FC236}">
                <a16:creationId xmlns:a16="http://schemas.microsoft.com/office/drawing/2014/main" id="{C587292C-B13B-B608-969B-9447B3EBD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2592" y="2685400"/>
            <a:ext cx="5328592" cy="2725544"/>
          </a:xfrm>
          <a:prstGeom prst="rect">
            <a:avLst/>
          </a:prstGeom>
        </p:spPr>
      </p:pic>
      <p:sp>
        <p:nvSpPr>
          <p:cNvPr id="9" name="TextBox 8">
            <a:extLst>
              <a:ext uri="{FF2B5EF4-FFF2-40B4-BE49-F238E27FC236}">
                <a16:creationId xmlns:a16="http://schemas.microsoft.com/office/drawing/2014/main" id="{BA58A862-3C0B-DC1F-42F3-FCA6F079C9D9}"/>
              </a:ext>
            </a:extLst>
          </p:cNvPr>
          <p:cNvSpPr txBox="1"/>
          <p:nvPr/>
        </p:nvSpPr>
        <p:spPr>
          <a:xfrm>
            <a:off x="3570784" y="1906136"/>
            <a:ext cx="1656184" cy="646331"/>
          </a:xfrm>
          <a:prstGeom prst="rect">
            <a:avLst/>
          </a:prstGeom>
          <a:noFill/>
        </p:spPr>
        <p:txBody>
          <a:bodyPr wrap="square" rtlCol="0">
            <a:spAutoFit/>
          </a:bodyPr>
          <a:lstStyle/>
          <a:p>
            <a:pPr algn="l"/>
            <a:r>
              <a:rPr lang="en-GB" sz="3600" b="1" dirty="0">
                <a:solidFill>
                  <a:schemeClr val="tx2"/>
                </a:solidFill>
                <a:latin typeface="Andes Bold" panose="02000000000000000000" pitchFamily="2" charset="0"/>
              </a:rPr>
              <a:t>TEAM</a:t>
            </a:r>
          </a:p>
        </p:txBody>
      </p:sp>
    </p:spTree>
    <p:extLst>
      <p:ext uri="{BB962C8B-B14F-4D97-AF65-F5344CB8AC3E}">
        <p14:creationId xmlns:p14="http://schemas.microsoft.com/office/powerpoint/2010/main" val="4201873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DEF372-77EB-BB93-C276-2B1F4E7BE911}"/>
              </a:ext>
            </a:extLst>
          </p:cNvPr>
          <p:cNvSpPr txBox="1"/>
          <p:nvPr/>
        </p:nvSpPr>
        <p:spPr>
          <a:xfrm>
            <a:off x="618456" y="3222000"/>
            <a:ext cx="5184576" cy="3108543"/>
          </a:xfrm>
          <a:prstGeom prst="rect">
            <a:avLst/>
          </a:prstGeom>
          <a:noFill/>
        </p:spPr>
        <p:txBody>
          <a:bodyPr wrap="square" rtlCol="0">
            <a:spAutoFit/>
          </a:bodyPr>
          <a:lstStyle/>
          <a:p>
            <a:r>
              <a:rPr lang="en-CA" sz="2800" dirty="0">
                <a:solidFill>
                  <a:schemeClr val="tx2"/>
                </a:solidFill>
              </a:rPr>
              <a:t>For the purposes of our Buildable Blueprint specification, we will include </a:t>
            </a:r>
          </a:p>
          <a:p>
            <a:r>
              <a:rPr lang="en-CA" sz="2800" dirty="0">
                <a:solidFill>
                  <a:schemeClr val="tx2"/>
                </a:solidFill>
              </a:rPr>
              <a:t>as </a:t>
            </a:r>
            <a:r>
              <a:rPr lang="en-CA" sz="2800" b="1" dirty="0">
                <a:solidFill>
                  <a:schemeClr val="accent5"/>
                </a:solidFill>
              </a:rPr>
              <a:t>in-scope</a:t>
            </a:r>
            <a:r>
              <a:rPr lang="en-CA" sz="2800" b="1" dirty="0">
                <a:solidFill>
                  <a:schemeClr val="tx2"/>
                </a:solidFill>
              </a:rPr>
              <a:t> </a:t>
            </a:r>
            <a:r>
              <a:rPr lang="en-CA" sz="2800" dirty="0">
                <a:solidFill>
                  <a:schemeClr val="tx2"/>
                </a:solidFill>
              </a:rPr>
              <a:t>the OpenHIE infrastructure and workflows directly related to </a:t>
            </a:r>
            <a:r>
              <a:rPr lang="en-CA" sz="2800" b="1" dirty="0">
                <a:solidFill>
                  <a:schemeClr val="accent5"/>
                </a:solidFill>
              </a:rPr>
              <a:t>healthcare delivery</a:t>
            </a:r>
            <a:r>
              <a:rPr lang="en-CA" sz="2800" dirty="0">
                <a:solidFill>
                  <a:schemeClr val="accent5"/>
                </a:solidFill>
              </a:rPr>
              <a:t>. </a:t>
            </a:r>
          </a:p>
        </p:txBody>
      </p:sp>
      <p:pic>
        <p:nvPicPr>
          <p:cNvPr id="4" name="Picture 3">
            <a:extLst>
              <a:ext uri="{FF2B5EF4-FFF2-40B4-BE49-F238E27FC236}">
                <a16:creationId xmlns:a16="http://schemas.microsoft.com/office/drawing/2014/main" id="{700D9C35-89A5-1A4F-0C92-821FB5A891DE}"/>
              </a:ext>
            </a:extLst>
          </p:cNvPr>
          <p:cNvPicPr>
            <a:picLocks noChangeAspect="1"/>
          </p:cNvPicPr>
          <p:nvPr/>
        </p:nvPicPr>
        <p:blipFill>
          <a:blip r:embed="rId3"/>
          <a:stretch>
            <a:fillRect/>
          </a:stretch>
        </p:blipFill>
        <p:spPr>
          <a:xfrm>
            <a:off x="618456" y="2547775"/>
            <a:ext cx="3190076" cy="646983"/>
          </a:xfrm>
          <a:prstGeom prst="rect">
            <a:avLst/>
          </a:prstGeom>
        </p:spPr>
      </p:pic>
      <p:pic>
        <p:nvPicPr>
          <p:cNvPr id="12" name="Picture 11">
            <a:extLst>
              <a:ext uri="{FF2B5EF4-FFF2-40B4-BE49-F238E27FC236}">
                <a16:creationId xmlns:a16="http://schemas.microsoft.com/office/drawing/2014/main" id="{49D0F6A3-58BF-16FE-7197-E9B3FF2ACB08}"/>
              </a:ext>
            </a:extLst>
          </p:cNvPr>
          <p:cNvPicPr>
            <a:picLocks noChangeAspect="1"/>
          </p:cNvPicPr>
          <p:nvPr/>
        </p:nvPicPr>
        <p:blipFill>
          <a:blip r:embed="rId4">
            <a:alphaModFix amt="85000"/>
          </a:blip>
          <a:stretch>
            <a:fillRect/>
          </a:stretch>
        </p:blipFill>
        <p:spPr>
          <a:xfrm>
            <a:off x="10555560" y="1577339"/>
            <a:ext cx="746760" cy="891540"/>
          </a:xfrm>
          <a:prstGeom prst="rect">
            <a:avLst/>
          </a:prstGeom>
        </p:spPr>
      </p:pic>
      <p:pic>
        <p:nvPicPr>
          <p:cNvPr id="13" name="Picture 12">
            <a:extLst>
              <a:ext uri="{FF2B5EF4-FFF2-40B4-BE49-F238E27FC236}">
                <a16:creationId xmlns:a16="http://schemas.microsoft.com/office/drawing/2014/main" id="{B6C7D975-28F3-3445-1FF7-1A8BE916C52C}"/>
              </a:ext>
            </a:extLst>
          </p:cNvPr>
          <p:cNvPicPr>
            <a:picLocks noChangeAspect="1"/>
          </p:cNvPicPr>
          <p:nvPr/>
        </p:nvPicPr>
        <p:blipFill>
          <a:blip r:embed="rId4">
            <a:alphaModFix amt="85000"/>
          </a:blip>
          <a:stretch>
            <a:fillRect/>
          </a:stretch>
        </p:blipFill>
        <p:spPr>
          <a:xfrm>
            <a:off x="8539336" y="1717359"/>
            <a:ext cx="629477" cy="751519"/>
          </a:xfrm>
          <a:prstGeom prst="rect">
            <a:avLst/>
          </a:prstGeom>
        </p:spPr>
      </p:pic>
      <p:pic>
        <p:nvPicPr>
          <p:cNvPr id="14" name="Picture 13">
            <a:extLst>
              <a:ext uri="{FF2B5EF4-FFF2-40B4-BE49-F238E27FC236}">
                <a16:creationId xmlns:a16="http://schemas.microsoft.com/office/drawing/2014/main" id="{89278499-0E87-43EF-BA02-F376E3696802}"/>
              </a:ext>
            </a:extLst>
          </p:cNvPr>
          <p:cNvPicPr>
            <a:picLocks noChangeAspect="1"/>
          </p:cNvPicPr>
          <p:nvPr/>
        </p:nvPicPr>
        <p:blipFill rotWithShape="1">
          <a:blip r:embed="rId4">
            <a:alphaModFix amt="85000"/>
          </a:blip>
          <a:srcRect b="49585"/>
          <a:stretch/>
        </p:blipFill>
        <p:spPr>
          <a:xfrm>
            <a:off x="11203632" y="5155665"/>
            <a:ext cx="1944216" cy="1170207"/>
          </a:xfrm>
          <a:prstGeom prst="rect">
            <a:avLst/>
          </a:prstGeom>
        </p:spPr>
      </p:pic>
      <p:pic>
        <p:nvPicPr>
          <p:cNvPr id="36" name="Picture 35">
            <a:extLst>
              <a:ext uri="{FF2B5EF4-FFF2-40B4-BE49-F238E27FC236}">
                <a16:creationId xmlns:a16="http://schemas.microsoft.com/office/drawing/2014/main" id="{B824B7DD-FAEC-45A6-3999-04DBC4EC54AB}"/>
              </a:ext>
            </a:extLst>
          </p:cNvPr>
          <p:cNvPicPr>
            <a:picLocks noChangeAspect="1"/>
          </p:cNvPicPr>
          <p:nvPr/>
        </p:nvPicPr>
        <p:blipFill>
          <a:blip r:embed="rId4">
            <a:alphaModFix amt="85000"/>
          </a:blip>
          <a:stretch>
            <a:fillRect/>
          </a:stretch>
        </p:blipFill>
        <p:spPr>
          <a:xfrm>
            <a:off x="11203632" y="2746301"/>
            <a:ext cx="640612" cy="891540"/>
          </a:xfrm>
          <a:prstGeom prst="rect">
            <a:avLst/>
          </a:prstGeom>
        </p:spPr>
      </p:pic>
      <p:pic>
        <p:nvPicPr>
          <p:cNvPr id="2" name="Picture 2">
            <a:extLst>
              <a:ext uri="{FF2B5EF4-FFF2-40B4-BE49-F238E27FC236}">
                <a16:creationId xmlns:a16="http://schemas.microsoft.com/office/drawing/2014/main" id="{66DF4FDB-743B-F92D-AC8A-0898A0AA69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9200" y="1470026"/>
            <a:ext cx="7425617" cy="5286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686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E2CFDD0-D3AC-4699-BDF5-9DBF02A73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9200" y="1468800"/>
            <a:ext cx="7425617" cy="5286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9D0F6A3-58BF-16FE-7197-E9B3FF2ACB08}"/>
              </a:ext>
            </a:extLst>
          </p:cNvPr>
          <p:cNvPicPr>
            <a:picLocks noChangeAspect="1"/>
          </p:cNvPicPr>
          <p:nvPr/>
        </p:nvPicPr>
        <p:blipFill>
          <a:blip r:embed="rId4">
            <a:alphaModFix amt="85000"/>
          </a:blip>
          <a:stretch>
            <a:fillRect/>
          </a:stretch>
        </p:blipFill>
        <p:spPr>
          <a:xfrm>
            <a:off x="9108667" y="1997862"/>
            <a:ext cx="629478" cy="751520"/>
          </a:xfrm>
          <a:prstGeom prst="rect">
            <a:avLst/>
          </a:prstGeom>
        </p:spPr>
      </p:pic>
      <p:pic>
        <p:nvPicPr>
          <p:cNvPr id="13" name="Picture 12">
            <a:extLst>
              <a:ext uri="{FF2B5EF4-FFF2-40B4-BE49-F238E27FC236}">
                <a16:creationId xmlns:a16="http://schemas.microsoft.com/office/drawing/2014/main" id="{B6C7D975-28F3-3445-1FF7-1A8BE916C52C}"/>
              </a:ext>
            </a:extLst>
          </p:cNvPr>
          <p:cNvPicPr>
            <a:picLocks noChangeAspect="1"/>
          </p:cNvPicPr>
          <p:nvPr/>
        </p:nvPicPr>
        <p:blipFill>
          <a:blip r:embed="rId4">
            <a:alphaModFix amt="85000"/>
          </a:blip>
          <a:stretch>
            <a:fillRect/>
          </a:stretch>
        </p:blipFill>
        <p:spPr>
          <a:xfrm>
            <a:off x="11112709" y="1996644"/>
            <a:ext cx="629477" cy="751519"/>
          </a:xfrm>
          <a:prstGeom prst="rect">
            <a:avLst/>
          </a:prstGeom>
        </p:spPr>
      </p:pic>
      <p:pic>
        <p:nvPicPr>
          <p:cNvPr id="14" name="Picture 13">
            <a:extLst>
              <a:ext uri="{FF2B5EF4-FFF2-40B4-BE49-F238E27FC236}">
                <a16:creationId xmlns:a16="http://schemas.microsoft.com/office/drawing/2014/main" id="{89278499-0E87-43EF-BA02-F376E3696802}"/>
              </a:ext>
            </a:extLst>
          </p:cNvPr>
          <p:cNvPicPr>
            <a:picLocks noChangeAspect="1"/>
          </p:cNvPicPr>
          <p:nvPr/>
        </p:nvPicPr>
        <p:blipFill rotWithShape="1">
          <a:blip r:embed="rId4">
            <a:alphaModFix amt="85000"/>
          </a:blip>
          <a:srcRect b="49585"/>
          <a:stretch/>
        </p:blipFill>
        <p:spPr>
          <a:xfrm>
            <a:off x="11791898" y="5452479"/>
            <a:ext cx="1944216" cy="1170207"/>
          </a:xfrm>
          <a:prstGeom prst="rect">
            <a:avLst/>
          </a:prstGeom>
        </p:spPr>
      </p:pic>
      <p:sp>
        <p:nvSpPr>
          <p:cNvPr id="5" name="TextBox 4">
            <a:extLst>
              <a:ext uri="{FF2B5EF4-FFF2-40B4-BE49-F238E27FC236}">
                <a16:creationId xmlns:a16="http://schemas.microsoft.com/office/drawing/2014/main" id="{FE6A1C5B-EB6E-BDBD-7F4A-1020EF58E89E}"/>
              </a:ext>
            </a:extLst>
          </p:cNvPr>
          <p:cNvSpPr txBox="1"/>
          <p:nvPr/>
        </p:nvSpPr>
        <p:spPr>
          <a:xfrm>
            <a:off x="12652344" y="4293167"/>
            <a:ext cx="1964512" cy="584775"/>
          </a:xfrm>
          <a:prstGeom prst="rect">
            <a:avLst/>
          </a:prstGeom>
          <a:noFill/>
        </p:spPr>
        <p:txBody>
          <a:bodyPr wrap="none" rtlCol="0">
            <a:spAutoFit/>
          </a:bodyPr>
          <a:lstStyle/>
          <a:p>
            <a:pPr algn="r"/>
            <a:r>
              <a:rPr lang="en-CA" sz="3200" b="1" dirty="0">
                <a:solidFill>
                  <a:schemeClr val="accent2"/>
                </a:solidFill>
                <a:latin typeface="Andes Bold" panose="02000000000000000000" pitchFamily="2" charset="0"/>
              </a:rPr>
              <a:t>ATNA/CT</a:t>
            </a:r>
          </a:p>
        </p:txBody>
      </p:sp>
      <p:sp>
        <p:nvSpPr>
          <p:cNvPr id="6" name="TextBox 5">
            <a:extLst>
              <a:ext uri="{FF2B5EF4-FFF2-40B4-BE49-F238E27FC236}">
                <a16:creationId xmlns:a16="http://schemas.microsoft.com/office/drawing/2014/main" id="{84DBCCAE-1A61-D165-854A-5FC2850DAD54}"/>
              </a:ext>
            </a:extLst>
          </p:cNvPr>
          <p:cNvSpPr txBox="1"/>
          <p:nvPr/>
        </p:nvSpPr>
        <p:spPr>
          <a:xfrm>
            <a:off x="9559830" y="3768143"/>
            <a:ext cx="1175322" cy="584775"/>
          </a:xfrm>
          <a:prstGeom prst="rect">
            <a:avLst/>
          </a:prstGeom>
          <a:noFill/>
        </p:spPr>
        <p:txBody>
          <a:bodyPr wrap="none" rtlCol="0">
            <a:spAutoFit/>
          </a:bodyPr>
          <a:lstStyle/>
          <a:p>
            <a:pPr algn="l"/>
            <a:r>
              <a:rPr lang="en-CA" sz="3200" b="1" dirty="0">
                <a:solidFill>
                  <a:schemeClr val="accent2"/>
                </a:solidFill>
                <a:latin typeface="Andes Bold" panose="02000000000000000000" pitchFamily="2" charset="0"/>
              </a:rPr>
              <a:t>PMIR</a:t>
            </a:r>
          </a:p>
        </p:txBody>
      </p:sp>
      <p:sp>
        <p:nvSpPr>
          <p:cNvPr id="7" name="TextBox 6">
            <a:extLst>
              <a:ext uri="{FF2B5EF4-FFF2-40B4-BE49-F238E27FC236}">
                <a16:creationId xmlns:a16="http://schemas.microsoft.com/office/drawing/2014/main" id="{94C0CE52-CE07-B485-424E-D20286A0E2E0}"/>
              </a:ext>
            </a:extLst>
          </p:cNvPr>
          <p:cNvSpPr txBox="1"/>
          <p:nvPr/>
        </p:nvSpPr>
        <p:spPr>
          <a:xfrm>
            <a:off x="8627586" y="2046351"/>
            <a:ext cx="1090363" cy="584775"/>
          </a:xfrm>
          <a:prstGeom prst="rect">
            <a:avLst/>
          </a:prstGeom>
          <a:noFill/>
        </p:spPr>
        <p:txBody>
          <a:bodyPr wrap="none" rtlCol="0">
            <a:spAutoFit/>
          </a:bodyPr>
          <a:lstStyle/>
          <a:p>
            <a:pPr algn="r"/>
            <a:r>
              <a:rPr lang="en-CA" sz="3200" b="1" dirty="0">
                <a:solidFill>
                  <a:schemeClr val="accent2"/>
                </a:solidFill>
                <a:latin typeface="Andes Bold" panose="02000000000000000000" pitchFamily="2" charset="0"/>
              </a:rPr>
              <a:t>MHD</a:t>
            </a:r>
          </a:p>
        </p:txBody>
      </p:sp>
      <p:sp>
        <p:nvSpPr>
          <p:cNvPr id="8" name="TextBox 7">
            <a:extLst>
              <a:ext uri="{FF2B5EF4-FFF2-40B4-BE49-F238E27FC236}">
                <a16:creationId xmlns:a16="http://schemas.microsoft.com/office/drawing/2014/main" id="{1224DC21-807F-1FAD-752C-A07C6B71C82A}"/>
              </a:ext>
            </a:extLst>
          </p:cNvPr>
          <p:cNvSpPr txBox="1"/>
          <p:nvPr/>
        </p:nvSpPr>
        <p:spPr>
          <a:xfrm>
            <a:off x="11100328" y="2026431"/>
            <a:ext cx="1344535" cy="584775"/>
          </a:xfrm>
          <a:prstGeom prst="rect">
            <a:avLst/>
          </a:prstGeom>
          <a:noFill/>
        </p:spPr>
        <p:txBody>
          <a:bodyPr wrap="none" rtlCol="0">
            <a:spAutoFit/>
          </a:bodyPr>
          <a:lstStyle/>
          <a:p>
            <a:pPr algn="r"/>
            <a:r>
              <a:rPr lang="en-CA" sz="3200" b="1" dirty="0" err="1">
                <a:solidFill>
                  <a:schemeClr val="accent2"/>
                </a:solidFill>
                <a:latin typeface="Andes Bold" panose="02000000000000000000" pitchFamily="2" charset="0"/>
              </a:rPr>
              <a:t>mADX</a:t>
            </a:r>
            <a:endParaRPr lang="en-CA" sz="3200" b="1" dirty="0">
              <a:solidFill>
                <a:schemeClr val="accent2"/>
              </a:solidFill>
              <a:latin typeface="Andes Bold" panose="02000000000000000000" pitchFamily="2" charset="0"/>
            </a:endParaRPr>
          </a:p>
        </p:txBody>
      </p:sp>
      <p:sp>
        <p:nvSpPr>
          <p:cNvPr id="10" name="TextBox 9">
            <a:extLst>
              <a:ext uri="{FF2B5EF4-FFF2-40B4-BE49-F238E27FC236}">
                <a16:creationId xmlns:a16="http://schemas.microsoft.com/office/drawing/2014/main" id="{161AE19F-2C16-C9C7-6BF4-9D3ECDBC7CED}"/>
              </a:ext>
            </a:extLst>
          </p:cNvPr>
          <p:cNvSpPr txBox="1"/>
          <p:nvPr/>
        </p:nvSpPr>
        <p:spPr>
          <a:xfrm>
            <a:off x="7787325" y="3118401"/>
            <a:ext cx="1319913" cy="584775"/>
          </a:xfrm>
          <a:prstGeom prst="rect">
            <a:avLst/>
          </a:prstGeom>
          <a:noFill/>
        </p:spPr>
        <p:txBody>
          <a:bodyPr wrap="none" rtlCol="0">
            <a:spAutoFit/>
          </a:bodyPr>
          <a:lstStyle/>
          <a:p>
            <a:pPr algn="r"/>
            <a:r>
              <a:rPr lang="en-CA" sz="3200" b="1" dirty="0">
                <a:solidFill>
                  <a:schemeClr val="accent2"/>
                </a:solidFill>
                <a:latin typeface="Andes Bold" panose="02000000000000000000" pitchFamily="2" charset="0"/>
              </a:rPr>
              <a:t>SVCM</a:t>
            </a:r>
          </a:p>
        </p:txBody>
      </p:sp>
      <p:sp>
        <p:nvSpPr>
          <p:cNvPr id="11" name="TextBox 10">
            <a:extLst>
              <a:ext uri="{FF2B5EF4-FFF2-40B4-BE49-F238E27FC236}">
                <a16:creationId xmlns:a16="http://schemas.microsoft.com/office/drawing/2014/main" id="{62CBA0E9-4C4E-7769-210E-831B47EA1ED3}"/>
              </a:ext>
            </a:extLst>
          </p:cNvPr>
          <p:cNvSpPr txBox="1"/>
          <p:nvPr/>
        </p:nvSpPr>
        <p:spPr>
          <a:xfrm>
            <a:off x="8097173" y="4288228"/>
            <a:ext cx="845681" cy="584775"/>
          </a:xfrm>
          <a:prstGeom prst="rect">
            <a:avLst/>
          </a:prstGeom>
          <a:noFill/>
        </p:spPr>
        <p:txBody>
          <a:bodyPr wrap="none" rtlCol="0">
            <a:spAutoFit/>
          </a:bodyPr>
          <a:lstStyle/>
          <a:p>
            <a:pPr algn="r"/>
            <a:r>
              <a:rPr lang="en-CA" sz="3200" b="1" dirty="0">
                <a:solidFill>
                  <a:schemeClr val="accent2"/>
                </a:solidFill>
                <a:latin typeface="Andes Bold" panose="02000000000000000000" pitchFamily="2" charset="0"/>
              </a:rPr>
              <a:t>IUA</a:t>
            </a:r>
          </a:p>
        </p:txBody>
      </p:sp>
      <p:sp>
        <p:nvSpPr>
          <p:cNvPr id="18" name="TextBox 17">
            <a:extLst>
              <a:ext uri="{FF2B5EF4-FFF2-40B4-BE49-F238E27FC236}">
                <a16:creationId xmlns:a16="http://schemas.microsoft.com/office/drawing/2014/main" id="{D368AB4D-FE4C-745A-BE65-608D687E57C7}"/>
              </a:ext>
            </a:extLst>
          </p:cNvPr>
          <p:cNvSpPr txBox="1"/>
          <p:nvPr/>
        </p:nvSpPr>
        <p:spPr>
          <a:xfrm>
            <a:off x="8677759" y="6621678"/>
            <a:ext cx="4086247" cy="1004762"/>
          </a:xfrm>
          <a:prstGeom prst="rect">
            <a:avLst/>
          </a:prstGeom>
          <a:noFill/>
        </p:spPr>
        <p:txBody>
          <a:bodyPr wrap="none" rtlCol="0">
            <a:spAutoFit/>
          </a:bodyPr>
          <a:lstStyle/>
          <a:p>
            <a:pPr algn="ctr">
              <a:lnSpc>
                <a:spcPts val="4380"/>
              </a:lnSpc>
            </a:pPr>
            <a:r>
              <a:rPr lang="en-CA" sz="5400" b="1" dirty="0">
                <a:solidFill>
                  <a:schemeClr val="tx2"/>
                </a:solidFill>
                <a:latin typeface="Andes Bold" panose="02000000000000000000" pitchFamily="2" charset="0"/>
              </a:rPr>
              <a:t>IHE MHDS</a:t>
            </a:r>
          </a:p>
          <a:p>
            <a:pPr algn="ctr">
              <a:lnSpc>
                <a:spcPts val="2480"/>
              </a:lnSpc>
            </a:pPr>
            <a:r>
              <a:rPr lang="en-CA" sz="2800" b="1" dirty="0">
                <a:solidFill>
                  <a:schemeClr val="accent2"/>
                </a:solidFill>
                <a:latin typeface="Andes Bold" panose="02000000000000000000" pitchFamily="2" charset="0"/>
              </a:rPr>
              <a:t>Transactional behaviour</a:t>
            </a:r>
          </a:p>
        </p:txBody>
      </p:sp>
      <p:sp>
        <p:nvSpPr>
          <p:cNvPr id="21" name="TextBox 20">
            <a:extLst>
              <a:ext uri="{FF2B5EF4-FFF2-40B4-BE49-F238E27FC236}">
                <a16:creationId xmlns:a16="http://schemas.microsoft.com/office/drawing/2014/main" id="{37E84EB5-9A67-7D01-948C-14E5BAA1AF69}"/>
              </a:ext>
            </a:extLst>
          </p:cNvPr>
          <p:cNvSpPr txBox="1"/>
          <p:nvPr/>
        </p:nvSpPr>
        <p:spPr>
          <a:xfrm>
            <a:off x="618456" y="3229644"/>
            <a:ext cx="5053612" cy="2677656"/>
          </a:xfrm>
          <a:prstGeom prst="rect">
            <a:avLst/>
          </a:prstGeom>
          <a:noFill/>
        </p:spPr>
        <p:txBody>
          <a:bodyPr wrap="square" rtlCol="0">
            <a:spAutoFit/>
          </a:bodyPr>
          <a:lstStyle/>
          <a:p>
            <a:r>
              <a:rPr lang="en-CA" sz="2800" dirty="0">
                <a:solidFill>
                  <a:schemeClr val="tx2"/>
                </a:solidFill>
              </a:rPr>
              <a:t>The OpenHIE community has identified IHE’s </a:t>
            </a:r>
            <a:r>
              <a:rPr lang="en-CA" sz="2800" b="1" dirty="0">
                <a:solidFill>
                  <a:schemeClr val="accent5"/>
                </a:solidFill>
              </a:rPr>
              <a:t>MHDS</a:t>
            </a:r>
            <a:r>
              <a:rPr lang="en-CA" sz="2800" dirty="0">
                <a:solidFill>
                  <a:schemeClr val="tx2"/>
                </a:solidFill>
              </a:rPr>
              <a:t> (mobile Health Data Sharing) portfolio of specifications as the transaction processing model for </a:t>
            </a:r>
            <a:r>
              <a:rPr lang="en-CA" sz="2800" b="1" dirty="0">
                <a:solidFill>
                  <a:schemeClr val="accent5"/>
                </a:solidFill>
              </a:rPr>
              <a:t>OpenHIE-on-FHIR</a:t>
            </a:r>
            <a:r>
              <a:rPr lang="en-CA" sz="2800" dirty="0">
                <a:solidFill>
                  <a:schemeClr val="tx2"/>
                </a:solidFill>
              </a:rPr>
              <a:t>.</a:t>
            </a:r>
          </a:p>
        </p:txBody>
      </p:sp>
      <p:pic>
        <p:nvPicPr>
          <p:cNvPr id="23" name="Picture 22">
            <a:extLst>
              <a:ext uri="{FF2B5EF4-FFF2-40B4-BE49-F238E27FC236}">
                <a16:creationId xmlns:a16="http://schemas.microsoft.com/office/drawing/2014/main" id="{3F245B28-C501-3A44-2607-FB8F4FE644B1}"/>
              </a:ext>
            </a:extLst>
          </p:cNvPr>
          <p:cNvPicPr>
            <a:picLocks noChangeAspect="1"/>
          </p:cNvPicPr>
          <p:nvPr/>
        </p:nvPicPr>
        <p:blipFill>
          <a:blip r:embed="rId5"/>
          <a:stretch>
            <a:fillRect/>
          </a:stretch>
        </p:blipFill>
        <p:spPr>
          <a:xfrm>
            <a:off x="618456" y="2547775"/>
            <a:ext cx="3190076" cy="646983"/>
          </a:xfrm>
          <a:prstGeom prst="rect">
            <a:avLst/>
          </a:prstGeom>
        </p:spPr>
      </p:pic>
      <p:pic>
        <p:nvPicPr>
          <p:cNvPr id="19" name="Picture 18">
            <a:extLst>
              <a:ext uri="{FF2B5EF4-FFF2-40B4-BE49-F238E27FC236}">
                <a16:creationId xmlns:a16="http://schemas.microsoft.com/office/drawing/2014/main" id="{9E1A23B6-8183-448E-42E3-6B22F4552C27}"/>
              </a:ext>
            </a:extLst>
          </p:cNvPr>
          <p:cNvPicPr>
            <a:picLocks noChangeAspect="1"/>
          </p:cNvPicPr>
          <p:nvPr/>
        </p:nvPicPr>
        <p:blipFill rotWithShape="1">
          <a:blip r:embed="rId6">
            <a:clrChange>
              <a:clrFrom>
                <a:srgbClr val="FFFFFF"/>
              </a:clrFrom>
              <a:clrTo>
                <a:srgbClr val="FFFFFF">
                  <a:alpha val="0"/>
                </a:srgbClr>
              </a:clrTo>
            </a:clrChange>
          </a:blip>
          <a:srcRect r="73345"/>
          <a:stretch/>
        </p:blipFill>
        <p:spPr>
          <a:xfrm>
            <a:off x="3202952" y="1984143"/>
            <a:ext cx="425708" cy="646983"/>
          </a:xfrm>
          <a:prstGeom prst="rect">
            <a:avLst/>
          </a:prstGeom>
        </p:spPr>
      </p:pic>
      <p:pic>
        <p:nvPicPr>
          <p:cNvPr id="3" name="Picture 2">
            <a:extLst>
              <a:ext uri="{FF2B5EF4-FFF2-40B4-BE49-F238E27FC236}">
                <a16:creationId xmlns:a16="http://schemas.microsoft.com/office/drawing/2014/main" id="{C8D73873-0A2B-CEE3-2B3A-9DC9ED621171}"/>
              </a:ext>
            </a:extLst>
          </p:cNvPr>
          <p:cNvPicPr>
            <a:picLocks noChangeAspect="1"/>
          </p:cNvPicPr>
          <p:nvPr/>
        </p:nvPicPr>
        <p:blipFill>
          <a:blip r:embed="rId4">
            <a:alphaModFix amt="85000"/>
          </a:blip>
          <a:stretch>
            <a:fillRect/>
          </a:stretch>
        </p:blipFill>
        <p:spPr>
          <a:xfrm>
            <a:off x="11774968" y="2980867"/>
            <a:ext cx="640612" cy="891540"/>
          </a:xfrm>
          <a:prstGeom prst="rect">
            <a:avLst/>
          </a:prstGeom>
        </p:spPr>
      </p:pic>
      <p:sp>
        <p:nvSpPr>
          <p:cNvPr id="9" name="TextBox 8">
            <a:extLst>
              <a:ext uri="{FF2B5EF4-FFF2-40B4-BE49-F238E27FC236}">
                <a16:creationId xmlns:a16="http://schemas.microsoft.com/office/drawing/2014/main" id="{840BAE7D-3091-936A-4853-78EF57694800}"/>
              </a:ext>
            </a:extLst>
          </p:cNvPr>
          <p:cNvSpPr txBox="1"/>
          <p:nvPr/>
        </p:nvSpPr>
        <p:spPr>
          <a:xfrm>
            <a:off x="11791898" y="3096347"/>
            <a:ext cx="1330814" cy="584775"/>
          </a:xfrm>
          <a:prstGeom prst="rect">
            <a:avLst/>
          </a:prstGeom>
          <a:noFill/>
        </p:spPr>
        <p:txBody>
          <a:bodyPr wrap="none" rtlCol="0">
            <a:spAutoFit/>
          </a:bodyPr>
          <a:lstStyle/>
          <a:p>
            <a:pPr algn="r"/>
            <a:r>
              <a:rPr lang="en-CA" sz="3200" b="1" dirty="0" err="1">
                <a:solidFill>
                  <a:schemeClr val="accent2"/>
                </a:solidFill>
                <a:latin typeface="Andes Bold" panose="02000000000000000000" pitchFamily="2" charset="0"/>
              </a:rPr>
              <a:t>mCSD</a:t>
            </a:r>
            <a:endParaRPr lang="en-CA" sz="3200" b="1" dirty="0">
              <a:solidFill>
                <a:schemeClr val="accent2"/>
              </a:solidFill>
              <a:latin typeface="Andes Bold" panose="02000000000000000000" pitchFamily="2" charset="0"/>
            </a:endParaRPr>
          </a:p>
        </p:txBody>
      </p:sp>
    </p:spTree>
    <p:extLst>
      <p:ext uri="{BB962C8B-B14F-4D97-AF65-F5344CB8AC3E}">
        <p14:creationId xmlns:p14="http://schemas.microsoft.com/office/powerpoint/2010/main" val="1042889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37E84EB5-9A67-7D01-948C-14E5BAA1AF69}"/>
              </a:ext>
            </a:extLst>
          </p:cNvPr>
          <p:cNvSpPr txBox="1"/>
          <p:nvPr/>
        </p:nvSpPr>
        <p:spPr>
          <a:xfrm>
            <a:off x="619200" y="3229200"/>
            <a:ext cx="5323560" cy="2677656"/>
          </a:xfrm>
          <a:prstGeom prst="rect">
            <a:avLst/>
          </a:prstGeom>
          <a:noFill/>
        </p:spPr>
        <p:txBody>
          <a:bodyPr wrap="square" rtlCol="0">
            <a:spAutoFit/>
          </a:bodyPr>
          <a:lstStyle/>
          <a:p>
            <a:r>
              <a:rPr lang="en-CA" sz="2800" dirty="0">
                <a:solidFill>
                  <a:schemeClr val="tx2"/>
                </a:solidFill>
                <a:latin typeface="+mj-lt"/>
              </a:rPr>
              <a:t>The OpenHIE community, the </a:t>
            </a:r>
            <a:r>
              <a:rPr lang="en-CA" sz="2800" b="1" dirty="0">
                <a:solidFill>
                  <a:schemeClr val="accent5"/>
                </a:solidFill>
                <a:latin typeface="+mj-lt"/>
              </a:rPr>
              <a:t>AeHIN</a:t>
            </a:r>
            <a:r>
              <a:rPr lang="en-CA" sz="2800" dirty="0">
                <a:solidFill>
                  <a:schemeClr val="tx2"/>
                </a:solidFill>
                <a:latin typeface="+mj-lt"/>
              </a:rPr>
              <a:t> network, and the GDHP have all selected the International Patient Summary (</a:t>
            </a:r>
            <a:r>
              <a:rPr lang="en-CA" sz="2800" b="1" dirty="0">
                <a:solidFill>
                  <a:schemeClr val="accent5"/>
                </a:solidFill>
                <a:latin typeface="+mj-lt"/>
              </a:rPr>
              <a:t>IPS</a:t>
            </a:r>
            <a:r>
              <a:rPr lang="en-CA" sz="2800" dirty="0">
                <a:solidFill>
                  <a:schemeClr val="tx2"/>
                </a:solidFill>
                <a:latin typeface="+mj-lt"/>
              </a:rPr>
              <a:t>) as their person-centric health data </a:t>
            </a:r>
            <a:r>
              <a:rPr lang="en-CA" sz="2800" b="1" dirty="0">
                <a:solidFill>
                  <a:schemeClr val="accent5"/>
                </a:solidFill>
                <a:latin typeface="+mj-lt"/>
              </a:rPr>
              <a:t>content model</a:t>
            </a:r>
            <a:r>
              <a:rPr lang="en-CA" sz="2800" dirty="0">
                <a:solidFill>
                  <a:schemeClr val="tx2"/>
                </a:solidFill>
                <a:latin typeface="+mj-lt"/>
              </a:rPr>
              <a:t>.</a:t>
            </a:r>
          </a:p>
        </p:txBody>
      </p:sp>
      <p:pic>
        <p:nvPicPr>
          <p:cNvPr id="2" name="Picture 1">
            <a:extLst>
              <a:ext uri="{FF2B5EF4-FFF2-40B4-BE49-F238E27FC236}">
                <a16:creationId xmlns:a16="http://schemas.microsoft.com/office/drawing/2014/main" id="{3CF748AA-4BD9-3A66-22B8-3F35A5F37612}"/>
              </a:ext>
            </a:extLst>
          </p:cNvPr>
          <p:cNvPicPr>
            <a:picLocks noChangeAspect="1"/>
          </p:cNvPicPr>
          <p:nvPr/>
        </p:nvPicPr>
        <p:blipFill>
          <a:blip r:embed="rId3"/>
          <a:stretch>
            <a:fillRect/>
          </a:stretch>
        </p:blipFill>
        <p:spPr>
          <a:xfrm>
            <a:off x="330424" y="5864053"/>
            <a:ext cx="2567952" cy="1076165"/>
          </a:xfrm>
          <a:prstGeom prst="rect">
            <a:avLst/>
          </a:prstGeom>
        </p:spPr>
      </p:pic>
      <p:pic>
        <p:nvPicPr>
          <p:cNvPr id="3" name="Picture 2">
            <a:extLst>
              <a:ext uri="{FF2B5EF4-FFF2-40B4-BE49-F238E27FC236}">
                <a16:creationId xmlns:a16="http://schemas.microsoft.com/office/drawing/2014/main" id="{F5907A94-CEA8-E09F-9CB7-DF2F00110E22}"/>
              </a:ext>
            </a:extLst>
          </p:cNvPr>
          <p:cNvPicPr>
            <a:picLocks noChangeAspect="1"/>
          </p:cNvPicPr>
          <p:nvPr/>
        </p:nvPicPr>
        <p:blipFill>
          <a:blip r:embed="rId4"/>
          <a:stretch>
            <a:fillRect/>
          </a:stretch>
        </p:blipFill>
        <p:spPr>
          <a:xfrm>
            <a:off x="7226848" y="1018456"/>
            <a:ext cx="6445379" cy="3681119"/>
          </a:xfrm>
          <a:prstGeom prst="rect">
            <a:avLst/>
          </a:prstGeom>
        </p:spPr>
      </p:pic>
      <p:pic>
        <p:nvPicPr>
          <p:cNvPr id="4" name="Picture 2" descr="SNOMED CT">
            <a:extLst>
              <a:ext uri="{FF2B5EF4-FFF2-40B4-BE49-F238E27FC236}">
                <a16:creationId xmlns:a16="http://schemas.microsoft.com/office/drawing/2014/main" id="{B521DD6A-2A7E-B1FD-4D91-599366626A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9556" y="5218096"/>
            <a:ext cx="866127" cy="86612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A3ABA46-55C9-C418-6D9A-D751B959C73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172326" y="5150796"/>
            <a:ext cx="1000727" cy="1000727"/>
          </a:xfrm>
          <a:prstGeom prst="rect">
            <a:avLst/>
          </a:prstGeom>
        </p:spPr>
      </p:pic>
      <p:pic>
        <p:nvPicPr>
          <p:cNvPr id="17" name="Picture 16">
            <a:extLst>
              <a:ext uri="{FF2B5EF4-FFF2-40B4-BE49-F238E27FC236}">
                <a16:creationId xmlns:a16="http://schemas.microsoft.com/office/drawing/2014/main" id="{5F36F862-0BA6-8E34-CCF5-1675698A003B}"/>
              </a:ext>
            </a:extLst>
          </p:cNvPr>
          <p:cNvPicPr>
            <a:picLocks noChangeAspect="1"/>
          </p:cNvPicPr>
          <p:nvPr/>
        </p:nvPicPr>
        <p:blipFill>
          <a:blip r:embed="rId7"/>
          <a:stretch>
            <a:fillRect/>
          </a:stretch>
        </p:blipFill>
        <p:spPr>
          <a:xfrm>
            <a:off x="11795895" y="5256854"/>
            <a:ext cx="1237988" cy="788611"/>
          </a:xfrm>
          <a:prstGeom prst="rect">
            <a:avLst/>
          </a:prstGeom>
        </p:spPr>
      </p:pic>
      <p:sp>
        <p:nvSpPr>
          <p:cNvPr id="20" name="TextBox 19">
            <a:extLst>
              <a:ext uri="{FF2B5EF4-FFF2-40B4-BE49-F238E27FC236}">
                <a16:creationId xmlns:a16="http://schemas.microsoft.com/office/drawing/2014/main" id="{01A6B24B-79C9-FE12-8873-1B2A14BB61BB}"/>
              </a:ext>
            </a:extLst>
          </p:cNvPr>
          <p:cNvSpPr txBox="1"/>
          <p:nvPr/>
        </p:nvSpPr>
        <p:spPr>
          <a:xfrm>
            <a:off x="12153536" y="5127284"/>
            <a:ext cx="338223" cy="646331"/>
          </a:xfrm>
          <a:prstGeom prst="rect">
            <a:avLst/>
          </a:prstGeom>
          <a:noFill/>
        </p:spPr>
        <p:txBody>
          <a:bodyPr wrap="square" rtlCol="0">
            <a:spAutoFit/>
          </a:bodyPr>
          <a:lstStyle/>
          <a:p>
            <a:pPr algn="l"/>
            <a:r>
              <a:rPr lang="en-CA" sz="3600" dirty="0">
                <a:solidFill>
                  <a:schemeClr val="tx2"/>
                </a:solidFill>
              </a:rPr>
              <a:t>*</a:t>
            </a:r>
          </a:p>
        </p:txBody>
      </p:sp>
      <p:pic>
        <p:nvPicPr>
          <p:cNvPr id="23" name="Picture 22">
            <a:extLst>
              <a:ext uri="{FF2B5EF4-FFF2-40B4-BE49-F238E27FC236}">
                <a16:creationId xmlns:a16="http://schemas.microsoft.com/office/drawing/2014/main" id="{B4DA083A-B697-2C69-AA86-F4F324449F86}"/>
              </a:ext>
            </a:extLst>
          </p:cNvPr>
          <p:cNvPicPr>
            <a:picLocks noChangeAspect="1"/>
          </p:cNvPicPr>
          <p:nvPr/>
        </p:nvPicPr>
        <p:blipFill>
          <a:blip r:embed="rId8"/>
          <a:stretch>
            <a:fillRect/>
          </a:stretch>
        </p:blipFill>
        <p:spPr>
          <a:xfrm>
            <a:off x="10411544" y="5127284"/>
            <a:ext cx="1076325" cy="1047750"/>
          </a:xfrm>
          <a:prstGeom prst="rect">
            <a:avLst/>
          </a:prstGeom>
        </p:spPr>
      </p:pic>
      <p:pic>
        <p:nvPicPr>
          <p:cNvPr id="25" name="Picture 24">
            <a:extLst>
              <a:ext uri="{FF2B5EF4-FFF2-40B4-BE49-F238E27FC236}">
                <a16:creationId xmlns:a16="http://schemas.microsoft.com/office/drawing/2014/main" id="{A887E41B-E348-E857-4F62-C6E4197DB3E5}"/>
              </a:ext>
            </a:extLst>
          </p:cNvPr>
          <p:cNvPicPr>
            <a:picLocks noChangeAspect="1"/>
          </p:cNvPicPr>
          <p:nvPr/>
        </p:nvPicPr>
        <p:blipFill>
          <a:blip r:embed="rId9"/>
          <a:stretch>
            <a:fillRect/>
          </a:stretch>
        </p:blipFill>
        <p:spPr>
          <a:xfrm>
            <a:off x="2904860" y="5908261"/>
            <a:ext cx="3097572" cy="815150"/>
          </a:xfrm>
          <a:prstGeom prst="rect">
            <a:avLst/>
          </a:prstGeom>
        </p:spPr>
      </p:pic>
      <p:pic>
        <p:nvPicPr>
          <p:cNvPr id="5" name="Picture 4">
            <a:extLst>
              <a:ext uri="{FF2B5EF4-FFF2-40B4-BE49-F238E27FC236}">
                <a16:creationId xmlns:a16="http://schemas.microsoft.com/office/drawing/2014/main" id="{F709255D-2C77-C631-9E60-035E7D751747}"/>
              </a:ext>
            </a:extLst>
          </p:cNvPr>
          <p:cNvPicPr>
            <a:picLocks noChangeAspect="1"/>
          </p:cNvPicPr>
          <p:nvPr/>
        </p:nvPicPr>
        <p:blipFill rotWithShape="1">
          <a:blip r:embed="rId10">
            <a:clrChange>
              <a:clrFrom>
                <a:srgbClr val="FFFFFF"/>
              </a:clrFrom>
              <a:clrTo>
                <a:srgbClr val="FFFFFF">
                  <a:alpha val="0"/>
                </a:srgbClr>
              </a:clrTo>
            </a:clrChange>
          </a:blip>
          <a:srcRect r="73345"/>
          <a:stretch/>
        </p:blipFill>
        <p:spPr>
          <a:xfrm>
            <a:off x="3202952" y="1984143"/>
            <a:ext cx="425708" cy="646983"/>
          </a:xfrm>
          <a:prstGeom prst="rect">
            <a:avLst/>
          </a:prstGeom>
        </p:spPr>
      </p:pic>
      <p:pic>
        <p:nvPicPr>
          <p:cNvPr id="6" name="Picture 5">
            <a:extLst>
              <a:ext uri="{FF2B5EF4-FFF2-40B4-BE49-F238E27FC236}">
                <a16:creationId xmlns:a16="http://schemas.microsoft.com/office/drawing/2014/main" id="{E119886B-1F8F-0F85-903F-486A53307F14}"/>
              </a:ext>
            </a:extLst>
          </p:cNvPr>
          <p:cNvPicPr>
            <a:picLocks noChangeAspect="1"/>
          </p:cNvPicPr>
          <p:nvPr/>
        </p:nvPicPr>
        <p:blipFill>
          <a:blip r:embed="rId11"/>
          <a:stretch>
            <a:fillRect/>
          </a:stretch>
        </p:blipFill>
        <p:spPr>
          <a:xfrm>
            <a:off x="618456" y="2547775"/>
            <a:ext cx="3190076" cy="646983"/>
          </a:xfrm>
          <a:prstGeom prst="rect">
            <a:avLst/>
          </a:prstGeom>
        </p:spPr>
      </p:pic>
      <p:sp>
        <p:nvSpPr>
          <p:cNvPr id="7" name="TextBox 6">
            <a:extLst>
              <a:ext uri="{FF2B5EF4-FFF2-40B4-BE49-F238E27FC236}">
                <a16:creationId xmlns:a16="http://schemas.microsoft.com/office/drawing/2014/main" id="{018DF867-CD25-1543-1298-0D8267AA9A6A}"/>
              </a:ext>
            </a:extLst>
          </p:cNvPr>
          <p:cNvSpPr txBox="1"/>
          <p:nvPr/>
        </p:nvSpPr>
        <p:spPr>
          <a:xfrm>
            <a:off x="8869415" y="6621678"/>
            <a:ext cx="3702937" cy="1004762"/>
          </a:xfrm>
          <a:prstGeom prst="rect">
            <a:avLst/>
          </a:prstGeom>
          <a:noFill/>
        </p:spPr>
        <p:txBody>
          <a:bodyPr wrap="none" rtlCol="0">
            <a:spAutoFit/>
          </a:bodyPr>
          <a:lstStyle/>
          <a:p>
            <a:pPr algn="ctr">
              <a:lnSpc>
                <a:spcPts val="4380"/>
              </a:lnSpc>
            </a:pPr>
            <a:r>
              <a:rPr lang="en-CA" sz="5400" b="1" dirty="0">
                <a:solidFill>
                  <a:schemeClr val="tx2"/>
                </a:solidFill>
                <a:latin typeface="Andes Bold" panose="02000000000000000000" pitchFamily="2" charset="0"/>
              </a:rPr>
              <a:t>FHIR IPS IG</a:t>
            </a:r>
          </a:p>
          <a:p>
            <a:pPr algn="ctr">
              <a:lnSpc>
                <a:spcPts val="2480"/>
              </a:lnSpc>
            </a:pPr>
            <a:r>
              <a:rPr lang="en-CA" sz="2800" b="1" dirty="0">
                <a:solidFill>
                  <a:schemeClr val="accent2"/>
                </a:solidFill>
                <a:latin typeface="Andes Bold" panose="02000000000000000000" pitchFamily="2" charset="0"/>
              </a:rPr>
              <a:t>Content Model</a:t>
            </a:r>
          </a:p>
        </p:txBody>
      </p:sp>
    </p:spTree>
    <p:extLst>
      <p:ext uri="{BB962C8B-B14F-4D97-AF65-F5344CB8AC3E}">
        <p14:creationId xmlns:p14="http://schemas.microsoft.com/office/powerpoint/2010/main" val="3601618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5068444C-DFD1-CD48-0443-90CB75FDCEFB}"/>
              </a:ext>
            </a:extLst>
          </p:cNvPr>
          <p:cNvSpPr txBox="1">
            <a:spLocks/>
          </p:cNvSpPr>
          <p:nvPr/>
        </p:nvSpPr>
        <p:spPr>
          <a:xfrm>
            <a:off x="978496" y="1721227"/>
            <a:ext cx="12889432" cy="5961759"/>
          </a:xfrm>
          <a:prstGeom prst="rect">
            <a:avLst/>
          </a:prstGeom>
        </p:spPr>
        <p:txBody>
          <a:bodyPr>
            <a:normAutofit/>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Candara" pitchFamily="34" charset="0"/>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Candara" pitchFamily="34" charset="0"/>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Candara" pitchFamily="34" charset="0"/>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Candara" pitchFamily="34" charset="0"/>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Candara" pitchFamily="34" charset="0"/>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mj-lt"/>
              <a:buAutoNum type="arabicPeriod"/>
            </a:pPr>
            <a:r>
              <a:rPr lang="en-CA" sz="2400" dirty="0">
                <a:latin typeface="+mn-lt"/>
              </a:rPr>
              <a:t>Add or update a patient demographic record</a:t>
            </a:r>
          </a:p>
          <a:p>
            <a:pPr>
              <a:buFont typeface="+mj-lt"/>
              <a:buAutoNum type="arabicPeriod"/>
            </a:pPr>
            <a:r>
              <a:rPr lang="en-CA" sz="2400" dirty="0">
                <a:latin typeface="+mn-lt"/>
              </a:rPr>
              <a:t>Query for a patient demographic record</a:t>
            </a:r>
          </a:p>
          <a:p>
            <a:pPr>
              <a:buFont typeface="+mj-lt"/>
              <a:buAutoNum type="arabicPeriod"/>
            </a:pPr>
            <a:r>
              <a:rPr lang="en-CA" sz="2400" dirty="0">
                <a:latin typeface="+mn-lt"/>
              </a:rPr>
              <a:t>Add or update person-centric health data</a:t>
            </a:r>
          </a:p>
          <a:p>
            <a:pPr>
              <a:buFont typeface="+mj-lt"/>
              <a:buAutoNum type="arabicPeriod"/>
            </a:pPr>
            <a:r>
              <a:rPr lang="en-CA" sz="2400" dirty="0">
                <a:latin typeface="+mn-lt"/>
              </a:rPr>
              <a:t>Query for person-centric health data </a:t>
            </a:r>
          </a:p>
          <a:p>
            <a:pPr>
              <a:buFont typeface="+mj-lt"/>
              <a:buAutoNum type="arabicPeriod"/>
            </a:pPr>
            <a:r>
              <a:rPr lang="en-CA" sz="2400" dirty="0">
                <a:latin typeface="+mn-lt"/>
              </a:rPr>
              <a:t>Query for registry content</a:t>
            </a:r>
          </a:p>
          <a:p>
            <a:pPr>
              <a:buFont typeface="+mj-lt"/>
              <a:buAutoNum type="arabicPeriod"/>
            </a:pPr>
            <a:r>
              <a:rPr lang="en-CA" sz="2400" dirty="0">
                <a:latin typeface="+mn-lt"/>
              </a:rPr>
              <a:t>Refresh registries from underlying (federated) directories</a:t>
            </a:r>
          </a:p>
          <a:p>
            <a:pPr>
              <a:buFont typeface="+mj-lt"/>
              <a:buAutoNum type="arabicPeriod"/>
            </a:pPr>
            <a:r>
              <a:rPr lang="en-CA" sz="2400" dirty="0">
                <a:latin typeface="+mn-lt"/>
              </a:rPr>
              <a:t>Submit aggregate data report</a:t>
            </a:r>
          </a:p>
          <a:p>
            <a:pPr>
              <a:buFont typeface="+mj-lt"/>
              <a:buAutoNum type="arabicPeriod"/>
            </a:pPr>
            <a:r>
              <a:rPr lang="en-CA" sz="2400" dirty="0">
                <a:latin typeface="+mn-lt"/>
              </a:rPr>
              <a:t>Lookup/validate codes and translate between codes</a:t>
            </a:r>
          </a:p>
          <a:p>
            <a:pPr>
              <a:buFont typeface="+mj-lt"/>
              <a:buAutoNum type="arabicPeriod"/>
            </a:pPr>
            <a:r>
              <a:rPr lang="en-CA" sz="2400" dirty="0">
                <a:latin typeface="+mn-lt"/>
              </a:rPr>
              <a:t>Retrieve and </a:t>
            </a:r>
            <a:r>
              <a:rPr lang="en-CA" sz="2400" b="1" dirty="0">
                <a:solidFill>
                  <a:schemeClr val="accent5"/>
                </a:solidFill>
                <a:latin typeface="+mn-lt"/>
                <a:cs typeface="Courier New" panose="02070309020205020404" pitchFamily="49" charset="0"/>
              </a:rPr>
              <a:t>$apply</a:t>
            </a:r>
            <a:r>
              <a:rPr lang="en-CA" sz="2400" dirty="0">
                <a:solidFill>
                  <a:schemeClr val="accent5"/>
                </a:solidFill>
                <a:latin typeface="+mn-lt"/>
              </a:rPr>
              <a:t> </a:t>
            </a:r>
            <a:r>
              <a:rPr lang="en-CA" sz="2400" dirty="0">
                <a:latin typeface="+mn-lt"/>
              </a:rPr>
              <a:t>computable care guideline (CCG)</a:t>
            </a:r>
            <a:endParaRPr lang="en-CA" sz="2400" b="1" dirty="0">
              <a:latin typeface="+mn-lt"/>
            </a:endParaRPr>
          </a:p>
          <a:p>
            <a:pPr>
              <a:buFont typeface="+mj-lt"/>
              <a:buAutoNum type="arabicPeriod"/>
            </a:pPr>
            <a:r>
              <a:rPr lang="en-CA" sz="2400" dirty="0">
                <a:latin typeface="+mn-lt"/>
              </a:rPr>
              <a:t>Common functions related to security, privacy and auditing…</a:t>
            </a:r>
          </a:p>
        </p:txBody>
      </p:sp>
      <p:sp>
        <p:nvSpPr>
          <p:cNvPr id="7" name="TextBox 6">
            <a:extLst>
              <a:ext uri="{FF2B5EF4-FFF2-40B4-BE49-F238E27FC236}">
                <a16:creationId xmlns:a16="http://schemas.microsoft.com/office/drawing/2014/main" id="{4D6B3CD5-F35C-D3AD-C2BC-C4978616D1B5}"/>
              </a:ext>
            </a:extLst>
          </p:cNvPr>
          <p:cNvSpPr txBox="1"/>
          <p:nvPr/>
        </p:nvSpPr>
        <p:spPr>
          <a:xfrm>
            <a:off x="1482552" y="802432"/>
            <a:ext cx="6316153" cy="830997"/>
          </a:xfrm>
          <a:prstGeom prst="rect">
            <a:avLst/>
          </a:prstGeom>
          <a:noFill/>
        </p:spPr>
        <p:txBody>
          <a:bodyPr wrap="none" rtlCol="0">
            <a:spAutoFit/>
          </a:bodyPr>
          <a:lstStyle/>
          <a:p>
            <a:pPr algn="l"/>
            <a:r>
              <a:rPr lang="en-CA" sz="4800" b="1" dirty="0">
                <a:solidFill>
                  <a:schemeClr val="accent2"/>
                </a:solidFill>
              </a:rPr>
              <a:t>Core transaction set </a:t>
            </a:r>
          </a:p>
        </p:txBody>
      </p:sp>
      <p:sp>
        <p:nvSpPr>
          <p:cNvPr id="2" name="TextBox 1">
            <a:extLst>
              <a:ext uri="{FF2B5EF4-FFF2-40B4-BE49-F238E27FC236}">
                <a16:creationId xmlns:a16="http://schemas.microsoft.com/office/drawing/2014/main" id="{28CBE672-43FA-5BA1-1D26-376CED8126AA}"/>
              </a:ext>
            </a:extLst>
          </p:cNvPr>
          <p:cNvSpPr txBox="1"/>
          <p:nvPr/>
        </p:nvSpPr>
        <p:spPr>
          <a:xfrm>
            <a:off x="7627678" y="1721227"/>
            <a:ext cx="994183" cy="400110"/>
          </a:xfrm>
          <a:prstGeom prst="rect">
            <a:avLst/>
          </a:prstGeom>
          <a:noFill/>
        </p:spPr>
        <p:txBody>
          <a:bodyPr wrap="none" rtlCol="0">
            <a:spAutoFit/>
          </a:bodyPr>
          <a:lstStyle/>
          <a:p>
            <a:pPr algn="l"/>
            <a:r>
              <a:rPr lang="en-CA" sz="2000" dirty="0">
                <a:solidFill>
                  <a:srgbClr val="FF0000"/>
                </a:solidFill>
              </a:rPr>
              <a:t>[ITI-93]</a:t>
            </a:r>
          </a:p>
        </p:txBody>
      </p:sp>
      <p:sp>
        <p:nvSpPr>
          <p:cNvPr id="6" name="TextBox 5">
            <a:extLst>
              <a:ext uri="{FF2B5EF4-FFF2-40B4-BE49-F238E27FC236}">
                <a16:creationId xmlns:a16="http://schemas.microsoft.com/office/drawing/2014/main" id="{68DEA5A1-EFBF-4DC7-7CE9-41A2D8515E8B}"/>
              </a:ext>
            </a:extLst>
          </p:cNvPr>
          <p:cNvSpPr txBox="1"/>
          <p:nvPr/>
        </p:nvSpPr>
        <p:spPr>
          <a:xfrm>
            <a:off x="6959452" y="2173167"/>
            <a:ext cx="994183" cy="400110"/>
          </a:xfrm>
          <a:prstGeom prst="rect">
            <a:avLst/>
          </a:prstGeom>
          <a:noFill/>
        </p:spPr>
        <p:txBody>
          <a:bodyPr wrap="none" rtlCol="0">
            <a:spAutoFit/>
          </a:bodyPr>
          <a:lstStyle/>
          <a:p>
            <a:pPr algn="l"/>
            <a:r>
              <a:rPr lang="en-CA" sz="2000" dirty="0">
                <a:solidFill>
                  <a:srgbClr val="FF0000"/>
                </a:solidFill>
              </a:rPr>
              <a:t>[ITI-78]</a:t>
            </a:r>
          </a:p>
        </p:txBody>
      </p:sp>
      <p:sp>
        <p:nvSpPr>
          <p:cNvPr id="9" name="TextBox 8">
            <a:extLst>
              <a:ext uri="{FF2B5EF4-FFF2-40B4-BE49-F238E27FC236}">
                <a16:creationId xmlns:a16="http://schemas.microsoft.com/office/drawing/2014/main" id="{60A3A734-110D-4884-78A4-31683FC9F2D1}"/>
              </a:ext>
            </a:extLst>
          </p:cNvPr>
          <p:cNvSpPr txBox="1"/>
          <p:nvPr/>
        </p:nvSpPr>
        <p:spPr>
          <a:xfrm>
            <a:off x="7118632" y="2640424"/>
            <a:ext cx="994183" cy="400110"/>
          </a:xfrm>
          <a:prstGeom prst="rect">
            <a:avLst/>
          </a:prstGeom>
          <a:noFill/>
        </p:spPr>
        <p:txBody>
          <a:bodyPr wrap="none" rtlCol="0">
            <a:spAutoFit/>
          </a:bodyPr>
          <a:lstStyle/>
          <a:p>
            <a:pPr algn="l"/>
            <a:r>
              <a:rPr lang="en-CA" sz="2000" dirty="0">
                <a:solidFill>
                  <a:srgbClr val="FF0000"/>
                </a:solidFill>
              </a:rPr>
              <a:t>[ITI-65]</a:t>
            </a:r>
          </a:p>
        </p:txBody>
      </p:sp>
      <p:sp>
        <p:nvSpPr>
          <p:cNvPr id="10" name="TextBox 9">
            <a:extLst>
              <a:ext uri="{FF2B5EF4-FFF2-40B4-BE49-F238E27FC236}">
                <a16:creationId xmlns:a16="http://schemas.microsoft.com/office/drawing/2014/main" id="{9835B857-7621-8952-C752-D2418A89E088}"/>
              </a:ext>
            </a:extLst>
          </p:cNvPr>
          <p:cNvSpPr txBox="1"/>
          <p:nvPr/>
        </p:nvSpPr>
        <p:spPr>
          <a:xfrm>
            <a:off x="7387678" y="3099761"/>
            <a:ext cx="1367682" cy="400110"/>
          </a:xfrm>
          <a:prstGeom prst="rect">
            <a:avLst/>
          </a:prstGeom>
          <a:noFill/>
        </p:spPr>
        <p:txBody>
          <a:bodyPr wrap="none" rtlCol="0">
            <a:spAutoFit/>
          </a:bodyPr>
          <a:lstStyle/>
          <a:p>
            <a:pPr algn="l"/>
            <a:r>
              <a:rPr lang="en-CA" sz="2000" dirty="0">
                <a:solidFill>
                  <a:srgbClr val="FF0000"/>
                </a:solidFill>
              </a:rPr>
              <a:t>[PCC-IPS]</a:t>
            </a:r>
          </a:p>
        </p:txBody>
      </p:sp>
      <p:sp>
        <p:nvSpPr>
          <p:cNvPr id="11" name="TextBox 10">
            <a:extLst>
              <a:ext uri="{FF2B5EF4-FFF2-40B4-BE49-F238E27FC236}">
                <a16:creationId xmlns:a16="http://schemas.microsoft.com/office/drawing/2014/main" id="{111486CF-B8A1-44D3-A2C6-04E60F0E0750}"/>
              </a:ext>
            </a:extLst>
          </p:cNvPr>
          <p:cNvSpPr txBox="1"/>
          <p:nvPr/>
        </p:nvSpPr>
        <p:spPr>
          <a:xfrm>
            <a:off x="6474068" y="3085095"/>
            <a:ext cx="994183" cy="400110"/>
          </a:xfrm>
          <a:prstGeom prst="rect">
            <a:avLst/>
          </a:prstGeom>
          <a:noFill/>
        </p:spPr>
        <p:txBody>
          <a:bodyPr wrap="none" rtlCol="0">
            <a:spAutoFit/>
          </a:bodyPr>
          <a:lstStyle/>
          <a:p>
            <a:pPr algn="l"/>
            <a:r>
              <a:rPr lang="en-CA" sz="2000" dirty="0">
                <a:solidFill>
                  <a:srgbClr val="FF0000"/>
                </a:solidFill>
              </a:rPr>
              <a:t>[ITI-68]</a:t>
            </a:r>
          </a:p>
        </p:txBody>
      </p:sp>
      <p:sp>
        <p:nvSpPr>
          <p:cNvPr id="12" name="TextBox 11">
            <a:extLst>
              <a:ext uri="{FF2B5EF4-FFF2-40B4-BE49-F238E27FC236}">
                <a16:creationId xmlns:a16="http://schemas.microsoft.com/office/drawing/2014/main" id="{7E43CE79-3E9D-FB7F-2546-9F0EF8409E37}"/>
              </a:ext>
            </a:extLst>
          </p:cNvPr>
          <p:cNvSpPr txBox="1"/>
          <p:nvPr/>
        </p:nvSpPr>
        <p:spPr>
          <a:xfrm>
            <a:off x="8044374" y="2652656"/>
            <a:ext cx="1367682" cy="400110"/>
          </a:xfrm>
          <a:prstGeom prst="rect">
            <a:avLst/>
          </a:prstGeom>
          <a:noFill/>
        </p:spPr>
        <p:txBody>
          <a:bodyPr wrap="none" rtlCol="0">
            <a:spAutoFit/>
          </a:bodyPr>
          <a:lstStyle/>
          <a:p>
            <a:pPr algn="l"/>
            <a:r>
              <a:rPr lang="en-CA" sz="2000" dirty="0">
                <a:solidFill>
                  <a:srgbClr val="FF0000"/>
                </a:solidFill>
              </a:rPr>
              <a:t>[PCC-IPS]</a:t>
            </a:r>
          </a:p>
        </p:txBody>
      </p:sp>
      <p:sp>
        <p:nvSpPr>
          <p:cNvPr id="13" name="TextBox 12">
            <a:extLst>
              <a:ext uri="{FF2B5EF4-FFF2-40B4-BE49-F238E27FC236}">
                <a16:creationId xmlns:a16="http://schemas.microsoft.com/office/drawing/2014/main" id="{AA2FBDEB-6C03-AA41-DD53-FBAAF1213ECA}"/>
              </a:ext>
            </a:extLst>
          </p:cNvPr>
          <p:cNvSpPr txBox="1"/>
          <p:nvPr/>
        </p:nvSpPr>
        <p:spPr>
          <a:xfrm>
            <a:off x="5082952" y="3499871"/>
            <a:ext cx="994183" cy="400110"/>
          </a:xfrm>
          <a:prstGeom prst="rect">
            <a:avLst/>
          </a:prstGeom>
          <a:noFill/>
        </p:spPr>
        <p:txBody>
          <a:bodyPr wrap="none" rtlCol="0">
            <a:spAutoFit/>
          </a:bodyPr>
          <a:lstStyle/>
          <a:p>
            <a:pPr algn="l"/>
            <a:r>
              <a:rPr lang="en-CA" sz="2000" dirty="0">
                <a:solidFill>
                  <a:srgbClr val="FF0000"/>
                </a:solidFill>
              </a:rPr>
              <a:t>[ITI-90]</a:t>
            </a:r>
          </a:p>
        </p:txBody>
      </p:sp>
      <p:sp>
        <p:nvSpPr>
          <p:cNvPr id="14" name="TextBox 13">
            <a:extLst>
              <a:ext uri="{FF2B5EF4-FFF2-40B4-BE49-F238E27FC236}">
                <a16:creationId xmlns:a16="http://schemas.microsoft.com/office/drawing/2014/main" id="{93DFE63F-1AE6-8746-1EA6-F190323E0C4E}"/>
              </a:ext>
            </a:extLst>
          </p:cNvPr>
          <p:cNvSpPr txBox="1"/>
          <p:nvPr/>
        </p:nvSpPr>
        <p:spPr>
          <a:xfrm>
            <a:off x="9282057" y="3957409"/>
            <a:ext cx="994183" cy="400110"/>
          </a:xfrm>
          <a:prstGeom prst="rect">
            <a:avLst/>
          </a:prstGeom>
          <a:noFill/>
        </p:spPr>
        <p:txBody>
          <a:bodyPr wrap="none" rtlCol="0">
            <a:spAutoFit/>
          </a:bodyPr>
          <a:lstStyle/>
          <a:p>
            <a:pPr algn="l"/>
            <a:r>
              <a:rPr lang="en-CA" sz="2000" dirty="0">
                <a:solidFill>
                  <a:srgbClr val="FF0000"/>
                </a:solidFill>
              </a:rPr>
              <a:t>[ITI-91]</a:t>
            </a:r>
          </a:p>
        </p:txBody>
      </p:sp>
      <p:sp>
        <p:nvSpPr>
          <p:cNvPr id="15" name="TextBox 14">
            <a:extLst>
              <a:ext uri="{FF2B5EF4-FFF2-40B4-BE49-F238E27FC236}">
                <a16:creationId xmlns:a16="http://schemas.microsoft.com/office/drawing/2014/main" id="{4F9C955F-7628-443B-A552-AAB809B7DBBA}"/>
              </a:ext>
            </a:extLst>
          </p:cNvPr>
          <p:cNvSpPr txBox="1"/>
          <p:nvPr/>
        </p:nvSpPr>
        <p:spPr>
          <a:xfrm>
            <a:off x="5611353" y="4402933"/>
            <a:ext cx="1438214" cy="400110"/>
          </a:xfrm>
          <a:prstGeom prst="rect">
            <a:avLst/>
          </a:prstGeom>
          <a:noFill/>
        </p:spPr>
        <p:txBody>
          <a:bodyPr wrap="none" rtlCol="0">
            <a:spAutoFit/>
          </a:bodyPr>
          <a:lstStyle/>
          <a:p>
            <a:pPr algn="l"/>
            <a:r>
              <a:rPr lang="en-CA" sz="2000" dirty="0">
                <a:solidFill>
                  <a:srgbClr val="FF0000"/>
                </a:solidFill>
              </a:rPr>
              <a:t>[QRPH-53]</a:t>
            </a:r>
          </a:p>
        </p:txBody>
      </p:sp>
      <p:sp>
        <p:nvSpPr>
          <p:cNvPr id="16" name="TextBox 15">
            <a:extLst>
              <a:ext uri="{FF2B5EF4-FFF2-40B4-BE49-F238E27FC236}">
                <a16:creationId xmlns:a16="http://schemas.microsoft.com/office/drawing/2014/main" id="{34BED690-E867-F95A-B344-B4579334ABC0}"/>
              </a:ext>
            </a:extLst>
          </p:cNvPr>
          <p:cNvSpPr txBox="1"/>
          <p:nvPr/>
        </p:nvSpPr>
        <p:spPr>
          <a:xfrm>
            <a:off x="6975533" y="4402933"/>
            <a:ext cx="1438214" cy="400110"/>
          </a:xfrm>
          <a:prstGeom prst="rect">
            <a:avLst/>
          </a:prstGeom>
          <a:noFill/>
        </p:spPr>
        <p:txBody>
          <a:bodyPr wrap="none" rtlCol="0">
            <a:spAutoFit/>
          </a:bodyPr>
          <a:lstStyle/>
          <a:p>
            <a:pPr algn="l"/>
            <a:r>
              <a:rPr lang="en-CA" sz="2000" dirty="0">
                <a:solidFill>
                  <a:srgbClr val="FF0000"/>
                </a:solidFill>
              </a:rPr>
              <a:t>[QRPH-58]</a:t>
            </a:r>
          </a:p>
        </p:txBody>
      </p:sp>
      <p:sp>
        <p:nvSpPr>
          <p:cNvPr id="17" name="TextBox 16">
            <a:extLst>
              <a:ext uri="{FF2B5EF4-FFF2-40B4-BE49-F238E27FC236}">
                <a16:creationId xmlns:a16="http://schemas.microsoft.com/office/drawing/2014/main" id="{B01D5C7C-46D1-7081-12C7-F1FCA4AD6C31}"/>
              </a:ext>
            </a:extLst>
          </p:cNvPr>
          <p:cNvSpPr txBox="1"/>
          <p:nvPr/>
        </p:nvSpPr>
        <p:spPr>
          <a:xfrm>
            <a:off x="8641690" y="4830002"/>
            <a:ext cx="1875835" cy="400110"/>
          </a:xfrm>
          <a:prstGeom prst="rect">
            <a:avLst/>
          </a:prstGeom>
          <a:noFill/>
        </p:spPr>
        <p:txBody>
          <a:bodyPr wrap="none" rtlCol="0">
            <a:spAutoFit/>
          </a:bodyPr>
          <a:lstStyle/>
          <a:p>
            <a:pPr algn="l"/>
            <a:r>
              <a:rPr lang="en-CA" sz="2000" dirty="0">
                <a:solidFill>
                  <a:srgbClr val="FF0000"/>
                </a:solidFill>
              </a:rPr>
              <a:t>[ITI-98:ITI-101]</a:t>
            </a:r>
          </a:p>
        </p:txBody>
      </p:sp>
      <p:sp>
        <p:nvSpPr>
          <p:cNvPr id="18" name="TextBox 17">
            <a:extLst>
              <a:ext uri="{FF2B5EF4-FFF2-40B4-BE49-F238E27FC236}">
                <a16:creationId xmlns:a16="http://schemas.microsoft.com/office/drawing/2014/main" id="{1F8238C1-278B-AD52-1AAC-2B26BF1DE6B5}"/>
              </a:ext>
            </a:extLst>
          </p:cNvPr>
          <p:cNvSpPr txBox="1"/>
          <p:nvPr/>
        </p:nvSpPr>
        <p:spPr>
          <a:xfrm>
            <a:off x="9024303" y="5257071"/>
            <a:ext cx="1239442" cy="400110"/>
          </a:xfrm>
          <a:prstGeom prst="rect">
            <a:avLst/>
          </a:prstGeom>
          <a:noFill/>
        </p:spPr>
        <p:txBody>
          <a:bodyPr wrap="none" rtlCol="0">
            <a:spAutoFit/>
          </a:bodyPr>
          <a:lstStyle/>
          <a:p>
            <a:pPr algn="l"/>
            <a:r>
              <a:rPr lang="en-CA" sz="2000" dirty="0">
                <a:solidFill>
                  <a:srgbClr val="FF0000"/>
                </a:solidFill>
              </a:rPr>
              <a:t>[PCC-64]</a:t>
            </a:r>
          </a:p>
        </p:txBody>
      </p:sp>
      <p:sp>
        <p:nvSpPr>
          <p:cNvPr id="19" name="TextBox 18">
            <a:extLst>
              <a:ext uri="{FF2B5EF4-FFF2-40B4-BE49-F238E27FC236}">
                <a16:creationId xmlns:a16="http://schemas.microsoft.com/office/drawing/2014/main" id="{51CD5296-D05B-0AD9-BB4A-7F3D7EF1F1F6}"/>
              </a:ext>
            </a:extLst>
          </p:cNvPr>
          <p:cNvSpPr txBox="1"/>
          <p:nvPr/>
        </p:nvSpPr>
        <p:spPr>
          <a:xfrm>
            <a:off x="10234727" y="5263366"/>
            <a:ext cx="1239442" cy="400110"/>
          </a:xfrm>
          <a:prstGeom prst="rect">
            <a:avLst/>
          </a:prstGeom>
          <a:noFill/>
        </p:spPr>
        <p:txBody>
          <a:bodyPr wrap="none" rtlCol="0">
            <a:spAutoFit/>
          </a:bodyPr>
          <a:lstStyle/>
          <a:p>
            <a:pPr algn="l"/>
            <a:r>
              <a:rPr lang="en-CA" sz="2000" dirty="0">
                <a:solidFill>
                  <a:srgbClr val="FF0000"/>
                </a:solidFill>
              </a:rPr>
              <a:t>[PCC-70]</a:t>
            </a:r>
          </a:p>
        </p:txBody>
      </p:sp>
      <p:pic>
        <p:nvPicPr>
          <p:cNvPr id="20" name="Picture 19">
            <a:extLst>
              <a:ext uri="{FF2B5EF4-FFF2-40B4-BE49-F238E27FC236}">
                <a16:creationId xmlns:a16="http://schemas.microsoft.com/office/drawing/2014/main" id="{76405009-501A-09D2-3018-C6BC3ABC1DD0}"/>
              </a:ext>
            </a:extLst>
          </p:cNvPr>
          <p:cNvPicPr>
            <a:picLocks noChangeAspect="1"/>
          </p:cNvPicPr>
          <p:nvPr/>
        </p:nvPicPr>
        <p:blipFill>
          <a:blip r:embed="rId3"/>
          <a:stretch>
            <a:fillRect/>
          </a:stretch>
        </p:blipFill>
        <p:spPr>
          <a:xfrm>
            <a:off x="13369533" y="2581484"/>
            <a:ext cx="535847" cy="535847"/>
          </a:xfrm>
          <a:prstGeom prst="rect">
            <a:avLst/>
          </a:prstGeom>
        </p:spPr>
      </p:pic>
      <p:pic>
        <p:nvPicPr>
          <p:cNvPr id="21" name="Picture 20">
            <a:extLst>
              <a:ext uri="{FF2B5EF4-FFF2-40B4-BE49-F238E27FC236}">
                <a16:creationId xmlns:a16="http://schemas.microsoft.com/office/drawing/2014/main" id="{4EAEACF7-1BD4-8467-3F2C-AAD34B199656}"/>
              </a:ext>
            </a:extLst>
          </p:cNvPr>
          <p:cNvPicPr>
            <a:picLocks noChangeAspect="1"/>
          </p:cNvPicPr>
          <p:nvPr/>
        </p:nvPicPr>
        <p:blipFill>
          <a:blip r:embed="rId4"/>
          <a:stretch>
            <a:fillRect/>
          </a:stretch>
        </p:blipFill>
        <p:spPr>
          <a:xfrm>
            <a:off x="12084810" y="4753284"/>
            <a:ext cx="535847" cy="535847"/>
          </a:xfrm>
          <a:prstGeom prst="rect">
            <a:avLst/>
          </a:prstGeom>
        </p:spPr>
      </p:pic>
      <p:pic>
        <p:nvPicPr>
          <p:cNvPr id="23" name="Picture 22">
            <a:extLst>
              <a:ext uri="{FF2B5EF4-FFF2-40B4-BE49-F238E27FC236}">
                <a16:creationId xmlns:a16="http://schemas.microsoft.com/office/drawing/2014/main" id="{44872F06-4702-B8A8-DC7F-5F599ECC4CB7}"/>
              </a:ext>
            </a:extLst>
          </p:cNvPr>
          <p:cNvPicPr>
            <a:picLocks noChangeAspect="1"/>
          </p:cNvPicPr>
          <p:nvPr/>
        </p:nvPicPr>
        <p:blipFill>
          <a:blip r:embed="rId5"/>
          <a:stretch>
            <a:fillRect/>
          </a:stretch>
        </p:blipFill>
        <p:spPr>
          <a:xfrm>
            <a:off x="12753373" y="3399970"/>
            <a:ext cx="535847" cy="535847"/>
          </a:xfrm>
          <a:prstGeom prst="rect">
            <a:avLst/>
          </a:prstGeom>
        </p:spPr>
      </p:pic>
      <p:pic>
        <p:nvPicPr>
          <p:cNvPr id="24" name="Picture 23">
            <a:extLst>
              <a:ext uri="{FF2B5EF4-FFF2-40B4-BE49-F238E27FC236}">
                <a16:creationId xmlns:a16="http://schemas.microsoft.com/office/drawing/2014/main" id="{71D23BFC-B64C-1908-10E7-586C0E5EB7E1}"/>
              </a:ext>
            </a:extLst>
          </p:cNvPr>
          <p:cNvPicPr>
            <a:picLocks noChangeAspect="1"/>
          </p:cNvPicPr>
          <p:nvPr/>
        </p:nvPicPr>
        <p:blipFill>
          <a:blip r:embed="rId6"/>
          <a:stretch>
            <a:fillRect/>
          </a:stretch>
        </p:blipFill>
        <p:spPr>
          <a:xfrm>
            <a:off x="13382892" y="1649629"/>
            <a:ext cx="535847" cy="535847"/>
          </a:xfrm>
          <a:prstGeom prst="rect">
            <a:avLst/>
          </a:prstGeom>
        </p:spPr>
      </p:pic>
      <p:pic>
        <p:nvPicPr>
          <p:cNvPr id="25" name="Graphic 24" descr="Cube with solid fill">
            <a:extLst>
              <a:ext uri="{FF2B5EF4-FFF2-40B4-BE49-F238E27FC236}">
                <a16:creationId xmlns:a16="http://schemas.microsoft.com/office/drawing/2014/main" id="{172B0F6D-DBC6-8A02-E597-3C7188B26D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361818" y="4284850"/>
            <a:ext cx="603246" cy="603246"/>
          </a:xfrm>
          <a:prstGeom prst="rect">
            <a:avLst/>
          </a:prstGeom>
        </p:spPr>
      </p:pic>
      <p:pic>
        <p:nvPicPr>
          <p:cNvPr id="26" name="Picture 25">
            <a:extLst>
              <a:ext uri="{FF2B5EF4-FFF2-40B4-BE49-F238E27FC236}">
                <a16:creationId xmlns:a16="http://schemas.microsoft.com/office/drawing/2014/main" id="{040153AA-3879-69A8-40F4-697B8904D51D}"/>
              </a:ext>
            </a:extLst>
          </p:cNvPr>
          <p:cNvPicPr>
            <a:picLocks noChangeAspect="1"/>
          </p:cNvPicPr>
          <p:nvPr/>
        </p:nvPicPr>
        <p:blipFill>
          <a:blip r:embed="rId9"/>
          <a:stretch>
            <a:fillRect/>
          </a:stretch>
        </p:blipFill>
        <p:spPr>
          <a:xfrm>
            <a:off x="13406815" y="3442508"/>
            <a:ext cx="535847" cy="535847"/>
          </a:xfrm>
          <a:prstGeom prst="rect">
            <a:avLst/>
          </a:prstGeom>
        </p:spPr>
      </p:pic>
      <p:cxnSp>
        <p:nvCxnSpPr>
          <p:cNvPr id="28" name="Straight Connector 27">
            <a:extLst>
              <a:ext uri="{FF2B5EF4-FFF2-40B4-BE49-F238E27FC236}">
                <a16:creationId xmlns:a16="http://schemas.microsoft.com/office/drawing/2014/main" id="{2AB70D86-6DD8-BFB7-6543-2E6C6AA3C06A}"/>
              </a:ext>
            </a:extLst>
          </p:cNvPr>
          <p:cNvCxnSpPr>
            <a:cxnSpLocks/>
            <a:stCxn id="2" idx="3"/>
            <a:endCxn id="24" idx="1"/>
          </p:cNvCxnSpPr>
          <p:nvPr/>
        </p:nvCxnSpPr>
        <p:spPr>
          <a:xfrm flipV="1">
            <a:off x="8621861" y="1917553"/>
            <a:ext cx="4761031" cy="3729"/>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8311F42-9A88-A92B-4942-4E9CC921A4D4}"/>
              </a:ext>
            </a:extLst>
          </p:cNvPr>
          <p:cNvCxnSpPr>
            <a:cxnSpLocks/>
            <a:stCxn id="6" idx="3"/>
            <a:endCxn id="24" idx="1"/>
          </p:cNvCxnSpPr>
          <p:nvPr/>
        </p:nvCxnSpPr>
        <p:spPr>
          <a:xfrm flipV="1">
            <a:off x="7953635" y="1917553"/>
            <a:ext cx="5429257" cy="455669"/>
          </a:xfrm>
          <a:prstGeom prst="bentConnector3">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21DD3A-B20B-412C-2644-A80125E586D1}"/>
              </a:ext>
            </a:extLst>
          </p:cNvPr>
          <p:cNvCxnSpPr>
            <a:cxnSpLocks/>
            <a:stCxn id="12" idx="3"/>
            <a:endCxn id="20" idx="1"/>
          </p:cNvCxnSpPr>
          <p:nvPr/>
        </p:nvCxnSpPr>
        <p:spPr>
          <a:xfrm flipV="1">
            <a:off x="9412056" y="2849408"/>
            <a:ext cx="3957477" cy="3303"/>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B455B903-B96D-A996-12F1-ED31C2070540}"/>
              </a:ext>
            </a:extLst>
          </p:cNvPr>
          <p:cNvCxnSpPr>
            <a:cxnSpLocks/>
            <a:stCxn id="10" idx="3"/>
            <a:endCxn id="20" idx="1"/>
          </p:cNvCxnSpPr>
          <p:nvPr/>
        </p:nvCxnSpPr>
        <p:spPr>
          <a:xfrm flipV="1">
            <a:off x="8755360" y="2849408"/>
            <a:ext cx="4614173" cy="450408"/>
          </a:xfrm>
          <a:prstGeom prst="bentConnector3">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32EB1BE-0738-D10C-97CD-E61C9CC39852}"/>
              </a:ext>
            </a:extLst>
          </p:cNvPr>
          <p:cNvCxnSpPr>
            <a:cxnSpLocks/>
            <a:stCxn id="13" idx="3"/>
            <a:endCxn id="23" idx="1"/>
          </p:cNvCxnSpPr>
          <p:nvPr/>
        </p:nvCxnSpPr>
        <p:spPr>
          <a:xfrm flipV="1">
            <a:off x="6077135" y="3667894"/>
            <a:ext cx="6676238" cy="32032"/>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CE9A0D7-4625-8B8D-C474-55FC33D62E94}"/>
              </a:ext>
            </a:extLst>
          </p:cNvPr>
          <p:cNvCxnSpPr>
            <a:cxnSpLocks/>
            <a:stCxn id="14" idx="3"/>
            <a:endCxn id="23" idx="1"/>
          </p:cNvCxnSpPr>
          <p:nvPr/>
        </p:nvCxnSpPr>
        <p:spPr>
          <a:xfrm flipV="1">
            <a:off x="10276240" y="3667894"/>
            <a:ext cx="2477133" cy="489570"/>
          </a:xfrm>
          <a:prstGeom prst="bentConnector3">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C34C7E-F02B-93B9-E820-7D48BAEFE3C3}"/>
              </a:ext>
            </a:extLst>
          </p:cNvPr>
          <p:cNvCxnSpPr>
            <a:cxnSpLocks/>
            <a:stCxn id="16" idx="3"/>
            <a:endCxn id="25" idx="1"/>
          </p:cNvCxnSpPr>
          <p:nvPr/>
        </p:nvCxnSpPr>
        <p:spPr>
          <a:xfrm flipV="1">
            <a:off x="8413747" y="4586473"/>
            <a:ext cx="4948071" cy="16515"/>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0319555-7C1B-C790-9340-E1F352992D4E}"/>
              </a:ext>
            </a:extLst>
          </p:cNvPr>
          <p:cNvCxnSpPr>
            <a:cxnSpLocks/>
            <a:stCxn id="17" idx="3"/>
            <a:endCxn id="21" idx="1"/>
          </p:cNvCxnSpPr>
          <p:nvPr/>
        </p:nvCxnSpPr>
        <p:spPr>
          <a:xfrm flipV="1">
            <a:off x="10517525" y="5021208"/>
            <a:ext cx="1567285" cy="8849"/>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54" name="Graphic 53" descr="Gears outline">
            <a:extLst>
              <a:ext uri="{FF2B5EF4-FFF2-40B4-BE49-F238E27FC236}">
                <a16:creationId xmlns:a16="http://schemas.microsoft.com/office/drawing/2014/main" id="{C82DA54E-18AE-BE34-C95C-7E3E60C644D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289970" y="5193458"/>
            <a:ext cx="685884" cy="685884"/>
          </a:xfrm>
          <a:prstGeom prst="rect">
            <a:avLst/>
          </a:prstGeom>
        </p:spPr>
      </p:pic>
      <p:cxnSp>
        <p:nvCxnSpPr>
          <p:cNvPr id="55" name="Straight Connector 54">
            <a:extLst>
              <a:ext uri="{FF2B5EF4-FFF2-40B4-BE49-F238E27FC236}">
                <a16:creationId xmlns:a16="http://schemas.microsoft.com/office/drawing/2014/main" id="{88741F67-D6A8-E57F-21BC-33BC6A4C3491}"/>
              </a:ext>
            </a:extLst>
          </p:cNvPr>
          <p:cNvCxnSpPr>
            <a:cxnSpLocks/>
            <a:stCxn id="19" idx="3"/>
          </p:cNvCxnSpPr>
          <p:nvPr/>
        </p:nvCxnSpPr>
        <p:spPr>
          <a:xfrm>
            <a:off x="11474169" y="5463421"/>
            <a:ext cx="1921294" cy="15242"/>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59" name="Cylinder 58">
            <a:extLst>
              <a:ext uri="{FF2B5EF4-FFF2-40B4-BE49-F238E27FC236}">
                <a16:creationId xmlns:a16="http://schemas.microsoft.com/office/drawing/2014/main" id="{A1E06E21-B4C3-BCF9-FC8D-D2AC75E69204}"/>
              </a:ext>
            </a:extLst>
          </p:cNvPr>
          <p:cNvSpPr/>
          <p:nvPr/>
        </p:nvSpPr>
        <p:spPr>
          <a:xfrm>
            <a:off x="12241886" y="5676278"/>
            <a:ext cx="331159" cy="329003"/>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cxnSp>
        <p:nvCxnSpPr>
          <p:cNvPr id="60" name="Straight Connector 59">
            <a:extLst>
              <a:ext uri="{FF2B5EF4-FFF2-40B4-BE49-F238E27FC236}">
                <a16:creationId xmlns:a16="http://schemas.microsoft.com/office/drawing/2014/main" id="{BCEA820A-035F-9E86-2409-A6FF9ACA21DA}"/>
              </a:ext>
            </a:extLst>
          </p:cNvPr>
          <p:cNvCxnSpPr>
            <a:cxnSpLocks/>
          </p:cNvCxnSpPr>
          <p:nvPr/>
        </p:nvCxnSpPr>
        <p:spPr>
          <a:xfrm>
            <a:off x="9835480" y="5895586"/>
            <a:ext cx="2269965" cy="0"/>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7585E712-C665-ED4C-4312-57352FDFF0EC}"/>
              </a:ext>
            </a:extLst>
          </p:cNvPr>
          <p:cNvPicPr>
            <a:picLocks noChangeAspect="1"/>
          </p:cNvPicPr>
          <p:nvPr/>
        </p:nvPicPr>
        <p:blipFill>
          <a:blip r:embed="rId12"/>
          <a:stretch>
            <a:fillRect/>
          </a:stretch>
        </p:blipFill>
        <p:spPr>
          <a:xfrm>
            <a:off x="11720503" y="1068294"/>
            <a:ext cx="2078037" cy="421449"/>
          </a:xfrm>
          <a:prstGeom prst="rect">
            <a:avLst/>
          </a:prstGeom>
        </p:spPr>
      </p:pic>
      <p:pic>
        <p:nvPicPr>
          <p:cNvPr id="63" name="Picture 62">
            <a:extLst>
              <a:ext uri="{FF2B5EF4-FFF2-40B4-BE49-F238E27FC236}">
                <a16:creationId xmlns:a16="http://schemas.microsoft.com/office/drawing/2014/main" id="{80986F0B-FAA9-CC68-1147-0B680674D4E8}"/>
              </a:ext>
            </a:extLst>
          </p:cNvPr>
          <p:cNvPicPr>
            <a:picLocks noChangeAspect="1"/>
          </p:cNvPicPr>
          <p:nvPr/>
        </p:nvPicPr>
        <p:blipFill rotWithShape="1">
          <a:blip r:embed="rId13">
            <a:clrChange>
              <a:clrFrom>
                <a:srgbClr val="FFFFFF"/>
              </a:clrFrom>
              <a:clrTo>
                <a:srgbClr val="FFFFFF">
                  <a:alpha val="0"/>
                </a:srgbClr>
              </a:clrTo>
            </a:clrChange>
          </a:blip>
          <a:srcRect r="73345"/>
          <a:stretch/>
        </p:blipFill>
        <p:spPr>
          <a:xfrm>
            <a:off x="13460997" y="631965"/>
            <a:ext cx="277309" cy="421449"/>
          </a:xfrm>
          <a:prstGeom prst="rect">
            <a:avLst/>
          </a:prstGeom>
        </p:spPr>
      </p:pic>
      <p:sp>
        <p:nvSpPr>
          <p:cNvPr id="64" name="TextBox 63">
            <a:extLst>
              <a:ext uri="{FF2B5EF4-FFF2-40B4-BE49-F238E27FC236}">
                <a16:creationId xmlns:a16="http://schemas.microsoft.com/office/drawing/2014/main" id="{7ADF1EFB-22DD-EC91-32E7-826060472041}"/>
              </a:ext>
            </a:extLst>
          </p:cNvPr>
          <p:cNvSpPr txBox="1"/>
          <p:nvPr/>
        </p:nvSpPr>
        <p:spPr>
          <a:xfrm>
            <a:off x="12013831" y="6049983"/>
            <a:ext cx="787268"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sp>
        <p:nvSpPr>
          <p:cNvPr id="4" name="TextBox 3">
            <a:extLst>
              <a:ext uri="{FF2B5EF4-FFF2-40B4-BE49-F238E27FC236}">
                <a16:creationId xmlns:a16="http://schemas.microsoft.com/office/drawing/2014/main" id="{AE06D52B-2285-865E-BC1A-7949D1446D08}"/>
              </a:ext>
            </a:extLst>
          </p:cNvPr>
          <p:cNvSpPr txBox="1"/>
          <p:nvPr/>
        </p:nvSpPr>
        <p:spPr>
          <a:xfrm>
            <a:off x="13326672" y="3056651"/>
            <a:ext cx="64953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SHR</a:t>
            </a:r>
          </a:p>
        </p:txBody>
      </p:sp>
      <p:sp>
        <p:nvSpPr>
          <p:cNvPr id="5" name="TextBox 4">
            <a:extLst>
              <a:ext uri="{FF2B5EF4-FFF2-40B4-BE49-F238E27FC236}">
                <a16:creationId xmlns:a16="http://schemas.microsoft.com/office/drawing/2014/main" id="{F6AD1695-9A6F-60EA-B72E-2611FC732478}"/>
              </a:ext>
            </a:extLst>
          </p:cNvPr>
          <p:cNvSpPr txBox="1"/>
          <p:nvPr/>
        </p:nvSpPr>
        <p:spPr>
          <a:xfrm>
            <a:off x="11976403" y="5155644"/>
            <a:ext cx="925253"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ILR/TS</a:t>
            </a:r>
          </a:p>
        </p:txBody>
      </p:sp>
      <p:sp>
        <p:nvSpPr>
          <p:cNvPr id="8" name="TextBox 7">
            <a:extLst>
              <a:ext uri="{FF2B5EF4-FFF2-40B4-BE49-F238E27FC236}">
                <a16:creationId xmlns:a16="http://schemas.microsoft.com/office/drawing/2014/main" id="{F726CBB0-B769-12E9-08E8-A530DC64D9E3}"/>
              </a:ext>
            </a:extLst>
          </p:cNvPr>
          <p:cNvSpPr txBox="1"/>
          <p:nvPr/>
        </p:nvSpPr>
        <p:spPr>
          <a:xfrm>
            <a:off x="13342722" y="3979488"/>
            <a:ext cx="909801"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ILR-FR</a:t>
            </a:r>
          </a:p>
        </p:txBody>
      </p:sp>
      <p:sp>
        <p:nvSpPr>
          <p:cNvPr id="22" name="TextBox 21">
            <a:extLst>
              <a:ext uri="{FF2B5EF4-FFF2-40B4-BE49-F238E27FC236}">
                <a16:creationId xmlns:a16="http://schemas.microsoft.com/office/drawing/2014/main" id="{71963B5B-9A51-B68F-170C-BB69ABA97AAB}"/>
              </a:ext>
            </a:extLst>
          </p:cNvPr>
          <p:cNvSpPr txBox="1"/>
          <p:nvPr/>
        </p:nvSpPr>
        <p:spPr>
          <a:xfrm>
            <a:off x="12219564" y="3978133"/>
            <a:ext cx="1175899"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ILR-HWR</a:t>
            </a:r>
          </a:p>
        </p:txBody>
      </p:sp>
      <p:sp>
        <p:nvSpPr>
          <p:cNvPr id="27" name="TextBox 26">
            <a:extLst>
              <a:ext uri="{FF2B5EF4-FFF2-40B4-BE49-F238E27FC236}">
                <a16:creationId xmlns:a16="http://schemas.microsoft.com/office/drawing/2014/main" id="{D1C6890C-93D9-C805-4BC0-D539608D691D}"/>
              </a:ext>
            </a:extLst>
          </p:cNvPr>
          <p:cNvSpPr txBox="1"/>
          <p:nvPr/>
        </p:nvSpPr>
        <p:spPr>
          <a:xfrm>
            <a:off x="13382003" y="2100838"/>
            <a:ext cx="49565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CR</a:t>
            </a:r>
          </a:p>
        </p:txBody>
      </p:sp>
      <p:sp>
        <p:nvSpPr>
          <p:cNvPr id="29" name="TextBox 28">
            <a:extLst>
              <a:ext uri="{FF2B5EF4-FFF2-40B4-BE49-F238E27FC236}">
                <a16:creationId xmlns:a16="http://schemas.microsoft.com/office/drawing/2014/main" id="{4EA17F1F-87D6-EDFD-805C-702F1FE24ED4}"/>
              </a:ext>
            </a:extLst>
          </p:cNvPr>
          <p:cNvSpPr txBox="1"/>
          <p:nvPr/>
        </p:nvSpPr>
        <p:spPr>
          <a:xfrm>
            <a:off x="13353072" y="4859481"/>
            <a:ext cx="750526"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sp>
        <p:nvSpPr>
          <p:cNvPr id="32" name="TextBox 31">
            <a:extLst>
              <a:ext uri="{FF2B5EF4-FFF2-40B4-BE49-F238E27FC236}">
                <a16:creationId xmlns:a16="http://schemas.microsoft.com/office/drawing/2014/main" id="{61EFBF47-FBAE-5CD4-C11E-E165A5862D02}"/>
              </a:ext>
            </a:extLst>
          </p:cNvPr>
          <p:cNvSpPr txBox="1"/>
          <p:nvPr/>
        </p:nvSpPr>
        <p:spPr>
          <a:xfrm>
            <a:off x="13107272" y="5839071"/>
            <a:ext cx="1380699" cy="369332"/>
          </a:xfrm>
          <a:prstGeom prst="rect">
            <a:avLst/>
          </a:prstGeom>
          <a:noFill/>
        </p:spPr>
        <p:txBody>
          <a:bodyPr wrap="none" rtlCol="0">
            <a:spAutoFit/>
          </a:bodyPr>
          <a:lstStyle/>
          <a:p>
            <a:pPr algn="ctr"/>
            <a:r>
              <a:rPr lang="en-CA" sz="1800" b="1" dirty="0">
                <a:solidFill>
                  <a:schemeClr val="accent6"/>
                </a:solidFill>
                <a:latin typeface="Andes Bold" panose="02000000000000000000" pitchFamily="2" charset="0"/>
              </a:rPr>
              <a:t>CCG Engine</a:t>
            </a:r>
          </a:p>
        </p:txBody>
      </p:sp>
      <p:sp>
        <p:nvSpPr>
          <p:cNvPr id="33" name="TextBox 32">
            <a:extLst>
              <a:ext uri="{FF2B5EF4-FFF2-40B4-BE49-F238E27FC236}">
                <a16:creationId xmlns:a16="http://schemas.microsoft.com/office/drawing/2014/main" id="{8127DEE0-24A1-2B2C-C9BA-C45DA5BD74F9}"/>
              </a:ext>
            </a:extLst>
          </p:cNvPr>
          <p:cNvSpPr txBox="1"/>
          <p:nvPr/>
        </p:nvSpPr>
        <p:spPr>
          <a:xfrm>
            <a:off x="950203" y="6737436"/>
            <a:ext cx="7237879" cy="400110"/>
          </a:xfrm>
          <a:prstGeom prst="rect">
            <a:avLst/>
          </a:prstGeom>
          <a:noFill/>
        </p:spPr>
        <p:txBody>
          <a:bodyPr wrap="none" rtlCol="0">
            <a:spAutoFit/>
          </a:bodyPr>
          <a:lstStyle/>
          <a:p>
            <a:pPr algn="l"/>
            <a:r>
              <a:rPr lang="en-CA" sz="2000" dirty="0">
                <a:solidFill>
                  <a:schemeClr val="tx2"/>
                </a:solidFill>
              </a:rPr>
              <a:t>NOTE: at present – OpenHIE-on-FHIR is based on </a:t>
            </a:r>
            <a:r>
              <a:rPr lang="en-CA" sz="2000" b="1" dirty="0">
                <a:solidFill>
                  <a:schemeClr val="accent5"/>
                </a:solidFill>
              </a:rPr>
              <a:t>FHIR® v4</a:t>
            </a:r>
            <a:r>
              <a:rPr lang="en-CA" sz="2000" dirty="0">
                <a:solidFill>
                  <a:schemeClr val="tx2"/>
                </a:solidFill>
              </a:rPr>
              <a:t>.</a:t>
            </a:r>
          </a:p>
        </p:txBody>
      </p:sp>
    </p:spTree>
    <p:extLst>
      <p:ext uri="{BB962C8B-B14F-4D97-AF65-F5344CB8AC3E}">
        <p14:creationId xmlns:p14="http://schemas.microsoft.com/office/powerpoint/2010/main" val="1871394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duotone>
              <a:schemeClr val="accent6">
                <a:shade val="45000"/>
                <a:satMod val="135000"/>
              </a:schemeClr>
              <a:prstClr val="white"/>
            </a:duotone>
          </a:blip>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duotone>
              <a:schemeClr val="accent6">
                <a:shade val="45000"/>
                <a:satMod val="135000"/>
              </a:schemeClr>
              <a:prstClr val="white"/>
            </a:duotone>
          </a:blip>
          <a:stretch>
            <a:fillRect/>
          </a:stretch>
        </p:blipFill>
        <p:spPr>
          <a:xfrm>
            <a:off x="5088657" y="2415584"/>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33096" y="3363566"/>
            <a:ext cx="641522" cy="369332"/>
          </a:xfrm>
          <a:prstGeom prst="rect">
            <a:avLst/>
          </a:prstGeom>
          <a:noFill/>
        </p:spPr>
        <p:txBody>
          <a:bodyPr wrap="none" rtlCol="0">
            <a:spAutoFit/>
          </a:bodyPr>
          <a:lstStyle/>
          <a:p>
            <a:pPr algn="ctr"/>
            <a:r>
              <a:rPr lang="en-CA" sz="1800" b="1">
                <a:solidFill>
                  <a:schemeClr val="accent6">
                    <a:lumMod val="60000"/>
                    <a:lumOff val="40000"/>
                  </a:schemeClr>
                </a:solidFill>
                <a:latin typeface="Andes Bold" panose="02000000000000000000" pitchFamily="2" charset="0"/>
              </a:rPr>
              <a:t>SHR</a:t>
            </a:r>
          </a:p>
        </p:txBody>
      </p:sp>
      <p:sp>
        <p:nvSpPr>
          <p:cNvPr id="8" name="TextBox 7">
            <a:extLst>
              <a:ext uri="{FF2B5EF4-FFF2-40B4-BE49-F238E27FC236}">
                <a16:creationId xmlns:a16="http://schemas.microsoft.com/office/drawing/2014/main" id="{987ED6B1-F329-87D4-D92E-72F8D01CE3A2}"/>
              </a:ext>
            </a:extLst>
          </p:cNvPr>
          <p:cNvSpPr txBox="1"/>
          <p:nvPr/>
        </p:nvSpPr>
        <p:spPr>
          <a:xfrm>
            <a:off x="5023545" y="3026064"/>
            <a:ext cx="920637" cy="369332"/>
          </a:xfrm>
          <a:prstGeom prst="rect">
            <a:avLst/>
          </a:prstGeom>
          <a:noFill/>
        </p:spPr>
        <p:txBody>
          <a:bodyPr wrap="none" rtlCol="0">
            <a:spAutoFit/>
          </a:bodyPr>
          <a:lstStyle/>
          <a:p>
            <a:pPr algn="ctr"/>
            <a:r>
              <a:rPr lang="en-CA" sz="1800" b="1">
                <a:solidFill>
                  <a:schemeClr val="accent6">
                    <a:lumMod val="60000"/>
                    <a:lumOff val="40000"/>
                  </a:schemeClr>
                </a:solidFill>
                <a:latin typeface="Andes Bold" panose="02000000000000000000" pitchFamily="2" charset="0"/>
              </a:rPr>
              <a:t>ILR/TS</a:t>
            </a: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573150"/>
            <a:ext cx="749149" cy="369332"/>
          </a:xfrm>
          <a:prstGeom prst="rect">
            <a:avLst/>
          </a:prstGeom>
          <a:noFill/>
        </p:spPr>
        <p:txBody>
          <a:bodyPr wrap="square" rtlCol="0">
            <a:spAutoFit/>
          </a:bodyPr>
          <a:lstStyle/>
          <a:p>
            <a:pPr algn="ctr"/>
            <a:r>
              <a:rPr lang="en-CA" sz="1800" b="1">
                <a:solidFill>
                  <a:schemeClr val="accent5"/>
                </a:solidFill>
                <a:latin typeface="Andes Bold" panose="02000000000000000000" pitchFamily="2"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duotone>
              <a:schemeClr val="accent6">
                <a:shade val="45000"/>
                <a:satMod val="135000"/>
              </a:schemeClr>
              <a:prstClr val="white"/>
            </a:duotone>
          </a:blip>
          <a:stretch>
            <a:fillRect/>
          </a:stretch>
        </p:blipFill>
        <p:spPr>
          <a:xfrm>
            <a:off x="7634017" y="2753086"/>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43837" y="3363566"/>
            <a:ext cx="894732" cy="369332"/>
          </a:xfrm>
          <a:prstGeom prst="rect">
            <a:avLst/>
          </a:prstGeom>
          <a:noFill/>
        </p:spPr>
        <p:txBody>
          <a:bodyPr wrap="none" rtlCol="0">
            <a:spAutoFit/>
          </a:bodyPr>
          <a:lstStyle/>
          <a:p>
            <a:pPr algn="ctr"/>
            <a:r>
              <a:rPr lang="en-CA" sz="1800" b="1">
                <a:solidFill>
                  <a:schemeClr val="accent6">
                    <a:lumMod val="60000"/>
                    <a:lumOff val="40000"/>
                  </a:schemeClr>
                </a:solidFill>
                <a:latin typeface="Andes Bold" panose="02000000000000000000" pitchFamily="2"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duotone>
              <a:schemeClr val="accent6">
                <a:shade val="45000"/>
                <a:satMod val="135000"/>
              </a:schemeClr>
              <a:prstClr val="white"/>
            </a:duotone>
          </a:blip>
          <a:stretch>
            <a:fillRect/>
          </a:stretch>
        </p:blipFill>
        <p:spPr>
          <a:xfrm>
            <a:off x="6573678" y="2753086"/>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347244" y="3363566"/>
            <a:ext cx="1167244" cy="369332"/>
          </a:xfrm>
          <a:prstGeom prst="rect">
            <a:avLst/>
          </a:prstGeom>
          <a:noFill/>
        </p:spPr>
        <p:txBody>
          <a:bodyPr wrap="none" rtlCol="0">
            <a:spAutoFit/>
          </a:bodyPr>
          <a:lstStyle/>
          <a:p>
            <a:pPr algn="ctr"/>
            <a:r>
              <a:rPr lang="en-CA" sz="1800" b="1">
                <a:solidFill>
                  <a:schemeClr val="accent6">
                    <a:lumMod val="60000"/>
                    <a:lumOff val="40000"/>
                  </a:schemeClr>
                </a:solidFill>
                <a:latin typeface="Andes Bold" panose="02000000000000000000" pitchFamily="2" charset="0"/>
              </a:rPr>
              <a:t>ILR-HWR</a:t>
            </a:r>
          </a:p>
        </p:txBody>
      </p:sp>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duotone>
              <a:schemeClr val="accent6">
                <a:shade val="45000"/>
                <a:satMod val="135000"/>
              </a:schemeClr>
              <a:prstClr val="white"/>
            </a:duotone>
          </a:blip>
          <a:stretch>
            <a:fillRect/>
          </a:stretch>
        </p:blipFill>
        <p:spPr>
          <a:xfrm>
            <a:off x="4002832" y="2954601"/>
            <a:ext cx="714375" cy="714375"/>
          </a:xfrm>
          <a:prstGeom prst="rect">
            <a:avLst/>
          </a:prstGeom>
        </p:spPr>
      </p:pic>
      <p:sp>
        <p:nvSpPr>
          <p:cNvPr id="16" name="TextBox 15">
            <a:extLst>
              <a:ext uri="{FF2B5EF4-FFF2-40B4-BE49-F238E27FC236}">
                <a16:creationId xmlns:a16="http://schemas.microsoft.com/office/drawing/2014/main" id="{A2DE96BD-BB09-FD09-83C8-BF3FA8BC9272}"/>
              </a:ext>
            </a:extLst>
          </p:cNvPr>
          <p:cNvSpPr txBox="1"/>
          <p:nvPr/>
        </p:nvSpPr>
        <p:spPr>
          <a:xfrm>
            <a:off x="4036086" y="3565080"/>
            <a:ext cx="490840" cy="369332"/>
          </a:xfrm>
          <a:prstGeom prst="rect">
            <a:avLst/>
          </a:prstGeom>
          <a:noFill/>
        </p:spPr>
        <p:txBody>
          <a:bodyPr wrap="none" rtlCol="0">
            <a:spAutoFit/>
          </a:bodyPr>
          <a:lstStyle/>
          <a:p>
            <a:pPr algn="ctr"/>
            <a:r>
              <a:rPr lang="en-CA" sz="1800" b="1" dirty="0">
                <a:solidFill>
                  <a:schemeClr val="accent6">
                    <a:lumMod val="60000"/>
                    <a:lumOff val="40000"/>
                  </a:schemeClr>
                </a:solidFill>
                <a:latin typeface="Andes Bold" panose="02000000000000000000" pitchFamily="2" charset="0"/>
              </a:rPr>
              <a:t>CR</a:t>
            </a:r>
          </a:p>
        </p:txBody>
      </p:sp>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CR*</a:t>
            </a:r>
          </a:p>
          <a:p>
            <a:pPr algn="ctr"/>
            <a:r>
              <a:rPr lang="en-CA" sz="140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32898"/>
            <a:ext cx="0" cy="1254069"/>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48111" y="3363564"/>
            <a:ext cx="747320" cy="369332"/>
          </a:xfrm>
          <a:prstGeom prst="rect">
            <a:avLst/>
          </a:prstGeom>
          <a:noFill/>
        </p:spPr>
        <p:txBody>
          <a:bodyPr wrap="none" rtlCol="0">
            <a:spAutoFit/>
          </a:bodyPr>
          <a:lstStyle/>
          <a:p>
            <a:pPr algn="ctr"/>
            <a:r>
              <a:rPr lang="en-CA" sz="1800" b="1">
                <a:solidFill>
                  <a:schemeClr val="accent5"/>
                </a:solidFill>
                <a:latin typeface="Andes Bold" panose="02000000000000000000" pitchFamily="2" charset="0"/>
              </a:rPr>
              <a:t>HMIS</a:t>
            </a: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32898"/>
            <a:ext cx="6718" cy="1254069"/>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855158-5469-187C-9504-CE875D2959F2}"/>
              </a:ext>
            </a:extLst>
          </p:cNvPr>
          <p:cNvSpPr txBox="1"/>
          <p:nvPr/>
        </p:nvSpPr>
        <p:spPr>
          <a:xfrm>
            <a:off x="11014230" y="5401652"/>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CCG</a:t>
            </a:r>
          </a:p>
          <a:p>
            <a:pPr algn="ctr"/>
            <a:r>
              <a:rPr lang="en-CA" sz="140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47885" y="2957544"/>
            <a:ext cx="57118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duotone>
              <a:schemeClr val="accent6">
                <a:shade val="45000"/>
                <a:satMod val="135000"/>
              </a:schemeClr>
              <a:prstClr val="white"/>
            </a:duotone>
          </a:blip>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05157" y="3375538"/>
            <a:ext cx="1088696" cy="369332"/>
          </a:xfrm>
          <a:prstGeom prst="rect">
            <a:avLst/>
          </a:prstGeom>
          <a:noFill/>
        </p:spPr>
        <p:txBody>
          <a:bodyPr wrap="none" rtlCol="0">
            <a:spAutoFit/>
          </a:bodyPr>
          <a:lstStyle/>
          <a:p>
            <a:pPr algn="ctr"/>
            <a:r>
              <a:rPr lang="en-CA" sz="1800" b="1">
                <a:solidFill>
                  <a:schemeClr val="accent6">
                    <a:lumMod val="60000"/>
                    <a:lumOff val="40000"/>
                  </a:schemeClr>
                </a:solidFill>
                <a:latin typeface="Andes Bold" panose="02000000000000000000" pitchFamily="2"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44870"/>
            <a:ext cx="6718" cy="1254069"/>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2384371" cy="400110"/>
          </a:xfrm>
          <a:prstGeom prst="rect">
            <a:avLst/>
          </a:prstGeom>
          <a:noFill/>
        </p:spPr>
        <p:txBody>
          <a:bodyPr wrap="none" rtlCol="0">
            <a:spAutoFit/>
          </a:bodyPr>
          <a:lstStyle/>
          <a:p>
            <a:pPr algn="l"/>
            <a:r>
              <a:rPr lang="en-CA" sz="2000" b="1"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accent6">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42482"/>
            <a:ext cx="0" cy="3048941"/>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81436" y="2878917"/>
            <a:ext cx="4244308" cy="5140227"/>
          </a:xfrm>
          <a:prstGeom prst="bentConnector3">
            <a:avLst>
              <a:gd name="adj1" fmla="val -5386"/>
            </a:avLst>
          </a:prstGeom>
          <a:ln>
            <a:solidFill>
              <a:schemeClr val="accent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Graphic 2" descr="Gears outline">
            <a:extLst>
              <a:ext uri="{FF2B5EF4-FFF2-40B4-BE49-F238E27FC236}">
                <a16:creationId xmlns:a16="http://schemas.microsoft.com/office/drawing/2014/main" id="{F67F35E1-6AA9-8941-B2D0-AAF75EBB5D4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82545" y="6879942"/>
            <a:ext cx="914400" cy="914400"/>
          </a:xfrm>
          <a:prstGeom prst="rect">
            <a:avLst/>
          </a:prstGeom>
        </p:spPr>
      </p:pic>
      <p:sp>
        <p:nvSpPr>
          <p:cNvPr id="26" name="TextBox 25">
            <a:extLst>
              <a:ext uri="{FF2B5EF4-FFF2-40B4-BE49-F238E27FC236}">
                <a16:creationId xmlns:a16="http://schemas.microsoft.com/office/drawing/2014/main" id="{CFCDCC7C-543A-478D-4DB3-42B7D50056DC}"/>
              </a:ext>
            </a:extLst>
          </p:cNvPr>
          <p:cNvSpPr txBox="1"/>
          <p:nvPr/>
        </p:nvSpPr>
        <p:spPr>
          <a:xfrm>
            <a:off x="3045342" y="6550810"/>
            <a:ext cx="769763" cy="307777"/>
          </a:xfrm>
          <a:prstGeom prst="rect">
            <a:avLst/>
          </a:prstGeom>
          <a:noFill/>
        </p:spPr>
        <p:txBody>
          <a:bodyPr wrap="none" rtlCol="0">
            <a:spAutoFit/>
          </a:bodyPr>
          <a:lstStyle/>
          <a:p>
            <a:pPr algn="l"/>
            <a:r>
              <a:rPr lang="en-CA" sz="1400" b="1" dirty="0">
                <a:solidFill>
                  <a:schemeClr val="accent2"/>
                </a:solidFill>
              </a:rPr>
              <a:t>[ITI-93]</a:t>
            </a:r>
          </a:p>
        </p:txBody>
      </p:sp>
      <p:sp>
        <p:nvSpPr>
          <p:cNvPr id="28" name="TextBox 27">
            <a:extLst>
              <a:ext uri="{FF2B5EF4-FFF2-40B4-BE49-F238E27FC236}">
                <a16:creationId xmlns:a16="http://schemas.microsoft.com/office/drawing/2014/main" id="{51FEF12C-0204-ECF2-19D7-9DFBABC1D51C}"/>
              </a:ext>
            </a:extLst>
          </p:cNvPr>
          <p:cNvSpPr txBox="1"/>
          <p:nvPr/>
        </p:nvSpPr>
        <p:spPr>
          <a:xfrm>
            <a:off x="6527788" y="6568035"/>
            <a:ext cx="769763" cy="307777"/>
          </a:xfrm>
          <a:prstGeom prst="rect">
            <a:avLst/>
          </a:prstGeom>
          <a:noFill/>
        </p:spPr>
        <p:txBody>
          <a:bodyPr wrap="none" rtlCol="0">
            <a:spAutoFit/>
          </a:bodyPr>
          <a:lstStyle/>
          <a:p>
            <a:pPr algn="l"/>
            <a:r>
              <a:rPr lang="en-CA" sz="1400" b="1" dirty="0">
                <a:solidFill>
                  <a:schemeClr val="accent2"/>
                </a:solidFill>
              </a:rPr>
              <a:t>[ITI-78]</a:t>
            </a:r>
          </a:p>
        </p:txBody>
      </p:sp>
      <p:sp>
        <p:nvSpPr>
          <p:cNvPr id="31" name="TextBox 30">
            <a:extLst>
              <a:ext uri="{FF2B5EF4-FFF2-40B4-BE49-F238E27FC236}">
                <a16:creationId xmlns:a16="http://schemas.microsoft.com/office/drawing/2014/main" id="{D9EF930C-ACCA-441B-16C6-C78CA6BDC6EF}"/>
              </a:ext>
            </a:extLst>
          </p:cNvPr>
          <p:cNvSpPr txBox="1"/>
          <p:nvPr/>
        </p:nvSpPr>
        <p:spPr>
          <a:xfrm>
            <a:off x="6527788" y="6352446"/>
            <a:ext cx="769763" cy="307777"/>
          </a:xfrm>
          <a:prstGeom prst="rect">
            <a:avLst/>
          </a:prstGeom>
          <a:noFill/>
        </p:spPr>
        <p:txBody>
          <a:bodyPr wrap="none" rtlCol="0">
            <a:spAutoFit/>
          </a:bodyPr>
          <a:lstStyle/>
          <a:p>
            <a:pPr algn="l"/>
            <a:r>
              <a:rPr lang="en-CA" sz="1400" b="1" dirty="0">
                <a:solidFill>
                  <a:schemeClr val="accent2"/>
                </a:solidFill>
              </a:rPr>
              <a:t>[ITI-65]</a:t>
            </a:r>
          </a:p>
        </p:txBody>
      </p:sp>
      <p:sp>
        <p:nvSpPr>
          <p:cNvPr id="37" name="TextBox 36">
            <a:extLst>
              <a:ext uri="{FF2B5EF4-FFF2-40B4-BE49-F238E27FC236}">
                <a16:creationId xmlns:a16="http://schemas.microsoft.com/office/drawing/2014/main" id="{241BBF93-EA85-A2D5-EDA0-61CCB416EAE3}"/>
              </a:ext>
            </a:extLst>
          </p:cNvPr>
          <p:cNvSpPr txBox="1"/>
          <p:nvPr/>
        </p:nvSpPr>
        <p:spPr>
          <a:xfrm>
            <a:off x="6527788" y="6142798"/>
            <a:ext cx="769763" cy="307777"/>
          </a:xfrm>
          <a:prstGeom prst="rect">
            <a:avLst/>
          </a:prstGeom>
          <a:noFill/>
        </p:spPr>
        <p:txBody>
          <a:bodyPr wrap="none" rtlCol="0">
            <a:spAutoFit/>
          </a:bodyPr>
          <a:lstStyle/>
          <a:p>
            <a:pPr algn="l"/>
            <a:r>
              <a:rPr lang="en-CA" sz="1400" b="1" dirty="0">
                <a:solidFill>
                  <a:schemeClr val="accent2"/>
                </a:solidFill>
              </a:rPr>
              <a:t>[ITI-68]</a:t>
            </a:r>
          </a:p>
        </p:txBody>
      </p:sp>
      <p:sp>
        <p:nvSpPr>
          <p:cNvPr id="39" name="TextBox 38">
            <a:extLst>
              <a:ext uri="{FF2B5EF4-FFF2-40B4-BE49-F238E27FC236}">
                <a16:creationId xmlns:a16="http://schemas.microsoft.com/office/drawing/2014/main" id="{C788CA10-AC2D-9E8A-8387-DD1BD55DE162}"/>
              </a:ext>
            </a:extLst>
          </p:cNvPr>
          <p:cNvSpPr txBox="1"/>
          <p:nvPr/>
        </p:nvSpPr>
        <p:spPr>
          <a:xfrm>
            <a:off x="6357870" y="5915951"/>
            <a:ext cx="1032655" cy="307777"/>
          </a:xfrm>
          <a:prstGeom prst="rect">
            <a:avLst/>
          </a:prstGeom>
          <a:noFill/>
        </p:spPr>
        <p:txBody>
          <a:bodyPr wrap="none" rtlCol="0">
            <a:spAutoFit/>
          </a:bodyPr>
          <a:lstStyle/>
          <a:p>
            <a:pPr algn="l"/>
            <a:r>
              <a:rPr lang="en-CA" sz="1400" b="1" dirty="0">
                <a:solidFill>
                  <a:schemeClr val="accent2"/>
                </a:solidFill>
              </a:rPr>
              <a:t>[PCC-IPS]</a:t>
            </a:r>
          </a:p>
        </p:txBody>
      </p:sp>
      <p:sp>
        <p:nvSpPr>
          <p:cNvPr id="40" name="TextBox 39">
            <a:extLst>
              <a:ext uri="{FF2B5EF4-FFF2-40B4-BE49-F238E27FC236}">
                <a16:creationId xmlns:a16="http://schemas.microsoft.com/office/drawing/2014/main" id="{AECA77CA-232A-886D-CE6B-748609E28531}"/>
              </a:ext>
            </a:extLst>
          </p:cNvPr>
          <p:cNvSpPr txBox="1"/>
          <p:nvPr/>
        </p:nvSpPr>
        <p:spPr>
          <a:xfrm>
            <a:off x="7234126" y="6568035"/>
            <a:ext cx="769763" cy="307777"/>
          </a:xfrm>
          <a:prstGeom prst="rect">
            <a:avLst/>
          </a:prstGeom>
          <a:noFill/>
        </p:spPr>
        <p:txBody>
          <a:bodyPr wrap="none" rtlCol="0">
            <a:spAutoFit/>
          </a:bodyPr>
          <a:lstStyle/>
          <a:p>
            <a:pPr algn="l"/>
            <a:r>
              <a:rPr lang="en-CA" sz="1400" b="1" dirty="0">
                <a:solidFill>
                  <a:schemeClr val="accent2"/>
                </a:solidFill>
              </a:rPr>
              <a:t>[ITI-90]</a:t>
            </a:r>
          </a:p>
        </p:txBody>
      </p:sp>
      <p:sp>
        <p:nvSpPr>
          <p:cNvPr id="41" name="TextBox 40">
            <a:extLst>
              <a:ext uri="{FF2B5EF4-FFF2-40B4-BE49-F238E27FC236}">
                <a16:creationId xmlns:a16="http://schemas.microsoft.com/office/drawing/2014/main" id="{8B234BA4-6819-4568-1E96-C11F36361B6B}"/>
              </a:ext>
            </a:extLst>
          </p:cNvPr>
          <p:cNvSpPr txBox="1"/>
          <p:nvPr/>
        </p:nvSpPr>
        <p:spPr>
          <a:xfrm>
            <a:off x="6878983" y="2044113"/>
            <a:ext cx="769763" cy="307777"/>
          </a:xfrm>
          <a:prstGeom prst="rect">
            <a:avLst/>
          </a:prstGeom>
          <a:noFill/>
        </p:spPr>
        <p:txBody>
          <a:bodyPr wrap="none" rtlCol="0">
            <a:spAutoFit/>
          </a:bodyPr>
          <a:lstStyle/>
          <a:p>
            <a:pPr algn="l"/>
            <a:r>
              <a:rPr lang="en-CA" sz="1400" b="1" dirty="0">
                <a:solidFill>
                  <a:schemeClr val="accent2"/>
                </a:solidFill>
              </a:rPr>
              <a:t>[ITI-91]</a:t>
            </a:r>
          </a:p>
        </p:txBody>
      </p:sp>
      <p:sp>
        <p:nvSpPr>
          <p:cNvPr id="42" name="TextBox 41">
            <a:extLst>
              <a:ext uri="{FF2B5EF4-FFF2-40B4-BE49-F238E27FC236}">
                <a16:creationId xmlns:a16="http://schemas.microsoft.com/office/drawing/2014/main" id="{C0F02011-F865-B262-C465-2E9D91764A9C}"/>
              </a:ext>
            </a:extLst>
          </p:cNvPr>
          <p:cNvSpPr txBox="1"/>
          <p:nvPr/>
        </p:nvSpPr>
        <p:spPr>
          <a:xfrm>
            <a:off x="7234126" y="6359462"/>
            <a:ext cx="1080745" cy="307777"/>
          </a:xfrm>
          <a:prstGeom prst="rect">
            <a:avLst/>
          </a:prstGeom>
          <a:noFill/>
        </p:spPr>
        <p:txBody>
          <a:bodyPr wrap="none" rtlCol="0">
            <a:spAutoFit/>
          </a:bodyPr>
          <a:lstStyle/>
          <a:p>
            <a:pPr algn="l"/>
            <a:r>
              <a:rPr lang="en-CA" sz="1400" b="1" dirty="0">
                <a:solidFill>
                  <a:schemeClr val="accent2"/>
                </a:solidFill>
              </a:rPr>
              <a:t>[QRPH-53]</a:t>
            </a:r>
          </a:p>
        </p:txBody>
      </p:sp>
      <p:sp>
        <p:nvSpPr>
          <p:cNvPr id="44" name="TextBox 43">
            <a:extLst>
              <a:ext uri="{FF2B5EF4-FFF2-40B4-BE49-F238E27FC236}">
                <a16:creationId xmlns:a16="http://schemas.microsoft.com/office/drawing/2014/main" id="{22E8609B-DC24-CBB4-1CCF-40D583328B21}"/>
              </a:ext>
            </a:extLst>
          </p:cNvPr>
          <p:cNvSpPr txBox="1"/>
          <p:nvPr/>
        </p:nvSpPr>
        <p:spPr>
          <a:xfrm>
            <a:off x="7234126" y="6142292"/>
            <a:ext cx="1080745" cy="307777"/>
          </a:xfrm>
          <a:prstGeom prst="rect">
            <a:avLst/>
          </a:prstGeom>
          <a:noFill/>
        </p:spPr>
        <p:txBody>
          <a:bodyPr wrap="none" rtlCol="0">
            <a:spAutoFit/>
          </a:bodyPr>
          <a:lstStyle/>
          <a:p>
            <a:pPr algn="l"/>
            <a:r>
              <a:rPr lang="en-CA" sz="1400" b="1" dirty="0">
                <a:solidFill>
                  <a:schemeClr val="accent2"/>
                </a:solidFill>
              </a:rPr>
              <a:t>[QRPH-58]</a:t>
            </a:r>
          </a:p>
        </p:txBody>
      </p:sp>
      <p:sp>
        <p:nvSpPr>
          <p:cNvPr id="45" name="TextBox 44">
            <a:extLst>
              <a:ext uri="{FF2B5EF4-FFF2-40B4-BE49-F238E27FC236}">
                <a16:creationId xmlns:a16="http://schemas.microsoft.com/office/drawing/2014/main" id="{FC730C74-D73E-1056-F69E-4FFAEE064563}"/>
              </a:ext>
            </a:extLst>
          </p:cNvPr>
          <p:cNvSpPr txBox="1"/>
          <p:nvPr/>
        </p:nvSpPr>
        <p:spPr>
          <a:xfrm>
            <a:off x="7234126" y="5915951"/>
            <a:ext cx="1394934" cy="307777"/>
          </a:xfrm>
          <a:prstGeom prst="rect">
            <a:avLst/>
          </a:prstGeom>
          <a:noFill/>
        </p:spPr>
        <p:txBody>
          <a:bodyPr wrap="none" rtlCol="0">
            <a:spAutoFit/>
          </a:bodyPr>
          <a:lstStyle/>
          <a:p>
            <a:pPr algn="l"/>
            <a:r>
              <a:rPr lang="en-CA" sz="1400" b="1" dirty="0">
                <a:solidFill>
                  <a:schemeClr val="accent2"/>
                </a:solidFill>
              </a:rPr>
              <a:t>[ITI-98:ITI-101]</a:t>
            </a:r>
          </a:p>
        </p:txBody>
      </p:sp>
      <p:sp>
        <p:nvSpPr>
          <p:cNvPr id="46" name="TextBox 45">
            <a:extLst>
              <a:ext uri="{FF2B5EF4-FFF2-40B4-BE49-F238E27FC236}">
                <a16:creationId xmlns:a16="http://schemas.microsoft.com/office/drawing/2014/main" id="{E10E04AF-44DE-0B87-43F3-996E6589E4B8}"/>
              </a:ext>
            </a:extLst>
          </p:cNvPr>
          <p:cNvSpPr txBox="1"/>
          <p:nvPr/>
        </p:nvSpPr>
        <p:spPr>
          <a:xfrm>
            <a:off x="7906481" y="6950275"/>
            <a:ext cx="941283" cy="307777"/>
          </a:xfrm>
          <a:prstGeom prst="rect">
            <a:avLst/>
          </a:prstGeom>
          <a:noFill/>
        </p:spPr>
        <p:txBody>
          <a:bodyPr wrap="none" rtlCol="0">
            <a:spAutoFit/>
          </a:bodyPr>
          <a:lstStyle/>
          <a:p>
            <a:pPr algn="l"/>
            <a:r>
              <a:rPr lang="en-CA" sz="1400" b="1" dirty="0">
                <a:solidFill>
                  <a:schemeClr val="accent2"/>
                </a:solidFill>
              </a:rPr>
              <a:t>[PCC-64]</a:t>
            </a:r>
          </a:p>
        </p:txBody>
      </p:sp>
      <p:sp>
        <p:nvSpPr>
          <p:cNvPr id="47" name="TextBox 46">
            <a:extLst>
              <a:ext uri="{FF2B5EF4-FFF2-40B4-BE49-F238E27FC236}">
                <a16:creationId xmlns:a16="http://schemas.microsoft.com/office/drawing/2014/main" id="{6A887A15-A730-0196-9405-FA38E52D3673}"/>
              </a:ext>
            </a:extLst>
          </p:cNvPr>
          <p:cNvSpPr txBox="1"/>
          <p:nvPr/>
        </p:nvSpPr>
        <p:spPr>
          <a:xfrm>
            <a:off x="7901511" y="7287654"/>
            <a:ext cx="941283" cy="307777"/>
          </a:xfrm>
          <a:prstGeom prst="rect">
            <a:avLst/>
          </a:prstGeom>
          <a:noFill/>
        </p:spPr>
        <p:txBody>
          <a:bodyPr wrap="none" rtlCol="0">
            <a:spAutoFit/>
          </a:bodyPr>
          <a:lstStyle/>
          <a:p>
            <a:pPr algn="l"/>
            <a:r>
              <a:rPr lang="en-CA" sz="1400" b="1" dirty="0">
                <a:solidFill>
                  <a:schemeClr val="accent2"/>
                </a:solidFill>
              </a:rPr>
              <a:t>[PCC-70]</a:t>
            </a:r>
          </a:p>
        </p:txBody>
      </p:sp>
      <p:pic>
        <p:nvPicPr>
          <p:cNvPr id="53" name="Picture 52">
            <a:extLst>
              <a:ext uri="{FF2B5EF4-FFF2-40B4-BE49-F238E27FC236}">
                <a16:creationId xmlns:a16="http://schemas.microsoft.com/office/drawing/2014/main" id="{CDDCE73C-705C-24AD-C2EF-7439FD351A16}"/>
              </a:ext>
            </a:extLst>
          </p:cNvPr>
          <p:cNvPicPr>
            <a:picLocks noChangeAspect="1"/>
          </p:cNvPicPr>
          <p:nvPr/>
        </p:nvPicPr>
        <p:blipFill>
          <a:blip r:embed="rId12"/>
          <a:stretch>
            <a:fillRect/>
          </a:stretch>
        </p:blipFill>
        <p:spPr>
          <a:xfrm>
            <a:off x="1932863" y="583802"/>
            <a:ext cx="3190076" cy="646983"/>
          </a:xfrm>
          <a:prstGeom prst="rect">
            <a:avLst/>
          </a:prstGeom>
        </p:spPr>
      </p:pic>
      <p:pic>
        <p:nvPicPr>
          <p:cNvPr id="55" name="Picture 54">
            <a:extLst>
              <a:ext uri="{FF2B5EF4-FFF2-40B4-BE49-F238E27FC236}">
                <a16:creationId xmlns:a16="http://schemas.microsoft.com/office/drawing/2014/main" id="{B9CCEE56-AA6F-3CF5-53BD-BFF80BBE2E28}"/>
              </a:ext>
            </a:extLst>
          </p:cNvPr>
          <p:cNvPicPr>
            <a:picLocks noChangeAspect="1"/>
          </p:cNvPicPr>
          <p:nvPr/>
        </p:nvPicPr>
        <p:blipFill rotWithShape="1">
          <a:blip r:embed="rId13">
            <a:clrChange>
              <a:clrFrom>
                <a:srgbClr val="FFFFFF"/>
              </a:clrFrom>
              <a:clrTo>
                <a:srgbClr val="FFFFFF">
                  <a:alpha val="0"/>
                </a:srgbClr>
              </a:clrTo>
            </a:clrChange>
          </a:blip>
          <a:srcRect r="73345"/>
          <a:stretch/>
        </p:blipFill>
        <p:spPr>
          <a:xfrm>
            <a:off x="4539083" y="20170"/>
            <a:ext cx="425708" cy="646983"/>
          </a:xfrm>
          <a:prstGeom prst="rect">
            <a:avLst/>
          </a:prstGeom>
        </p:spPr>
      </p:pic>
      <p:sp>
        <p:nvSpPr>
          <p:cNvPr id="57" name="TextBox 56">
            <a:extLst>
              <a:ext uri="{FF2B5EF4-FFF2-40B4-BE49-F238E27FC236}">
                <a16:creationId xmlns:a16="http://schemas.microsoft.com/office/drawing/2014/main" id="{99B49ACA-8FFD-08AD-9AF3-DFE59B2F1619}"/>
              </a:ext>
            </a:extLst>
          </p:cNvPr>
          <p:cNvSpPr txBox="1"/>
          <p:nvPr/>
        </p:nvSpPr>
        <p:spPr>
          <a:xfrm>
            <a:off x="7932013" y="2061293"/>
            <a:ext cx="769763" cy="307777"/>
          </a:xfrm>
          <a:prstGeom prst="rect">
            <a:avLst/>
          </a:prstGeom>
          <a:noFill/>
        </p:spPr>
        <p:txBody>
          <a:bodyPr wrap="none" rtlCol="0">
            <a:spAutoFit/>
          </a:bodyPr>
          <a:lstStyle/>
          <a:p>
            <a:pPr algn="l"/>
            <a:r>
              <a:rPr lang="en-CA" sz="1400" b="1" dirty="0">
                <a:solidFill>
                  <a:schemeClr val="accent2"/>
                </a:solidFill>
              </a:rPr>
              <a:t>[ITI-91]</a:t>
            </a:r>
          </a:p>
        </p:txBody>
      </p:sp>
      <p:sp>
        <p:nvSpPr>
          <p:cNvPr id="58" name="TextBox 57">
            <a:extLst>
              <a:ext uri="{FF2B5EF4-FFF2-40B4-BE49-F238E27FC236}">
                <a16:creationId xmlns:a16="http://schemas.microsoft.com/office/drawing/2014/main" id="{EBAD97A0-8E16-26FF-1B48-FFF47ECA05B6}"/>
              </a:ext>
            </a:extLst>
          </p:cNvPr>
          <p:cNvSpPr txBox="1"/>
          <p:nvPr/>
        </p:nvSpPr>
        <p:spPr>
          <a:xfrm>
            <a:off x="9012133" y="2069316"/>
            <a:ext cx="769763" cy="307777"/>
          </a:xfrm>
          <a:prstGeom prst="rect">
            <a:avLst/>
          </a:prstGeom>
          <a:noFill/>
        </p:spPr>
        <p:txBody>
          <a:bodyPr wrap="none" rtlCol="0">
            <a:spAutoFit/>
          </a:bodyPr>
          <a:lstStyle/>
          <a:p>
            <a:pPr algn="l"/>
            <a:r>
              <a:rPr lang="en-CA" sz="1400" b="1" dirty="0">
                <a:solidFill>
                  <a:schemeClr val="accent2"/>
                </a:solidFill>
              </a:rPr>
              <a:t>[ITI-91]</a:t>
            </a:r>
          </a:p>
        </p:txBody>
      </p:sp>
      <p:sp>
        <p:nvSpPr>
          <p:cNvPr id="61" name="TextBox 60">
            <a:extLst>
              <a:ext uri="{FF2B5EF4-FFF2-40B4-BE49-F238E27FC236}">
                <a16:creationId xmlns:a16="http://schemas.microsoft.com/office/drawing/2014/main" id="{F4D6E2F4-293A-0A1B-65EE-1EC19A03B4C2}"/>
              </a:ext>
            </a:extLst>
          </p:cNvPr>
          <p:cNvSpPr txBox="1"/>
          <p:nvPr/>
        </p:nvSpPr>
        <p:spPr>
          <a:xfrm>
            <a:off x="11787590" y="2380157"/>
            <a:ext cx="769763" cy="307777"/>
          </a:xfrm>
          <a:prstGeom prst="rect">
            <a:avLst/>
          </a:prstGeom>
          <a:noFill/>
        </p:spPr>
        <p:txBody>
          <a:bodyPr wrap="none" rtlCol="0">
            <a:spAutoFit/>
          </a:bodyPr>
          <a:lstStyle/>
          <a:p>
            <a:pPr algn="l"/>
            <a:r>
              <a:rPr lang="en-CA" sz="1400" b="1" dirty="0">
                <a:solidFill>
                  <a:schemeClr val="accent2"/>
                </a:solidFill>
              </a:rPr>
              <a:t>[ITI-91]</a:t>
            </a:r>
          </a:p>
        </p:txBody>
      </p:sp>
      <p:sp>
        <p:nvSpPr>
          <p:cNvPr id="62" name="TextBox 61">
            <a:extLst>
              <a:ext uri="{FF2B5EF4-FFF2-40B4-BE49-F238E27FC236}">
                <a16:creationId xmlns:a16="http://schemas.microsoft.com/office/drawing/2014/main" id="{64EEABD0-0D1A-C941-D05C-13D7E6AE9EA7}"/>
              </a:ext>
            </a:extLst>
          </p:cNvPr>
          <p:cNvSpPr txBox="1"/>
          <p:nvPr/>
        </p:nvSpPr>
        <p:spPr>
          <a:xfrm>
            <a:off x="11055385" y="5943806"/>
            <a:ext cx="3574851" cy="1569660"/>
          </a:xfrm>
          <a:prstGeom prst="rect">
            <a:avLst/>
          </a:prstGeom>
          <a:solidFill>
            <a:schemeClr val="bg1"/>
          </a:solidFill>
        </p:spPr>
        <p:txBody>
          <a:bodyPr wrap="square" rtlCol="0">
            <a:spAutoFit/>
          </a:bodyPr>
          <a:lstStyle/>
          <a:p>
            <a:pPr algn="l"/>
            <a:r>
              <a:rPr lang="en-CA" sz="2400" b="1" dirty="0">
                <a:solidFill>
                  <a:schemeClr val="tx2"/>
                </a:solidFill>
              </a:rPr>
              <a:t>There is a generic architectural pattern that drives the Investment Rationale.</a:t>
            </a:r>
          </a:p>
        </p:txBody>
      </p:sp>
    </p:spTree>
    <p:extLst>
      <p:ext uri="{BB962C8B-B14F-4D97-AF65-F5344CB8AC3E}">
        <p14:creationId xmlns:p14="http://schemas.microsoft.com/office/powerpoint/2010/main" val="3047771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any&#10;&#10;Description automatically generated with medium confidence">
            <a:extLst>
              <a:ext uri="{FF2B5EF4-FFF2-40B4-BE49-F238E27FC236}">
                <a16:creationId xmlns:a16="http://schemas.microsoft.com/office/drawing/2014/main" id="{B0C96135-4BC9-848D-6592-85C038E4B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569" y="0"/>
            <a:ext cx="11973261" cy="8229600"/>
          </a:xfrm>
          <a:prstGeom prst="rect">
            <a:avLst/>
          </a:prstGeom>
        </p:spPr>
      </p:pic>
      <p:pic>
        <p:nvPicPr>
          <p:cNvPr id="2" name="Picture 1">
            <a:extLst>
              <a:ext uri="{FF2B5EF4-FFF2-40B4-BE49-F238E27FC236}">
                <a16:creationId xmlns:a16="http://schemas.microsoft.com/office/drawing/2014/main" id="{8288AE6B-567B-E369-801B-C572756440FA}"/>
              </a:ext>
            </a:extLst>
          </p:cNvPr>
          <p:cNvPicPr>
            <a:picLocks noChangeAspect="1"/>
          </p:cNvPicPr>
          <p:nvPr/>
        </p:nvPicPr>
        <p:blipFill>
          <a:blip r:embed="rId3">
            <a:duotone>
              <a:schemeClr val="accent6">
                <a:shade val="45000"/>
                <a:satMod val="135000"/>
              </a:schemeClr>
              <a:prstClr val="white"/>
            </a:duotone>
          </a:blip>
          <a:stretch>
            <a:fillRect/>
          </a:stretch>
        </p:blipFill>
        <p:spPr>
          <a:xfrm>
            <a:off x="7801192" y="2044014"/>
            <a:ext cx="714375" cy="714375"/>
          </a:xfrm>
          <a:prstGeom prst="rect">
            <a:avLst/>
          </a:prstGeom>
        </p:spPr>
      </p:pic>
      <p:pic>
        <p:nvPicPr>
          <p:cNvPr id="3" name="Picture 2">
            <a:extLst>
              <a:ext uri="{FF2B5EF4-FFF2-40B4-BE49-F238E27FC236}">
                <a16:creationId xmlns:a16="http://schemas.microsoft.com/office/drawing/2014/main" id="{41FAC115-C7A1-0B3C-6D68-5DFD916A69B5}"/>
              </a:ext>
            </a:extLst>
          </p:cNvPr>
          <p:cNvPicPr>
            <a:picLocks noChangeAspect="1"/>
          </p:cNvPicPr>
          <p:nvPr/>
        </p:nvPicPr>
        <p:blipFill>
          <a:blip r:embed="rId4">
            <a:duotone>
              <a:schemeClr val="accent6">
                <a:shade val="45000"/>
                <a:satMod val="135000"/>
              </a:schemeClr>
              <a:prstClr val="white"/>
            </a:duotone>
          </a:blip>
          <a:stretch>
            <a:fillRect/>
          </a:stretch>
        </p:blipFill>
        <p:spPr>
          <a:xfrm>
            <a:off x="6902186" y="2050601"/>
            <a:ext cx="714375" cy="714375"/>
          </a:xfrm>
          <a:prstGeom prst="rect">
            <a:avLst/>
          </a:prstGeom>
        </p:spPr>
      </p:pic>
      <p:sp>
        <p:nvSpPr>
          <p:cNvPr id="4" name="TextBox 3">
            <a:extLst>
              <a:ext uri="{FF2B5EF4-FFF2-40B4-BE49-F238E27FC236}">
                <a16:creationId xmlns:a16="http://schemas.microsoft.com/office/drawing/2014/main" id="{50450830-3F65-97AE-8943-A85F31113C17}"/>
              </a:ext>
            </a:extLst>
          </p:cNvPr>
          <p:cNvSpPr txBox="1"/>
          <p:nvPr/>
        </p:nvSpPr>
        <p:spPr>
          <a:xfrm>
            <a:off x="7861663" y="2654494"/>
            <a:ext cx="593431" cy="369332"/>
          </a:xfrm>
          <a:prstGeom prst="rect">
            <a:avLst/>
          </a:prstGeom>
          <a:noFill/>
        </p:spPr>
        <p:txBody>
          <a:bodyPr wrap="none" rtlCol="0">
            <a:spAutoFit/>
          </a:bodyPr>
          <a:lstStyle/>
          <a:p>
            <a:pPr algn="ctr"/>
            <a:r>
              <a:rPr lang="en-CA" sz="1800" b="1" dirty="0">
                <a:solidFill>
                  <a:schemeClr val="accent6">
                    <a:lumMod val="60000"/>
                    <a:lumOff val="40000"/>
                  </a:schemeClr>
                </a:solidFill>
                <a:latin typeface="Candara" panose="020E0502030303020204" pitchFamily="34" charset="0"/>
              </a:rPr>
              <a:t>SHR</a:t>
            </a:r>
          </a:p>
        </p:txBody>
      </p:sp>
      <p:sp>
        <p:nvSpPr>
          <p:cNvPr id="7" name="TextBox 6">
            <a:extLst>
              <a:ext uri="{FF2B5EF4-FFF2-40B4-BE49-F238E27FC236}">
                <a16:creationId xmlns:a16="http://schemas.microsoft.com/office/drawing/2014/main" id="{8C1900F5-9BF1-83BE-5A76-8D5984FE676E}"/>
              </a:ext>
            </a:extLst>
          </p:cNvPr>
          <p:cNvSpPr txBox="1"/>
          <p:nvPr/>
        </p:nvSpPr>
        <p:spPr>
          <a:xfrm>
            <a:off x="6896481" y="2661081"/>
            <a:ext cx="801823" cy="369332"/>
          </a:xfrm>
          <a:prstGeom prst="rect">
            <a:avLst/>
          </a:prstGeom>
          <a:noFill/>
        </p:spPr>
        <p:txBody>
          <a:bodyPr wrap="none" rtlCol="0">
            <a:spAutoFit/>
          </a:bodyPr>
          <a:lstStyle/>
          <a:p>
            <a:pPr algn="ctr"/>
            <a:r>
              <a:rPr lang="en-CA" sz="1800" b="1" dirty="0">
                <a:solidFill>
                  <a:schemeClr val="accent6">
                    <a:lumMod val="60000"/>
                    <a:lumOff val="40000"/>
                  </a:schemeClr>
                </a:solidFill>
                <a:latin typeface="Candara" panose="020E0502030303020204" pitchFamily="34" charset="0"/>
              </a:rPr>
              <a:t>ILR/TS</a:t>
            </a:r>
          </a:p>
        </p:txBody>
      </p:sp>
      <p:sp>
        <p:nvSpPr>
          <p:cNvPr id="8" name="TextBox 7">
            <a:extLst>
              <a:ext uri="{FF2B5EF4-FFF2-40B4-BE49-F238E27FC236}">
                <a16:creationId xmlns:a16="http://schemas.microsoft.com/office/drawing/2014/main" id="{075DE91E-6C3F-C5AF-CDC4-01E671C1E67D}"/>
              </a:ext>
            </a:extLst>
          </p:cNvPr>
          <p:cNvSpPr txBox="1"/>
          <p:nvPr/>
        </p:nvSpPr>
        <p:spPr>
          <a:xfrm>
            <a:off x="9350217" y="2690124"/>
            <a:ext cx="749149" cy="369332"/>
          </a:xfrm>
          <a:prstGeom prst="rect">
            <a:avLst/>
          </a:prstGeom>
          <a:noFill/>
        </p:spPr>
        <p:txBody>
          <a:bodyPr wrap="square" rtlCol="0">
            <a:spAutoFit/>
          </a:bodyPr>
          <a:lstStyle/>
          <a:p>
            <a:pPr algn="ctr"/>
            <a:r>
              <a:rPr lang="en-CA" sz="1800" b="1" dirty="0">
                <a:solidFill>
                  <a:schemeClr val="accent5"/>
                </a:solidFill>
                <a:latin typeface="Andes Bold" panose="02000000000000000000" pitchFamily="2" charset="0"/>
              </a:rPr>
              <a:t>CR*</a:t>
            </a:r>
          </a:p>
        </p:txBody>
      </p:sp>
      <p:pic>
        <p:nvPicPr>
          <p:cNvPr id="9" name="Picture 8">
            <a:extLst>
              <a:ext uri="{FF2B5EF4-FFF2-40B4-BE49-F238E27FC236}">
                <a16:creationId xmlns:a16="http://schemas.microsoft.com/office/drawing/2014/main" id="{5923F033-8496-F3A8-87FA-9E0E1DD421F6}"/>
              </a:ext>
            </a:extLst>
          </p:cNvPr>
          <p:cNvPicPr>
            <a:picLocks noChangeAspect="1"/>
          </p:cNvPicPr>
          <p:nvPr/>
        </p:nvPicPr>
        <p:blipFill>
          <a:blip r:embed="rId5"/>
          <a:stretch>
            <a:fillRect/>
          </a:stretch>
        </p:blipFill>
        <p:spPr>
          <a:xfrm>
            <a:off x="9367604" y="2079646"/>
            <a:ext cx="714375" cy="714375"/>
          </a:xfrm>
          <a:prstGeom prst="rect">
            <a:avLst/>
          </a:prstGeom>
        </p:spPr>
      </p:pic>
      <p:pic>
        <p:nvPicPr>
          <p:cNvPr id="10" name="Picture 9">
            <a:extLst>
              <a:ext uri="{FF2B5EF4-FFF2-40B4-BE49-F238E27FC236}">
                <a16:creationId xmlns:a16="http://schemas.microsoft.com/office/drawing/2014/main" id="{261EF03C-1FFE-466F-3571-F32FF91F5E25}"/>
              </a:ext>
            </a:extLst>
          </p:cNvPr>
          <p:cNvPicPr>
            <a:picLocks noChangeAspect="1"/>
          </p:cNvPicPr>
          <p:nvPr/>
        </p:nvPicPr>
        <p:blipFill>
          <a:blip r:embed="rId6">
            <a:duotone>
              <a:schemeClr val="accent6">
                <a:shade val="45000"/>
                <a:satMod val="135000"/>
              </a:schemeClr>
              <a:prstClr val="white"/>
            </a:duotone>
          </a:blip>
          <a:stretch>
            <a:fillRect/>
          </a:stretch>
        </p:blipFill>
        <p:spPr>
          <a:xfrm>
            <a:off x="3574869" y="1997658"/>
            <a:ext cx="714375" cy="714375"/>
          </a:xfrm>
          <a:prstGeom prst="rect">
            <a:avLst/>
          </a:prstGeom>
        </p:spPr>
      </p:pic>
      <p:sp>
        <p:nvSpPr>
          <p:cNvPr id="11" name="TextBox 10">
            <a:extLst>
              <a:ext uri="{FF2B5EF4-FFF2-40B4-BE49-F238E27FC236}">
                <a16:creationId xmlns:a16="http://schemas.microsoft.com/office/drawing/2014/main" id="{DCC3B501-2CAA-5812-FAC2-9976AC19976D}"/>
              </a:ext>
            </a:extLst>
          </p:cNvPr>
          <p:cNvSpPr txBox="1"/>
          <p:nvPr/>
        </p:nvSpPr>
        <p:spPr>
          <a:xfrm>
            <a:off x="3527938" y="2608138"/>
            <a:ext cx="808234" cy="369332"/>
          </a:xfrm>
          <a:prstGeom prst="rect">
            <a:avLst/>
          </a:prstGeom>
          <a:noFill/>
        </p:spPr>
        <p:txBody>
          <a:bodyPr wrap="none" rtlCol="0">
            <a:spAutoFit/>
          </a:bodyPr>
          <a:lstStyle/>
          <a:p>
            <a:pPr algn="ctr"/>
            <a:r>
              <a:rPr lang="en-CA" sz="1800" b="1" dirty="0">
                <a:solidFill>
                  <a:schemeClr val="accent6">
                    <a:lumMod val="60000"/>
                    <a:lumOff val="40000"/>
                  </a:schemeClr>
                </a:solidFill>
                <a:latin typeface="Candara" panose="020E0502030303020204" pitchFamily="34" charset="0"/>
              </a:rPr>
              <a:t>ILR-FR</a:t>
            </a:r>
          </a:p>
        </p:txBody>
      </p:sp>
      <p:pic>
        <p:nvPicPr>
          <p:cNvPr id="12" name="Picture 11">
            <a:extLst>
              <a:ext uri="{FF2B5EF4-FFF2-40B4-BE49-F238E27FC236}">
                <a16:creationId xmlns:a16="http://schemas.microsoft.com/office/drawing/2014/main" id="{B6CD0B7B-E1CC-11F4-9F09-AE068EC85413}"/>
              </a:ext>
            </a:extLst>
          </p:cNvPr>
          <p:cNvPicPr>
            <a:picLocks noChangeAspect="1"/>
          </p:cNvPicPr>
          <p:nvPr/>
        </p:nvPicPr>
        <p:blipFill>
          <a:blip r:embed="rId7">
            <a:duotone>
              <a:schemeClr val="accent6">
                <a:shade val="45000"/>
                <a:satMod val="135000"/>
              </a:schemeClr>
              <a:prstClr val="white"/>
            </a:duotone>
          </a:blip>
          <a:stretch>
            <a:fillRect/>
          </a:stretch>
        </p:blipFill>
        <p:spPr>
          <a:xfrm>
            <a:off x="4431550" y="2004517"/>
            <a:ext cx="714375" cy="714375"/>
          </a:xfrm>
          <a:prstGeom prst="rect">
            <a:avLst/>
          </a:prstGeom>
        </p:spPr>
      </p:pic>
      <p:sp>
        <p:nvSpPr>
          <p:cNvPr id="13" name="TextBox 12">
            <a:extLst>
              <a:ext uri="{FF2B5EF4-FFF2-40B4-BE49-F238E27FC236}">
                <a16:creationId xmlns:a16="http://schemas.microsoft.com/office/drawing/2014/main" id="{5ED4BB50-B494-7DF4-4CC8-A813AB76067B}"/>
              </a:ext>
            </a:extLst>
          </p:cNvPr>
          <p:cNvSpPr txBox="1"/>
          <p:nvPr/>
        </p:nvSpPr>
        <p:spPr>
          <a:xfrm>
            <a:off x="4260388" y="2614997"/>
            <a:ext cx="1056700" cy="369332"/>
          </a:xfrm>
          <a:prstGeom prst="rect">
            <a:avLst/>
          </a:prstGeom>
          <a:noFill/>
        </p:spPr>
        <p:txBody>
          <a:bodyPr wrap="none" rtlCol="0">
            <a:spAutoFit/>
          </a:bodyPr>
          <a:lstStyle/>
          <a:p>
            <a:pPr algn="ctr"/>
            <a:r>
              <a:rPr lang="en-CA" sz="1800" b="1" dirty="0">
                <a:solidFill>
                  <a:schemeClr val="accent6">
                    <a:lumMod val="60000"/>
                    <a:lumOff val="40000"/>
                  </a:schemeClr>
                </a:solidFill>
                <a:latin typeface="Candara" panose="020E0502030303020204" pitchFamily="34" charset="0"/>
              </a:rPr>
              <a:t>ILR-HWR</a:t>
            </a:r>
          </a:p>
        </p:txBody>
      </p:sp>
      <p:pic>
        <p:nvPicPr>
          <p:cNvPr id="14" name="Picture 13">
            <a:extLst>
              <a:ext uri="{FF2B5EF4-FFF2-40B4-BE49-F238E27FC236}">
                <a16:creationId xmlns:a16="http://schemas.microsoft.com/office/drawing/2014/main" id="{52686412-8315-DD4D-4CA1-9740C4C7FCB6}"/>
              </a:ext>
            </a:extLst>
          </p:cNvPr>
          <p:cNvPicPr>
            <a:picLocks noChangeAspect="1"/>
          </p:cNvPicPr>
          <p:nvPr/>
        </p:nvPicPr>
        <p:blipFill>
          <a:blip r:embed="rId5">
            <a:duotone>
              <a:schemeClr val="accent6">
                <a:shade val="45000"/>
                <a:satMod val="135000"/>
              </a:schemeClr>
              <a:prstClr val="white"/>
            </a:duotone>
          </a:blip>
          <a:stretch>
            <a:fillRect/>
          </a:stretch>
        </p:blipFill>
        <p:spPr>
          <a:xfrm>
            <a:off x="6470596" y="3548631"/>
            <a:ext cx="714375" cy="714375"/>
          </a:xfrm>
          <a:prstGeom prst="rect">
            <a:avLst/>
          </a:prstGeom>
        </p:spPr>
      </p:pic>
      <p:sp>
        <p:nvSpPr>
          <p:cNvPr id="15" name="TextBox 14">
            <a:extLst>
              <a:ext uri="{FF2B5EF4-FFF2-40B4-BE49-F238E27FC236}">
                <a16:creationId xmlns:a16="http://schemas.microsoft.com/office/drawing/2014/main" id="{CE12C3DC-FEF2-C43B-503D-0F8FFE773D31}"/>
              </a:ext>
            </a:extLst>
          </p:cNvPr>
          <p:cNvSpPr txBox="1"/>
          <p:nvPr/>
        </p:nvSpPr>
        <p:spPr>
          <a:xfrm>
            <a:off x="6523888" y="4159110"/>
            <a:ext cx="450764" cy="369332"/>
          </a:xfrm>
          <a:prstGeom prst="rect">
            <a:avLst/>
          </a:prstGeom>
          <a:noFill/>
        </p:spPr>
        <p:txBody>
          <a:bodyPr wrap="none" rtlCol="0">
            <a:spAutoFit/>
          </a:bodyPr>
          <a:lstStyle/>
          <a:p>
            <a:pPr algn="ctr"/>
            <a:r>
              <a:rPr lang="en-CA" sz="1800" b="1" dirty="0">
                <a:solidFill>
                  <a:schemeClr val="accent6">
                    <a:lumMod val="60000"/>
                    <a:lumOff val="40000"/>
                  </a:schemeClr>
                </a:solidFill>
                <a:latin typeface="Candara" panose="020E0502030303020204" pitchFamily="34" charset="0"/>
              </a:rPr>
              <a:t>CR</a:t>
            </a:r>
          </a:p>
        </p:txBody>
      </p:sp>
      <p:pic>
        <p:nvPicPr>
          <p:cNvPr id="16" name="Graphic 15" descr="Cube with solid fill">
            <a:extLst>
              <a:ext uri="{FF2B5EF4-FFF2-40B4-BE49-F238E27FC236}">
                <a16:creationId xmlns:a16="http://schemas.microsoft.com/office/drawing/2014/main" id="{7B3D1134-090F-9FFC-9FF0-9F6E726DEC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69799" y="710928"/>
            <a:ext cx="804229" cy="804229"/>
          </a:xfrm>
          <a:prstGeom prst="rect">
            <a:avLst/>
          </a:prstGeom>
        </p:spPr>
      </p:pic>
      <p:sp>
        <p:nvSpPr>
          <p:cNvPr id="17" name="TextBox 16">
            <a:extLst>
              <a:ext uri="{FF2B5EF4-FFF2-40B4-BE49-F238E27FC236}">
                <a16:creationId xmlns:a16="http://schemas.microsoft.com/office/drawing/2014/main" id="{CD1D73AC-BEE1-4B45-32F4-9F8A3018E2BE}"/>
              </a:ext>
            </a:extLst>
          </p:cNvPr>
          <p:cNvSpPr txBox="1"/>
          <p:nvPr/>
        </p:nvSpPr>
        <p:spPr>
          <a:xfrm>
            <a:off x="7098253" y="1707611"/>
            <a:ext cx="74732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sp>
        <p:nvSpPr>
          <p:cNvPr id="18" name="TextBox 17">
            <a:extLst>
              <a:ext uri="{FF2B5EF4-FFF2-40B4-BE49-F238E27FC236}">
                <a16:creationId xmlns:a16="http://schemas.microsoft.com/office/drawing/2014/main" id="{850507B6-ABC8-FFC9-20F7-CE5E569D8E40}"/>
              </a:ext>
            </a:extLst>
          </p:cNvPr>
          <p:cNvSpPr txBox="1"/>
          <p:nvPr/>
        </p:nvSpPr>
        <p:spPr>
          <a:xfrm>
            <a:off x="8577868" y="5543484"/>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pic>
        <p:nvPicPr>
          <p:cNvPr id="19" name="Picture 18">
            <a:extLst>
              <a:ext uri="{FF2B5EF4-FFF2-40B4-BE49-F238E27FC236}">
                <a16:creationId xmlns:a16="http://schemas.microsoft.com/office/drawing/2014/main" id="{F4B27806-FAE1-8B64-E292-295CA3C68565}"/>
              </a:ext>
            </a:extLst>
          </p:cNvPr>
          <p:cNvPicPr>
            <a:picLocks noChangeAspect="1"/>
          </p:cNvPicPr>
          <p:nvPr/>
        </p:nvPicPr>
        <p:blipFill>
          <a:blip r:embed="rId4">
            <a:biLevel thresh="75000"/>
          </a:blip>
          <a:stretch>
            <a:fillRect/>
          </a:stretch>
        </p:blipFill>
        <p:spPr>
          <a:xfrm>
            <a:off x="336129" y="2407870"/>
            <a:ext cx="714375" cy="714375"/>
          </a:xfrm>
          <a:prstGeom prst="rect">
            <a:avLst/>
          </a:prstGeom>
        </p:spPr>
      </p:pic>
      <p:sp>
        <p:nvSpPr>
          <p:cNvPr id="20" name="TextBox 19">
            <a:extLst>
              <a:ext uri="{FF2B5EF4-FFF2-40B4-BE49-F238E27FC236}">
                <a16:creationId xmlns:a16="http://schemas.microsoft.com/office/drawing/2014/main" id="{EB2EB8E9-3822-E2F2-C161-F6F131A27826}"/>
              </a:ext>
            </a:extLst>
          </p:cNvPr>
          <p:cNvSpPr txBox="1"/>
          <p:nvPr/>
        </p:nvSpPr>
        <p:spPr>
          <a:xfrm>
            <a:off x="407725" y="2957544"/>
            <a:ext cx="571182" cy="369332"/>
          </a:xfrm>
          <a:prstGeom prst="rect">
            <a:avLst/>
          </a:prstGeom>
          <a:noFill/>
        </p:spPr>
        <p:txBody>
          <a:bodyPr wrap="none" rtlCol="0">
            <a:spAutoFit/>
          </a:bodyPr>
          <a:lstStyle/>
          <a:p>
            <a:pPr algn="ctr"/>
            <a:r>
              <a:rPr lang="en-CA" sz="1800" b="1" dirty="0">
                <a:solidFill>
                  <a:schemeClr val="accent5"/>
                </a:solidFill>
                <a:highlight>
                  <a:srgbClr val="FFFF00"/>
                </a:highlight>
                <a:latin typeface="Andes Bold" panose="02000000000000000000" pitchFamily="2" charset="0"/>
              </a:rPr>
              <a:t>TS*</a:t>
            </a:r>
          </a:p>
        </p:txBody>
      </p:sp>
      <p:sp>
        <p:nvSpPr>
          <p:cNvPr id="21" name="Cylinder 20">
            <a:extLst>
              <a:ext uri="{FF2B5EF4-FFF2-40B4-BE49-F238E27FC236}">
                <a16:creationId xmlns:a16="http://schemas.microsoft.com/office/drawing/2014/main" id="{F9F15816-87E3-7270-B3AF-BC0C99A105FE}"/>
              </a:ext>
            </a:extLst>
          </p:cNvPr>
          <p:cNvSpPr/>
          <p:nvPr/>
        </p:nvSpPr>
        <p:spPr>
          <a:xfrm>
            <a:off x="8767381" y="5099404"/>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pic>
        <p:nvPicPr>
          <p:cNvPr id="22" name="Picture 21">
            <a:extLst>
              <a:ext uri="{FF2B5EF4-FFF2-40B4-BE49-F238E27FC236}">
                <a16:creationId xmlns:a16="http://schemas.microsoft.com/office/drawing/2014/main" id="{07AC4B5E-5E9F-B3F1-8E8A-12E6463C0F18}"/>
              </a:ext>
            </a:extLst>
          </p:cNvPr>
          <p:cNvPicPr>
            <a:picLocks noChangeAspect="1"/>
          </p:cNvPicPr>
          <p:nvPr/>
        </p:nvPicPr>
        <p:blipFill>
          <a:blip r:embed="rId6">
            <a:duotone>
              <a:schemeClr val="accent6">
                <a:shade val="45000"/>
                <a:satMod val="135000"/>
              </a:schemeClr>
              <a:prstClr val="white"/>
            </a:duotone>
          </a:blip>
          <a:stretch>
            <a:fillRect/>
          </a:stretch>
        </p:blipFill>
        <p:spPr>
          <a:xfrm>
            <a:off x="8692319" y="2765058"/>
            <a:ext cx="714375" cy="714375"/>
          </a:xfrm>
          <a:prstGeom prst="rect">
            <a:avLst/>
          </a:prstGeom>
        </p:spPr>
      </p:pic>
      <p:sp>
        <p:nvSpPr>
          <p:cNvPr id="23" name="TextBox 22">
            <a:extLst>
              <a:ext uri="{FF2B5EF4-FFF2-40B4-BE49-F238E27FC236}">
                <a16:creationId xmlns:a16="http://schemas.microsoft.com/office/drawing/2014/main" id="{8DA0C520-DBE6-F9B5-7CC0-ADF489D854D2}"/>
              </a:ext>
            </a:extLst>
          </p:cNvPr>
          <p:cNvSpPr txBox="1"/>
          <p:nvPr/>
        </p:nvSpPr>
        <p:spPr>
          <a:xfrm>
            <a:off x="8550009" y="3375538"/>
            <a:ext cx="998991" cy="369332"/>
          </a:xfrm>
          <a:prstGeom prst="rect">
            <a:avLst/>
          </a:prstGeom>
          <a:noFill/>
        </p:spPr>
        <p:txBody>
          <a:bodyPr wrap="none" rtlCol="0">
            <a:spAutoFit/>
          </a:bodyPr>
          <a:lstStyle/>
          <a:p>
            <a:pPr algn="ctr"/>
            <a:r>
              <a:rPr lang="en-CA" sz="1800" b="1">
                <a:solidFill>
                  <a:schemeClr val="accent6">
                    <a:lumMod val="60000"/>
                    <a:lumOff val="40000"/>
                  </a:schemeClr>
                </a:solidFill>
                <a:latin typeface="Candara" panose="020E0502030303020204" pitchFamily="34" charset="0"/>
              </a:rPr>
              <a:t>ILR-ORG</a:t>
            </a:r>
          </a:p>
        </p:txBody>
      </p:sp>
      <p:pic>
        <p:nvPicPr>
          <p:cNvPr id="24" name="Graphic 23" descr="Gears outline">
            <a:extLst>
              <a:ext uri="{FF2B5EF4-FFF2-40B4-BE49-F238E27FC236}">
                <a16:creationId xmlns:a16="http://schemas.microsoft.com/office/drawing/2014/main" id="{7F08E27B-1CBF-0E25-684B-367252DF09B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91464" y="6419056"/>
            <a:ext cx="659837" cy="659837"/>
          </a:xfrm>
          <a:prstGeom prst="rect">
            <a:avLst/>
          </a:prstGeom>
        </p:spPr>
      </p:pic>
      <p:sp>
        <p:nvSpPr>
          <p:cNvPr id="25" name="TextBox 24">
            <a:extLst>
              <a:ext uri="{FF2B5EF4-FFF2-40B4-BE49-F238E27FC236}">
                <a16:creationId xmlns:a16="http://schemas.microsoft.com/office/drawing/2014/main" id="{D1B9CDBC-A632-2B2B-4C15-8BEF3016FFD4}"/>
              </a:ext>
            </a:extLst>
          </p:cNvPr>
          <p:cNvSpPr txBox="1"/>
          <p:nvPr/>
        </p:nvSpPr>
        <p:spPr>
          <a:xfrm>
            <a:off x="9368986" y="2936088"/>
            <a:ext cx="769763" cy="307777"/>
          </a:xfrm>
          <a:prstGeom prst="rect">
            <a:avLst/>
          </a:prstGeom>
          <a:noFill/>
        </p:spPr>
        <p:txBody>
          <a:bodyPr wrap="none" rtlCol="0">
            <a:spAutoFit/>
          </a:bodyPr>
          <a:lstStyle/>
          <a:p>
            <a:pPr algn="l"/>
            <a:r>
              <a:rPr lang="en-CA" sz="1400" b="1" dirty="0">
                <a:solidFill>
                  <a:schemeClr val="accent2"/>
                </a:solidFill>
              </a:rPr>
              <a:t>[ITI-93]</a:t>
            </a:r>
          </a:p>
        </p:txBody>
      </p:sp>
      <p:sp>
        <p:nvSpPr>
          <p:cNvPr id="26" name="TextBox 25">
            <a:extLst>
              <a:ext uri="{FF2B5EF4-FFF2-40B4-BE49-F238E27FC236}">
                <a16:creationId xmlns:a16="http://schemas.microsoft.com/office/drawing/2014/main" id="{159EC7AE-DE95-3E76-F247-EE7D26283CA1}"/>
              </a:ext>
            </a:extLst>
          </p:cNvPr>
          <p:cNvSpPr txBox="1"/>
          <p:nvPr/>
        </p:nvSpPr>
        <p:spPr>
          <a:xfrm>
            <a:off x="7759689" y="3584582"/>
            <a:ext cx="800219" cy="338554"/>
          </a:xfrm>
          <a:prstGeom prst="rect">
            <a:avLst/>
          </a:prstGeom>
          <a:noFill/>
        </p:spPr>
        <p:txBody>
          <a:bodyPr wrap="none" rtlCol="0">
            <a:spAutoFit/>
          </a:bodyPr>
          <a:lstStyle/>
          <a:p>
            <a:pPr algn="l"/>
            <a:r>
              <a:rPr lang="en-CA" sz="1600" b="1" dirty="0">
                <a:solidFill>
                  <a:srgbClr val="FF0000"/>
                </a:solidFill>
              </a:rPr>
              <a:t>[ITI-78]</a:t>
            </a:r>
          </a:p>
        </p:txBody>
      </p:sp>
      <p:sp>
        <p:nvSpPr>
          <p:cNvPr id="27" name="TextBox 26">
            <a:extLst>
              <a:ext uri="{FF2B5EF4-FFF2-40B4-BE49-F238E27FC236}">
                <a16:creationId xmlns:a16="http://schemas.microsoft.com/office/drawing/2014/main" id="{B7BF9CC0-4B84-4A68-0F29-6C63FFCDB4A8}"/>
              </a:ext>
            </a:extLst>
          </p:cNvPr>
          <p:cNvSpPr txBox="1"/>
          <p:nvPr/>
        </p:nvSpPr>
        <p:spPr>
          <a:xfrm>
            <a:off x="7759689" y="3368993"/>
            <a:ext cx="800219" cy="338554"/>
          </a:xfrm>
          <a:prstGeom prst="rect">
            <a:avLst/>
          </a:prstGeom>
          <a:noFill/>
        </p:spPr>
        <p:txBody>
          <a:bodyPr wrap="none" rtlCol="0">
            <a:spAutoFit/>
          </a:bodyPr>
          <a:lstStyle/>
          <a:p>
            <a:pPr algn="l"/>
            <a:r>
              <a:rPr lang="en-CA" sz="1600" b="1" dirty="0">
                <a:solidFill>
                  <a:srgbClr val="FF0000"/>
                </a:solidFill>
              </a:rPr>
              <a:t>[ITI-65]</a:t>
            </a:r>
          </a:p>
        </p:txBody>
      </p:sp>
      <p:sp>
        <p:nvSpPr>
          <p:cNvPr id="28" name="TextBox 27">
            <a:extLst>
              <a:ext uri="{FF2B5EF4-FFF2-40B4-BE49-F238E27FC236}">
                <a16:creationId xmlns:a16="http://schemas.microsoft.com/office/drawing/2014/main" id="{903DFF09-DBEB-50FA-8E71-1712A60ACCB7}"/>
              </a:ext>
            </a:extLst>
          </p:cNvPr>
          <p:cNvSpPr txBox="1"/>
          <p:nvPr/>
        </p:nvSpPr>
        <p:spPr>
          <a:xfrm>
            <a:off x="7759689" y="3159345"/>
            <a:ext cx="800219" cy="338554"/>
          </a:xfrm>
          <a:prstGeom prst="rect">
            <a:avLst/>
          </a:prstGeom>
          <a:noFill/>
        </p:spPr>
        <p:txBody>
          <a:bodyPr wrap="none" rtlCol="0">
            <a:spAutoFit/>
          </a:bodyPr>
          <a:lstStyle/>
          <a:p>
            <a:pPr algn="l"/>
            <a:r>
              <a:rPr lang="en-CA" sz="1600" b="1" dirty="0">
                <a:solidFill>
                  <a:srgbClr val="FF0000"/>
                </a:solidFill>
              </a:rPr>
              <a:t>[ITI-68]</a:t>
            </a:r>
          </a:p>
        </p:txBody>
      </p:sp>
      <p:sp>
        <p:nvSpPr>
          <p:cNvPr id="29" name="TextBox 28">
            <a:extLst>
              <a:ext uri="{FF2B5EF4-FFF2-40B4-BE49-F238E27FC236}">
                <a16:creationId xmlns:a16="http://schemas.microsoft.com/office/drawing/2014/main" id="{AE355904-86F0-063B-4A8D-048107C76CF9}"/>
              </a:ext>
            </a:extLst>
          </p:cNvPr>
          <p:cNvSpPr txBox="1"/>
          <p:nvPr/>
        </p:nvSpPr>
        <p:spPr>
          <a:xfrm>
            <a:off x="7589771" y="2932498"/>
            <a:ext cx="970137" cy="338554"/>
          </a:xfrm>
          <a:prstGeom prst="rect">
            <a:avLst/>
          </a:prstGeom>
          <a:noFill/>
        </p:spPr>
        <p:txBody>
          <a:bodyPr wrap="none" rtlCol="0">
            <a:spAutoFit/>
          </a:bodyPr>
          <a:lstStyle/>
          <a:p>
            <a:pPr algn="l"/>
            <a:r>
              <a:rPr lang="en-CA" sz="1600" b="1" dirty="0">
                <a:solidFill>
                  <a:srgbClr val="FF0000"/>
                </a:solidFill>
              </a:rPr>
              <a:t>[PCC-IPS]</a:t>
            </a:r>
          </a:p>
        </p:txBody>
      </p:sp>
      <p:sp>
        <p:nvSpPr>
          <p:cNvPr id="30" name="TextBox 29">
            <a:extLst>
              <a:ext uri="{FF2B5EF4-FFF2-40B4-BE49-F238E27FC236}">
                <a16:creationId xmlns:a16="http://schemas.microsoft.com/office/drawing/2014/main" id="{F79781B3-84C4-646D-9D4A-56F97BAF8124}"/>
              </a:ext>
            </a:extLst>
          </p:cNvPr>
          <p:cNvSpPr txBox="1"/>
          <p:nvPr/>
        </p:nvSpPr>
        <p:spPr>
          <a:xfrm>
            <a:off x="3932055" y="2932706"/>
            <a:ext cx="769763" cy="307777"/>
          </a:xfrm>
          <a:prstGeom prst="rect">
            <a:avLst/>
          </a:prstGeom>
          <a:noFill/>
        </p:spPr>
        <p:txBody>
          <a:bodyPr wrap="none" rtlCol="0">
            <a:spAutoFit/>
          </a:bodyPr>
          <a:lstStyle/>
          <a:p>
            <a:pPr algn="l"/>
            <a:r>
              <a:rPr lang="en-CA" sz="1400" b="1" dirty="0">
                <a:solidFill>
                  <a:schemeClr val="accent2"/>
                </a:solidFill>
              </a:rPr>
              <a:t>[ITI-90]</a:t>
            </a:r>
          </a:p>
        </p:txBody>
      </p:sp>
      <p:sp>
        <p:nvSpPr>
          <p:cNvPr id="31" name="TextBox 30">
            <a:extLst>
              <a:ext uri="{FF2B5EF4-FFF2-40B4-BE49-F238E27FC236}">
                <a16:creationId xmlns:a16="http://schemas.microsoft.com/office/drawing/2014/main" id="{64571A08-77E8-5E56-CEFD-9E2CE6268409}"/>
              </a:ext>
            </a:extLst>
          </p:cNvPr>
          <p:cNvSpPr txBox="1"/>
          <p:nvPr/>
        </p:nvSpPr>
        <p:spPr>
          <a:xfrm>
            <a:off x="3435110" y="1515157"/>
            <a:ext cx="769763" cy="307777"/>
          </a:xfrm>
          <a:prstGeom prst="rect">
            <a:avLst/>
          </a:prstGeom>
          <a:noFill/>
        </p:spPr>
        <p:txBody>
          <a:bodyPr wrap="none" rtlCol="0">
            <a:spAutoFit/>
          </a:bodyPr>
          <a:lstStyle/>
          <a:p>
            <a:pPr algn="l"/>
            <a:r>
              <a:rPr lang="en-CA" sz="1400" b="1" dirty="0">
                <a:solidFill>
                  <a:schemeClr val="accent2"/>
                </a:solidFill>
              </a:rPr>
              <a:t>[ITI-91]</a:t>
            </a:r>
          </a:p>
        </p:txBody>
      </p:sp>
      <p:sp>
        <p:nvSpPr>
          <p:cNvPr id="32" name="TextBox 31">
            <a:extLst>
              <a:ext uri="{FF2B5EF4-FFF2-40B4-BE49-F238E27FC236}">
                <a16:creationId xmlns:a16="http://schemas.microsoft.com/office/drawing/2014/main" id="{3E744C6D-644D-61CB-E875-C53348B8BDC1}"/>
              </a:ext>
            </a:extLst>
          </p:cNvPr>
          <p:cNvSpPr txBox="1"/>
          <p:nvPr/>
        </p:nvSpPr>
        <p:spPr>
          <a:xfrm>
            <a:off x="1844754" y="2203239"/>
            <a:ext cx="1080745" cy="307777"/>
          </a:xfrm>
          <a:prstGeom prst="rect">
            <a:avLst/>
          </a:prstGeom>
          <a:noFill/>
        </p:spPr>
        <p:txBody>
          <a:bodyPr wrap="none" rtlCol="0">
            <a:spAutoFit/>
          </a:bodyPr>
          <a:lstStyle/>
          <a:p>
            <a:pPr algn="l"/>
            <a:r>
              <a:rPr lang="en-CA" sz="1400" b="1" dirty="0">
                <a:solidFill>
                  <a:schemeClr val="accent2"/>
                </a:solidFill>
              </a:rPr>
              <a:t>[QRPH-53]</a:t>
            </a:r>
          </a:p>
        </p:txBody>
      </p:sp>
      <p:sp>
        <p:nvSpPr>
          <p:cNvPr id="33" name="TextBox 32">
            <a:extLst>
              <a:ext uri="{FF2B5EF4-FFF2-40B4-BE49-F238E27FC236}">
                <a16:creationId xmlns:a16="http://schemas.microsoft.com/office/drawing/2014/main" id="{B0295193-C758-5E3A-B2F1-C53A63E2FCC1}"/>
              </a:ext>
            </a:extLst>
          </p:cNvPr>
          <p:cNvSpPr txBox="1"/>
          <p:nvPr/>
        </p:nvSpPr>
        <p:spPr>
          <a:xfrm>
            <a:off x="1844754" y="1986069"/>
            <a:ext cx="1080745" cy="307777"/>
          </a:xfrm>
          <a:prstGeom prst="rect">
            <a:avLst/>
          </a:prstGeom>
          <a:noFill/>
        </p:spPr>
        <p:txBody>
          <a:bodyPr wrap="none" rtlCol="0">
            <a:spAutoFit/>
          </a:bodyPr>
          <a:lstStyle/>
          <a:p>
            <a:pPr algn="l"/>
            <a:r>
              <a:rPr lang="en-CA" sz="1400" b="1" dirty="0">
                <a:solidFill>
                  <a:schemeClr val="accent2"/>
                </a:solidFill>
              </a:rPr>
              <a:t>[QRPH-58]</a:t>
            </a:r>
          </a:p>
        </p:txBody>
      </p:sp>
      <p:sp>
        <p:nvSpPr>
          <p:cNvPr id="34" name="TextBox 33">
            <a:extLst>
              <a:ext uri="{FF2B5EF4-FFF2-40B4-BE49-F238E27FC236}">
                <a16:creationId xmlns:a16="http://schemas.microsoft.com/office/drawing/2014/main" id="{91738DF2-3369-16C1-A21A-140968BE5B8F}"/>
              </a:ext>
            </a:extLst>
          </p:cNvPr>
          <p:cNvSpPr txBox="1"/>
          <p:nvPr/>
        </p:nvSpPr>
        <p:spPr>
          <a:xfrm>
            <a:off x="6308885" y="2957430"/>
            <a:ext cx="1441420" cy="338554"/>
          </a:xfrm>
          <a:prstGeom prst="rect">
            <a:avLst/>
          </a:prstGeom>
          <a:noFill/>
        </p:spPr>
        <p:txBody>
          <a:bodyPr wrap="none" rtlCol="0">
            <a:spAutoFit/>
          </a:bodyPr>
          <a:lstStyle/>
          <a:p>
            <a:pPr algn="l"/>
            <a:r>
              <a:rPr lang="en-CA" sz="1600" b="1" dirty="0">
                <a:solidFill>
                  <a:srgbClr val="FF0000"/>
                </a:solidFill>
              </a:rPr>
              <a:t>[ITI-98:ITI-101]</a:t>
            </a:r>
          </a:p>
        </p:txBody>
      </p:sp>
      <p:sp>
        <p:nvSpPr>
          <p:cNvPr id="35" name="TextBox 34">
            <a:extLst>
              <a:ext uri="{FF2B5EF4-FFF2-40B4-BE49-F238E27FC236}">
                <a16:creationId xmlns:a16="http://schemas.microsoft.com/office/drawing/2014/main" id="{2F074CC3-7748-A5C5-C6CC-220BECC150BA}"/>
              </a:ext>
            </a:extLst>
          </p:cNvPr>
          <p:cNvSpPr txBox="1"/>
          <p:nvPr/>
        </p:nvSpPr>
        <p:spPr>
          <a:xfrm>
            <a:off x="8884714" y="6398758"/>
            <a:ext cx="941283" cy="307777"/>
          </a:xfrm>
          <a:prstGeom prst="rect">
            <a:avLst/>
          </a:prstGeom>
          <a:noFill/>
        </p:spPr>
        <p:txBody>
          <a:bodyPr wrap="none" rtlCol="0">
            <a:spAutoFit/>
          </a:bodyPr>
          <a:lstStyle/>
          <a:p>
            <a:pPr algn="l"/>
            <a:r>
              <a:rPr lang="en-CA" sz="1400" b="1" dirty="0">
                <a:solidFill>
                  <a:schemeClr val="accent2"/>
                </a:solidFill>
                <a:highlight>
                  <a:srgbClr val="FFFF00"/>
                </a:highlight>
              </a:rPr>
              <a:t>[PCC-64]</a:t>
            </a:r>
          </a:p>
        </p:txBody>
      </p:sp>
      <p:sp>
        <p:nvSpPr>
          <p:cNvPr id="36" name="TextBox 35">
            <a:extLst>
              <a:ext uri="{FF2B5EF4-FFF2-40B4-BE49-F238E27FC236}">
                <a16:creationId xmlns:a16="http://schemas.microsoft.com/office/drawing/2014/main" id="{B4DD1A57-0CB9-9E3B-3BE0-153C94DAB157}"/>
              </a:ext>
            </a:extLst>
          </p:cNvPr>
          <p:cNvSpPr txBox="1"/>
          <p:nvPr/>
        </p:nvSpPr>
        <p:spPr>
          <a:xfrm>
            <a:off x="8879744" y="6736137"/>
            <a:ext cx="941283" cy="307777"/>
          </a:xfrm>
          <a:prstGeom prst="rect">
            <a:avLst/>
          </a:prstGeom>
          <a:noFill/>
        </p:spPr>
        <p:txBody>
          <a:bodyPr wrap="none" rtlCol="0">
            <a:spAutoFit/>
          </a:bodyPr>
          <a:lstStyle/>
          <a:p>
            <a:pPr algn="l"/>
            <a:r>
              <a:rPr lang="en-CA" sz="1400" b="1" dirty="0">
                <a:solidFill>
                  <a:schemeClr val="accent2"/>
                </a:solidFill>
                <a:highlight>
                  <a:srgbClr val="FFFF00"/>
                </a:highlight>
              </a:rPr>
              <a:t>[PCC-70]</a:t>
            </a:r>
          </a:p>
        </p:txBody>
      </p:sp>
      <p:sp>
        <p:nvSpPr>
          <p:cNvPr id="37" name="TextBox 36">
            <a:extLst>
              <a:ext uri="{FF2B5EF4-FFF2-40B4-BE49-F238E27FC236}">
                <a16:creationId xmlns:a16="http://schemas.microsoft.com/office/drawing/2014/main" id="{E4B8E9FF-B150-2B93-64CE-97A77D193BA8}"/>
              </a:ext>
            </a:extLst>
          </p:cNvPr>
          <p:cNvSpPr txBox="1"/>
          <p:nvPr/>
        </p:nvSpPr>
        <p:spPr>
          <a:xfrm>
            <a:off x="11491664" y="5598539"/>
            <a:ext cx="3127807" cy="1938992"/>
          </a:xfrm>
          <a:prstGeom prst="rect">
            <a:avLst/>
          </a:prstGeom>
          <a:solidFill>
            <a:schemeClr val="bg1"/>
          </a:solidFill>
        </p:spPr>
        <p:txBody>
          <a:bodyPr wrap="square" rtlCol="0">
            <a:spAutoFit/>
          </a:bodyPr>
          <a:lstStyle/>
          <a:p>
            <a:pPr algn="l"/>
            <a:r>
              <a:rPr lang="en-CA" sz="2400" b="1" dirty="0">
                <a:solidFill>
                  <a:schemeClr val="tx2"/>
                </a:solidFill>
              </a:rPr>
              <a:t>The Botswanan EA can be modeled using this generic pattern, with a </a:t>
            </a:r>
            <a:r>
              <a:rPr lang="en-CA" sz="2400" b="1" i="1" dirty="0">
                <a:solidFill>
                  <a:schemeClr val="tx2"/>
                </a:solidFill>
              </a:rPr>
              <a:t>few</a:t>
            </a:r>
            <a:r>
              <a:rPr lang="en-CA" sz="2400" b="1" dirty="0">
                <a:solidFill>
                  <a:schemeClr val="tx2"/>
                </a:solidFill>
              </a:rPr>
              <a:t> differences.</a:t>
            </a:r>
          </a:p>
        </p:txBody>
      </p:sp>
      <p:sp>
        <p:nvSpPr>
          <p:cNvPr id="38" name="Rectangle: Rounded Corners 37">
            <a:extLst>
              <a:ext uri="{FF2B5EF4-FFF2-40B4-BE49-F238E27FC236}">
                <a16:creationId xmlns:a16="http://schemas.microsoft.com/office/drawing/2014/main" id="{D4506A25-98FD-F18A-54A5-9E1C040228F5}"/>
              </a:ext>
            </a:extLst>
          </p:cNvPr>
          <p:cNvSpPr/>
          <p:nvPr/>
        </p:nvSpPr>
        <p:spPr>
          <a:xfrm>
            <a:off x="114400" y="2324623"/>
            <a:ext cx="1153696" cy="1050915"/>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9" name="Rectangle: Rounded Corners 38">
            <a:extLst>
              <a:ext uri="{FF2B5EF4-FFF2-40B4-BE49-F238E27FC236}">
                <a16:creationId xmlns:a16="http://schemas.microsoft.com/office/drawing/2014/main" id="{3A578850-F910-3F93-5361-35F0D751A7D8}"/>
              </a:ext>
            </a:extLst>
          </p:cNvPr>
          <p:cNvSpPr/>
          <p:nvPr/>
        </p:nvSpPr>
        <p:spPr>
          <a:xfrm>
            <a:off x="8867685" y="6295819"/>
            <a:ext cx="1483615" cy="915326"/>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0" name="Arrow: Left-Right-Up 39">
            <a:extLst>
              <a:ext uri="{FF2B5EF4-FFF2-40B4-BE49-F238E27FC236}">
                <a16:creationId xmlns:a16="http://schemas.microsoft.com/office/drawing/2014/main" id="{86DCAD3E-757E-2676-E4C2-0F8847A31F19}"/>
              </a:ext>
            </a:extLst>
          </p:cNvPr>
          <p:cNvSpPr/>
          <p:nvPr/>
        </p:nvSpPr>
        <p:spPr>
          <a:xfrm rot="5400000">
            <a:off x="7820355" y="4107068"/>
            <a:ext cx="508967" cy="504056"/>
          </a:xfrm>
          <a:prstGeom prst="leftRigh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pic>
        <p:nvPicPr>
          <p:cNvPr id="41" name="Picture 40">
            <a:extLst>
              <a:ext uri="{FF2B5EF4-FFF2-40B4-BE49-F238E27FC236}">
                <a16:creationId xmlns:a16="http://schemas.microsoft.com/office/drawing/2014/main" id="{FA7502A2-9A6A-6A3B-6D30-2A6559610332}"/>
              </a:ext>
            </a:extLst>
          </p:cNvPr>
          <p:cNvPicPr>
            <a:picLocks noChangeAspect="1"/>
          </p:cNvPicPr>
          <p:nvPr/>
        </p:nvPicPr>
        <p:blipFill>
          <a:blip r:embed="rId4">
            <a:duotone>
              <a:schemeClr val="accent6">
                <a:shade val="45000"/>
                <a:satMod val="135000"/>
              </a:schemeClr>
              <a:prstClr val="white"/>
            </a:duotone>
          </a:blip>
          <a:stretch>
            <a:fillRect/>
          </a:stretch>
        </p:blipFill>
        <p:spPr>
          <a:xfrm>
            <a:off x="6022192" y="2039111"/>
            <a:ext cx="714375" cy="714375"/>
          </a:xfrm>
          <a:prstGeom prst="rect">
            <a:avLst/>
          </a:prstGeom>
        </p:spPr>
      </p:pic>
      <p:sp>
        <p:nvSpPr>
          <p:cNvPr id="42" name="TextBox 41">
            <a:extLst>
              <a:ext uri="{FF2B5EF4-FFF2-40B4-BE49-F238E27FC236}">
                <a16:creationId xmlns:a16="http://schemas.microsoft.com/office/drawing/2014/main" id="{FC56F46F-C558-8215-DFD3-54724575A32B}"/>
              </a:ext>
            </a:extLst>
          </p:cNvPr>
          <p:cNvSpPr txBox="1"/>
          <p:nvPr/>
        </p:nvSpPr>
        <p:spPr>
          <a:xfrm>
            <a:off x="6016487" y="2649591"/>
            <a:ext cx="801823" cy="369332"/>
          </a:xfrm>
          <a:prstGeom prst="rect">
            <a:avLst/>
          </a:prstGeom>
          <a:noFill/>
        </p:spPr>
        <p:txBody>
          <a:bodyPr wrap="none" rtlCol="0">
            <a:spAutoFit/>
          </a:bodyPr>
          <a:lstStyle/>
          <a:p>
            <a:pPr algn="ctr"/>
            <a:r>
              <a:rPr lang="en-CA" sz="1800" b="1" dirty="0">
                <a:solidFill>
                  <a:schemeClr val="accent6">
                    <a:lumMod val="60000"/>
                    <a:lumOff val="40000"/>
                  </a:schemeClr>
                </a:solidFill>
                <a:latin typeface="Candara" panose="020E0502030303020204" pitchFamily="34" charset="0"/>
              </a:rPr>
              <a:t>ILR/TS</a:t>
            </a:r>
          </a:p>
        </p:txBody>
      </p:sp>
      <p:sp>
        <p:nvSpPr>
          <p:cNvPr id="43" name="Rectangle: Rounded Corners 42">
            <a:extLst>
              <a:ext uri="{FF2B5EF4-FFF2-40B4-BE49-F238E27FC236}">
                <a16:creationId xmlns:a16="http://schemas.microsoft.com/office/drawing/2014/main" id="{78A5AF85-178E-1815-50C9-F8ABFE65274E}"/>
              </a:ext>
            </a:extLst>
          </p:cNvPr>
          <p:cNvSpPr/>
          <p:nvPr/>
        </p:nvSpPr>
        <p:spPr>
          <a:xfrm>
            <a:off x="9253199" y="2073920"/>
            <a:ext cx="998992" cy="1252955"/>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6" name="Oval 5">
            <a:extLst>
              <a:ext uri="{FF2B5EF4-FFF2-40B4-BE49-F238E27FC236}">
                <a16:creationId xmlns:a16="http://schemas.microsoft.com/office/drawing/2014/main" id="{3F68682D-3E9A-8925-27DC-86C67D7985D2}"/>
              </a:ext>
            </a:extLst>
          </p:cNvPr>
          <p:cNvSpPr/>
          <p:nvPr/>
        </p:nvSpPr>
        <p:spPr>
          <a:xfrm>
            <a:off x="2408460" y="2693840"/>
            <a:ext cx="7869682" cy="3294004"/>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accent2"/>
                </a:solidFill>
              </a:rPr>
              <a:t>&lt;map the investment rationale’s generic infrastructure design on top of a graphic of the country blueprint. See Botswana example – slide transition “morph” shows how one overlays the other and where spaces are left.&gt;</a:t>
            </a:r>
          </a:p>
        </p:txBody>
      </p:sp>
    </p:spTree>
    <p:extLst>
      <p:ext uri="{BB962C8B-B14F-4D97-AF65-F5344CB8AC3E}">
        <p14:creationId xmlns:p14="http://schemas.microsoft.com/office/powerpoint/2010/main" val="814970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F8A6A-FF59-155A-5F4F-24A8471A01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944693-C118-DCA2-5EEC-BCFDB0192636}"/>
              </a:ext>
            </a:extLst>
          </p:cNvPr>
          <p:cNvSpPr>
            <a:spLocks noGrp="1"/>
          </p:cNvSpPr>
          <p:nvPr>
            <p:ph type="sldNum" sz="quarter" idx="12"/>
          </p:nvPr>
        </p:nvSpPr>
        <p:spPr/>
        <p:txBody>
          <a:bodyPr/>
          <a:lstStyle/>
          <a:p>
            <a:fld id="{6734F48E-A456-4E2F-B17E-509464F7A050}" type="slidenum">
              <a:rPr lang="en-CA" smtClean="0"/>
              <a:pPr/>
              <a:t>46</a:t>
            </a:fld>
            <a:endParaRPr lang="en-CA"/>
          </a:p>
        </p:txBody>
      </p:sp>
      <p:sp>
        <p:nvSpPr>
          <p:cNvPr id="3" name="Oval 2">
            <a:extLst>
              <a:ext uri="{FF2B5EF4-FFF2-40B4-BE49-F238E27FC236}">
                <a16:creationId xmlns:a16="http://schemas.microsoft.com/office/drawing/2014/main" id="{2ACF3F7F-2254-C018-E950-CFF9FA584882}"/>
              </a:ext>
            </a:extLst>
          </p:cNvPr>
          <p:cNvSpPr/>
          <p:nvPr/>
        </p:nvSpPr>
        <p:spPr>
          <a:xfrm>
            <a:off x="6955160" y="2386608"/>
            <a:ext cx="4320480" cy="4104456"/>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 name="Oval 3">
            <a:extLst>
              <a:ext uri="{FF2B5EF4-FFF2-40B4-BE49-F238E27FC236}">
                <a16:creationId xmlns:a16="http://schemas.microsoft.com/office/drawing/2014/main" id="{93A5E1D0-D00E-B523-14A0-2C4FF5BCD507}"/>
              </a:ext>
            </a:extLst>
          </p:cNvPr>
          <p:cNvSpPr/>
          <p:nvPr/>
        </p:nvSpPr>
        <p:spPr>
          <a:xfrm>
            <a:off x="6163072" y="2782652"/>
            <a:ext cx="3456384" cy="3312368"/>
          </a:xfrm>
          <a:prstGeom prst="ellipse">
            <a:avLst/>
          </a:prstGeom>
          <a:solidFill>
            <a:srgbClr val="FFFF00">
              <a:alpha val="45000"/>
            </a:srgbClr>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5" name="TextBox 4">
            <a:extLst>
              <a:ext uri="{FF2B5EF4-FFF2-40B4-BE49-F238E27FC236}">
                <a16:creationId xmlns:a16="http://schemas.microsoft.com/office/drawing/2014/main" id="{778C9A67-BB1F-5741-5398-9CC7E2117892}"/>
              </a:ext>
            </a:extLst>
          </p:cNvPr>
          <p:cNvSpPr txBox="1"/>
          <p:nvPr/>
        </p:nvSpPr>
        <p:spPr>
          <a:xfrm>
            <a:off x="10987608" y="5338936"/>
            <a:ext cx="3240360" cy="1569660"/>
          </a:xfrm>
          <a:prstGeom prst="rect">
            <a:avLst/>
          </a:prstGeom>
          <a:noFill/>
        </p:spPr>
        <p:txBody>
          <a:bodyPr wrap="square" rtlCol="0">
            <a:spAutoFit/>
          </a:bodyPr>
          <a:lstStyle/>
          <a:p>
            <a:pPr algn="ctr"/>
            <a:r>
              <a:rPr lang="en-CA" sz="2400" dirty="0">
                <a:solidFill>
                  <a:schemeClr val="tx2"/>
                </a:solidFill>
              </a:rPr>
              <a:t>Everything that </a:t>
            </a:r>
            <a:r>
              <a:rPr lang="en-CA" sz="2400" b="1" i="1" u="sng" dirty="0">
                <a:solidFill>
                  <a:schemeClr val="tx2"/>
                </a:solidFill>
              </a:rPr>
              <a:t>should</a:t>
            </a:r>
            <a:r>
              <a:rPr lang="en-CA" sz="2400" b="1" dirty="0">
                <a:solidFill>
                  <a:schemeClr val="tx2"/>
                </a:solidFill>
              </a:rPr>
              <a:t> </a:t>
            </a:r>
            <a:r>
              <a:rPr lang="en-CA" sz="2400" dirty="0">
                <a:solidFill>
                  <a:schemeClr val="tx2"/>
                </a:solidFill>
              </a:rPr>
              <a:t>be done during a care encounter</a:t>
            </a:r>
          </a:p>
        </p:txBody>
      </p:sp>
      <p:cxnSp>
        <p:nvCxnSpPr>
          <p:cNvPr id="6" name="Connector: Elbow 5">
            <a:extLst>
              <a:ext uri="{FF2B5EF4-FFF2-40B4-BE49-F238E27FC236}">
                <a16:creationId xmlns:a16="http://schemas.microsoft.com/office/drawing/2014/main" id="{4DB89502-6B68-732F-D18B-0A3E03FCFE87}"/>
              </a:ext>
            </a:extLst>
          </p:cNvPr>
          <p:cNvCxnSpPr>
            <a:cxnSpLocks/>
            <a:stCxn id="3" idx="6"/>
            <a:endCxn id="5" idx="0"/>
          </p:cNvCxnSpPr>
          <p:nvPr/>
        </p:nvCxnSpPr>
        <p:spPr>
          <a:xfrm>
            <a:off x="11275640" y="4438836"/>
            <a:ext cx="1332148" cy="900100"/>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51FE95C-272E-970E-787F-37D62E87FC17}"/>
              </a:ext>
            </a:extLst>
          </p:cNvPr>
          <p:cNvSpPr txBox="1"/>
          <p:nvPr/>
        </p:nvSpPr>
        <p:spPr>
          <a:xfrm>
            <a:off x="3750805" y="2530624"/>
            <a:ext cx="2592287" cy="1200329"/>
          </a:xfrm>
          <a:prstGeom prst="rect">
            <a:avLst/>
          </a:prstGeom>
          <a:noFill/>
        </p:spPr>
        <p:txBody>
          <a:bodyPr wrap="square" rtlCol="0">
            <a:spAutoFit/>
          </a:bodyPr>
          <a:lstStyle/>
          <a:p>
            <a:pPr algn="ctr"/>
            <a:r>
              <a:rPr lang="en-CA" sz="2400" dirty="0">
                <a:solidFill>
                  <a:schemeClr val="accent6"/>
                </a:solidFill>
              </a:rPr>
              <a:t>Everything that </a:t>
            </a:r>
            <a:r>
              <a:rPr lang="en-CA" sz="2400" b="1" i="1" u="sng" dirty="0">
                <a:solidFill>
                  <a:schemeClr val="accent6"/>
                </a:solidFill>
              </a:rPr>
              <a:t>was</a:t>
            </a:r>
            <a:r>
              <a:rPr lang="en-CA" sz="2400" b="1" dirty="0">
                <a:solidFill>
                  <a:schemeClr val="accent6"/>
                </a:solidFill>
              </a:rPr>
              <a:t> </a:t>
            </a:r>
            <a:r>
              <a:rPr lang="en-CA" sz="2400" dirty="0">
                <a:solidFill>
                  <a:schemeClr val="accent6"/>
                </a:solidFill>
              </a:rPr>
              <a:t>done during a care encounter</a:t>
            </a:r>
          </a:p>
        </p:txBody>
      </p:sp>
      <p:cxnSp>
        <p:nvCxnSpPr>
          <p:cNvPr id="8" name="Connector: Elbow 7">
            <a:extLst>
              <a:ext uri="{FF2B5EF4-FFF2-40B4-BE49-F238E27FC236}">
                <a16:creationId xmlns:a16="http://schemas.microsoft.com/office/drawing/2014/main" id="{D77C2252-DF76-848A-F5F8-54B3CB19C94F}"/>
              </a:ext>
            </a:extLst>
          </p:cNvPr>
          <p:cNvCxnSpPr>
            <a:stCxn id="7" idx="2"/>
            <a:endCxn id="4" idx="2"/>
          </p:cNvCxnSpPr>
          <p:nvPr/>
        </p:nvCxnSpPr>
        <p:spPr>
          <a:xfrm rot="16200000" flipH="1">
            <a:off x="5251069" y="3526832"/>
            <a:ext cx="707883" cy="1116123"/>
          </a:xfrm>
          <a:prstGeom prst="bentConnector2">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AC3C83B-1C68-C48C-770B-6F09AB7CC203}"/>
              </a:ext>
            </a:extLst>
          </p:cNvPr>
          <p:cNvCxnSpPr/>
          <p:nvPr/>
        </p:nvCxnSpPr>
        <p:spPr>
          <a:xfrm flipH="1">
            <a:off x="5947048" y="5050904"/>
            <a:ext cx="792088" cy="1044116"/>
          </a:xfrm>
          <a:prstGeom prst="line">
            <a:avLst/>
          </a:prstGeom>
          <a:ln w="381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0A76911-0DDD-B7EE-32F9-FBB92534CCE0}"/>
              </a:ext>
            </a:extLst>
          </p:cNvPr>
          <p:cNvCxnSpPr/>
          <p:nvPr/>
        </p:nvCxnSpPr>
        <p:spPr>
          <a:xfrm flipH="1">
            <a:off x="10306874" y="2524288"/>
            <a:ext cx="792088" cy="1044116"/>
          </a:xfrm>
          <a:prstGeom prst="line">
            <a:avLst/>
          </a:prstGeom>
          <a:ln w="381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133F013-1592-06D2-93D8-D39D7D426605}"/>
              </a:ext>
            </a:extLst>
          </p:cNvPr>
          <p:cNvSpPr txBox="1"/>
          <p:nvPr/>
        </p:nvSpPr>
        <p:spPr>
          <a:xfrm>
            <a:off x="4650904" y="6106813"/>
            <a:ext cx="2592287" cy="830997"/>
          </a:xfrm>
          <a:prstGeom prst="rect">
            <a:avLst/>
          </a:prstGeom>
          <a:noFill/>
        </p:spPr>
        <p:txBody>
          <a:bodyPr wrap="square" rtlCol="0">
            <a:spAutoFit/>
          </a:bodyPr>
          <a:lstStyle/>
          <a:p>
            <a:pPr algn="ctr"/>
            <a:r>
              <a:rPr lang="en-CA" sz="2400" dirty="0">
                <a:solidFill>
                  <a:schemeClr val="accent2"/>
                </a:solidFill>
              </a:rPr>
              <a:t>Errors of </a:t>
            </a:r>
            <a:r>
              <a:rPr lang="en-CA" sz="2400" b="1" dirty="0">
                <a:solidFill>
                  <a:schemeClr val="accent2"/>
                </a:solidFill>
              </a:rPr>
              <a:t>Commission</a:t>
            </a:r>
          </a:p>
        </p:txBody>
      </p:sp>
      <p:sp>
        <p:nvSpPr>
          <p:cNvPr id="12" name="TextBox 11">
            <a:extLst>
              <a:ext uri="{FF2B5EF4-FFF2-40B4-BE49-F238E27FC236}">
                <a16:creationId xmlns:a16="http://schemas.microsoft.com/office/drawing/2014/main" id="{EBE56064-A5B7-F2CA-012E-DA4A06248D88}"/>
              </a:ext>
            </a:extLst>
          </p:cNvPr>
          <p:cNvSpPr txBox="1"/>
          <p:nvPr/>
        </p:nvSpPr>
        <p:spPr>
          <a:xfrm>
            <a:off x="9810765" y="1699627"/>
            <a:ext cx="2592287" cy="830997"/>
          </a:xfrm>
          <a:prstGeom prst="rect">
            <a:avLst/>
          </a:prstGeom>
          <a:noFill/>
        </p:spPr>
        <p:txBody>
          <a:bodyPr wrap="square" rtlCol="0">
            <a:spAutoFit/>
          </a:bodyPr>
          <a:lstStyle/>
          <a:p>
            <a:pPr algn="ctr"/>
            <a:r>
              <a:rPr lang="en-CA" sz="2400" dirty="0">
                <a:solidFill>
                  <a:schemeClr val="accent2"/>
                </a:solidFill>
              </a:rPr>
              <a:t>Errors of </a:t>
            </a:r>
          </a:p>
          <a:p>
            <a:pPr algn="ctr"/>
            <a:r>
              <a:rPr lang="en-CA" sz="2400" b="1" dirty="0">
                <a:solidFill>
                  <a:schemeClr val="accent2"/>
                </a:solidFill>
              </a:rPr>
              <a:t>Omission</a:t>
            </a:r>
          </a:p>
        </p:txBody>
      </p:sp>
      <p:sp>
        <p:nvSpPr>
          <p:cNvPr id="13" name="TextBox 12">
            <a:extLst>
              <a:ext uri="{FF2B5EF4-FFF2-40B4-BE49-F238E27FC236}">
                <a16:creationId xmlns:a16="http://schemas.microsoft.com/office/drawing/2014/main" id="{3D939624-1DE3-9A14-109F-4C2C3A4F530B}"/>
              </a:ext>
            </a:extLst>
          </p:cNvPr>
          <p:cNvSpPr txBox="1"/>
          <p:nvPr/>
        </p:nvSpPr>
        <p:spPr>
          <a:xfrm>
            <a:off x="7027169" y="4208002"/>
            <a:ext cx="2592287" cy="461665"/>
          </a:xfrm>
          <a:prstGeom prst="rect">
            <a:avLst/>
          </a:prstGeom>
          <a:noFill/>
        </p:spPr>
        <p:txBody>
          <a:bodyPr wrap="square" rtlCol="0">
            <a:spAutoFit/>
          </a:bodyPr>
          <a:lstStyle/>
          <a:p>
            <a:pPr algn="ctr"/>
            <a:r>
              <a:rPr lang="en-CA" sz="2400" b="1" dirty="0">
                <a:solidFill>
                  <a:schemeClr val="accent5"/>
                </a:solidFill>
                <a:latin typeface="Candara" panose="020E0502030303020204" pitchFamily="34" charset="0"/>
              </a:rPr>
              <a:t>The GREEN ZONE</a:t>
            </a:r>
          </a:p>
        </p:txBody>
      </p:sp>
      <p:sp>
        <p:nvSpPr>
          <p:cNvPr id="15" name="TextBox 14">
            <a:extLst>
              <a:ext uri="{FF2B5EF4-FFF2-40B4-BE49-F238E27FC236}">
                <a16:creationId xmlns:a16="http://schemas.microsoft.com/office/drawing/2014/main" id="{F91295A0-7C2C-02EC-ABDF-A8143FC58604}"/>
              </a:ext>
            </a:extLst>
          </p:cNvPr>
          <p:cNvSpPr txBox="1"/>
          <p:nvPr/>
        </p:nvSpPr>
        <p:spPr>
          <a:xfrm>
            <a:off x="971025" y="438036"/>
            <a:ext cx="12416327" cy="1077218"/>
          </a:xfrm>
          <a:prstGeom prst="rect">
            <a:avLst/>
          </a:prstGeom>
          <a:noFill/>
        </p:spPr>
        <p:txBody>
          <a:bodyPr wrap="square" rtlCol="0">
            <a:spAutoFit/>
          </a:bodyPr>
          <a:lstStyle/>
          <a:p>
            <a:pPr algn="ctr"/>
            <a:r>
              <a:rPr lang="en-CA" sz="3200" b="1" dirty="0">
                <a:solidFill>
                  <a:schemeClr val="tx2"/>
                </a:solidFill>
              </a:rPr>
              <a:t>A foundation of the </a:t>
            </a:r>
            <a:r>
              <a:rPr lang="en-CA" sz="3200" b="1" i="1" dirty="0">
                <a:solidFill>
                  <a:schemeClr val="accent5"/>
                </a:solidFill>
              </a:rPr>
              <a:t>investment rationale </a:t>
            </a:r>
            <a:r>
              <a:rPr lang="en-CA" sz="3200" b="1" dirty="0">
                <a:solidFill>
                  <a:schemeClr val="tx2"/>
                </a:solidFill>
              </a:rPr>
              <a:t>is that digital health will be leveraged to help </a:t>
            </a:r>
            <a:r>
              <a:rPr lang="en-CA" sz="3200" b="1" i="1" dirty="0">
                <a:solidFill>
                  <a:schemeClr val="accent5"/>
                </a:solidFill>
              </a:rPr>
              <a:t>systemically close the “know-do” gap</a:t>
            </a:r>
            <a:r>
              <a:rPr lang="en-CA" sz="3200" b="1" dirty="0">
                <a:solidFill>
                  <a:schemeClr val="tx2"/>
                </a:solidFill>
              </a:rPr>
              <a:t>.</a:t>
            </a:r>
          </a:p>
        </p:txBody>
      </p:sp>
      <p:sp>
        <p:nvSpPr>
          <p:cNvPr id="14" name="TextBox 13">
            <a:extLst>
              <a:ext uri="{FF2B5EF4-FFF2-40B4-BE49-F238E27FC236}">
                <a16:creationId xmlns:a16="http://schemas.microsoft.com/office/drawing/2014/main" id="{293A3FC0-D71D-6AC5-7F78-4DDFBFF11EA9}"/>
              </a:ext>
            </a:extLst>
          </p:cNvPr>
          <p:cNvSpPr txBox="1"/>
          <p:nvPr/>
        </p:nvSpPr>
        <p:spPr>
          <a:xfrm>
            <a:off x="444314" y="4498648"/>
            <a:ext cx="4286643" cy="1077218"/>
          </a:xfrm>
          <a:prstGeom prst="rect">
            <a:avLst/>
          </a:prstGeom>
          <a:noFill/>
        </p:spPr>
        <p:txBody>
          <a:bodyPr wrap="square" rtlCol="0">
            <a:spAutoFit/>
          </a:bodyPr>
          <a:lstStyle/>
          <a:p>
            <a:pPr algn="r"/>
            <a:r>
              <a:rPr lang="en-CA" sz="3200" b="1" i="1" dirty="0">
                <a:solidFill>
                  <a:schemeClr val="accent2"/>
                </a:solidFill>
              </a:rPr>
              <a:t>Push</a:t>
            </a:r>
            <a:r>
              <a:rPr lang="en-CA" sz="3200" dirty="0">
                <a:solidFill>
                  <a:schemeClr val="accent2"/>
                </a:solidFill>
              </a:rPr>
              <a:t> the yellow circle. Increase the </a:t>
            </a:r>
            <a:r>
              <a:rPr lang="en-CA" sz="3200" b="1" i="1" dirty="0">
                <a:solidFill>
                  <a:schemeClr val="accent2"/>
                </a:solidFill>
              </a:rPr>
              <a:t>overlap</a:t>
            </a:r>
            <a:r>
              <a:rPr lang="en-CA" sz="3200" dirty="0">
                <a:solidFill>
                  <a:schemeClr val="accent2"/>
                </a:solidFill>
              </a:rPr>
              <a:t>.</a:t>
            </a:r>
          </a:p>
        </p:txBody>
      </p:sp>
      <p:sp>
        <p:nvSpPr>
          <p:cNvPr id="16" name="Right Arrow 15">
            <a:extLst>
              <a:ext uri="{FF2B5EF4-FFF2-40B4-BE49-F238E27FC236}">
                <a16:creationId xmlns:a16="http://schemas.microsoft.com/office/drawing/2014/main" id="{05F5620B-2D29-5ACC-DE6F-F33E14A02AC7}"/>
              </a:ext>
            </a:extLst>
          </p:cNvPr>
          <p:cNvSpPr/>
          <p:nvPr/>
        </p:nvSpPr>
        <p:spPr>
          <a:xfrm>
            <a:off x="4922605" y="4822774"/>
            <a:ext cx="1132455" cy="45005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Tree>
    <p:extLst>
      <p:ext uri="{BB962C8B-B14F-4D97-AF65-F5344CB8AC3E}">
        <p14:creationId xmlns:p14="http://schemas.microsoft.com/office/powerpoint/2010/main" val="37297027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DD903-870B-3CAB-F634-7563DBADA68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FEE689-470A-D6EC-A1A3-94E004E6819F}"/>
              </a:ext>
            </a:extLst>
          </p:cNvPr>
          <p:cNvSpPr>
            <a:spLocks noGrp="1"/>
          </p:cNvSpPr>
          <p:nvPr>
            <p:ph type="sldNum" sz="quarter" idx="12"/>
          </p:nvPr>
        </p:nvSpPr>
        <p:spPr/>
        <p:txBody>
          <a:bodyPr/>
          <a:lstStyle/>
          <a:p>
            <a:fld id="{6734F48E-A456-4E2F-B17E-509464F7A050}" type="slidenum">
              <a:rPr lang="en-CA" smtClean="0"/>
              <a:pPr/>
              <a:t>47</a:t>
            </a:fld>
            <a:endParaRPr lang="en-CA"/>
          </a:p>
        </p:txBody>
      </p:sp>
      <p:sp>
        <p:nvSpPr>
          <p:cNvPr id="3" name="TextBox 2">
            <a:extLst>
              <a:ext uri="{FF2B5EF4-FFF2-40B4-BE49-F238E27FC236}">
                <a16:creationId xmlns:a16="http://schemas.microsoft.com/office/drawing/2014/main" id="{4A0D7D5B-5C5A-C072-BBEE-BC75031FFA01}"/>
              </a:ext>
            </a:extLst>
          </p:cNvPr>
          <p:cNvSpPr txBox="1"/>
          <p:nvPr/>
        </p:nvSpPr>
        <p:spPr>
          <a:xfrm>
            <a:off x="9835480" y="4669177"/>
            <a:ext cx="4392488" cy="830997"/>
          </a:xfrm>
          <a:prstGeom prst="rect">
            <a:avLst/>
          </a:prstGeom>
          <a:noFill/>
        </p:spPr>
        <p:txBody>
          <a:bodyPr wrap="square" rtlCol="0">
            <a:spAutoFit/>
          </a:bodyPr>
          <a:lstStyle/>
          <a:p>
            <a:pPr algn="ctr"/>
            <a:r>
              <a:rPr lang="en-CA" sz="2400" dirty="0">
                <a:solidFill>
                  <a:schemeClr val="tx2"/>
                </a:solidFill>
                <a:latin typeface="+mj-lt"/>
              </a:rPr>
              <a:t>Everything that </a:t>
            </a:r>
            <a:r>
              <a:rPr lang="en-CA" sz="2400" b="1" i="1" u="sng" dirty="0">
                <a:solidFill>
                  <a:schemeClr val="accent5"/>
                </a:solidFill>
                <a:latin typeface="+mj-lt"/>
              </a:rPr>
              <a:t>should</a:t>
            </a:r>
            <a:r>
              <a:rPr lang="en-CA" sz="2400" b="1" dirty="0">
                <a:solidFill>
                  <a:schemeClr val="tx2"/>
                </a:solidFill>
                <a:latin typeface="+mj-lt"/>
              </a:rPr>
              <a:t> </a:t>
            </a:r>
            <a:r>
              <a:rPr lang="en-CA" sz="2400" dirty="0">
                <a:solidFill>
                  <a:schemeClr val="tx2"/>
                </a:solidFill>
                <a:latin typeface="+mj-lt"/>
              </a:rPr>
              <a:t>be done during a care encounter</a:t>
            </a:r>
          </a:p>
        </p:txBody>
      </p:sp>
      <p:cxnSp>
        <p:nvCxnSpPr>
          <p:cNvPr id="4" name="Connector: Elbow 3">
            <a:extLst>
              <a:ext uri="{FF2B5EF4-FFF2-40B4-BE49-F238E27FC236}">
                <a16:creationId xmlns:a16="http://schemas.microsoft.com/office/drawing/2014/main" id="{54F917A3-CC47-982D-0C45-2FC77166B3F5}"/>
              </a:ext>
            </a:extLst>
          </p:cNvPr>
          <p:cNvCxnSpPr>
            <a:cxnSpLocks/>
            <a:endCxn id="3" idx="0"/>
          </p:cNvCxnSpPr>
          <p:nvPr/>
        </p:nvCxnSpPr>
        <p:spPr>
          <a:xfrm>
            <a:off x="9164830" y="4200230"/>
            <a:ext cx="2866894" cy="46894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576639C-E2F9-0324-EDA3-0876B8F0D815}"/>
              </a:ext>
            </a:extLst>
          </p:cNvPr>
          <p:cNvSpPr txBox="1"/>
          <p:nvPr/>
        </p:nvSpPr>
        <p:spPr>
          <a:xfrm>
            <a:off x="1579202" y="438036"/>
            <a:ext cx="11471995" cy="1569660"/>
          </a:xfrm>
          <a:prstGeom prst="rect">
            <a:avLst/>
          </a:prstGeom>
          <a:noFill/>
        </p:spPr>
        <p:txBody>
          <a:bodyPr wrap="square" rtlCol="0">
            <a:spAutoFit/>
          </a:bodyPr>
          <a:lstStyle/>
          <a:p>
            <a:pPr algn="ctr"/>
            <a:r>
              <a:rPr lang="en-CA" sz="3200" b="1" dirty="0">
                <a:solidFill>
                  <a:schemeClr val="tx2"/>
                </a:solidFill>
              </a:rPr>
              <a:t>CCGs </a:t>
            </a:r>
            <a:r>
              <a:rPr lang="en-CA" sz="3200" b="1" dirty="0">
                <a:solidFill>
                  <a:schemeClr val="accent5"/>
                </a:solidFill>
              </a:rPr>
              <a:t>normatively</a:t>
            </a:r>
            <a:r>
              <a:rPr lang="en-CA" sz="3200" b="1" dirty="0">
                <a:solidFill>
                  <a:schemeClr val="tx2"/>
                </a:solidFill>
              </a:rPr>
              <a:t> define the minimum data set </a:t>
            </a:r>
            <a:r>
              <a:rPr lang="en-CA" sz="3200" b="1" dirty="0">
                <a:solidFill>
                  <a:schemeClr val="accent5"/>
                </a:solidFill>
              </a:rPr>
              <a:t>(MDS) </a:t>
            </a:r>
            <a:r>
              <a:rPr lang="en-CA" sz="3200" b="1" dirty="0">
                <a:solidFill>
                  <a:schemeClr val="tx2"/>
                </a:solidFill>
              </a:rPr>
              <a:t>needed to drive the guideline-based care and the </a:t>
            </a:r>
            <a:r>
              <a:rPr lang="en-CA" sz="3200" b="1" dirty="0">
                <a:solidFill>
                  <a:schemeClr val="accent5"/>
                </a:solidFill>
              </a:rPr>
              <a:t>care logic</a:t>
            </a:r>
            <a:r>
              <a:rPr lang="en-CA" sz="3200" b="1" dirty="0">
                <a:solidFill>
                  <a:schemeClr val="tx2"/>
                </a:solidFill>
              </a:rPr>
              <a:t> and reportable </a:t>
            </a:r>
            <a:r>
              <a:rPr lang="en-CA" sz="3200" b="1" dirty="0">
                <a:solidFill>
                  <a:schemeClr val="accent5"/>
                </a:solidFill>
              </a:rPr>
              <a:t>indicators</a:t>
            </a:r>
            <a:r>
              <a:rPr lang="en-CA" sz="3200" b="1" dirty="0">
                <a:solidFill>
                  <a:schemeClr val="tx2"/>
                </a:solidFill>
              </a:rPr>
              <a:t> that the MDS supports.</a:t>
            </a:r>
          </a:p>
        </p:txBody>
      </p:sp>
      <p:sp>
        <p:nvSpPr>
          <p:cNvPr id="10" name="TextBox 9">
            <a:extLst>
              <a:ext uri="{FF2B5EF4-FFF2-40B4-BE49-F238E27FC236}">
                <a16:creationId xmlns:a16="http://schemas.microsoft.com/office/drawing/2014/main" id="{ACD9E0AD-985E-5117-9FD5-80A6AC4B69A4}"/>
              </a:ext>
            </a:extLst>
          </p:cNvPr>
          <p:cNvSpPr txBox="1"/>
          <p:nvPr/>
        </p:nvSpPr>
        <p:spPr>
          <a:xfrm>
            <a:off x="7032020" y="5699787"/>
            <a:ext cx="6531685" cy="1200329"/>
          </a:xfrm>
          <a:prstGeom prst="rect">
            <a:avLst/>
          </a:prstGeom>
          <a:noFill/>
        </p:spPr>
        <p:txBody>
          <a:bodyPr wrap="square" rtlCol="0">
            <a:spAutoFit/>
          </a:bodyPr>
          <a:lstStyle/>
          <a:p>
            <a:pPr algn="ctr"/>
            <a:r>
              <a:rPr lang="en-CA" sz="3600" b="1" i="1" dirty="0">
                <a:solidFill>
                  <a:schemeClr val="accent5"/>
                </a:solidFill>
                <a:latin typeface="+mj-lt"/>
              </a:rPr>
              <a:t>Computable </a:t>
            </a:r>
            <a:r>
              <a:rPr lang="en-CA" sz="3600" dirty="0">
                <a:solidFill>
                  <a:schemeClr val="tx2"/>
                </a:solidFill>
                <a:latin typeface="+mj-lt"/>
              </a:rPr>
              <a:t>Care Guidelines</a:t>
            </a:r>
          </a:p>
          <a:p>
            <a:pPr algn="ctr"/>
            <a:r>
              <a:rPr lang="en-CA" sz="3600" dirty="0">
                <a:solidFill>
                  <a:schemeClr val="tx2"/>
                </a:solidFill>
                <a:latin typeface="+mj-lt"/>
              </a:rPr>
              <a:t>for </a:t>
            </a:r>
            <a:r>
              <a:rPr lang="en-CA" sz="3600" b="1" dirty="0">
                <a:solidFill>
                  <a:schemeClr val="accent5"/>
                </a:solidFill>
                <a:latin typeface="+mj-lt"/>
              </a:rPr>
              <a:t>HIV</a:t>
            </a:r>
          </a:p>
        </p:txBody>
      </p:sp>
      <p:sp>
        <p:nvSpPr>
          <p:cNvPr id="6" name="Oval 5">
            <a:extLst>
              <a:ext uri="{FF2B5EF4-FFF2-40B4-BE49-F238E27FC236}">
                <a16:creationId xmlns:a16="http://schemas.microsoft.com/office/drawing/2014/main" id="{2895C5DA-4C16-D9AE-7769-EA7B3977BE35}"/>
              </a:ext>
            </a:extLst>
          </p:cNvPr>
          <p:cNvSpPr/>
          <p:nvPr/>
        </p:nvSpPr>
        <p:spPr>
          <a:xfrm>
            <a:off x="802346" y="2509949"/>
            <a:ext cx="3837838" cy="38378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pic>
        <p:nvPicPr>
          <p:cNvPr id="9" name="Graphic 8">
            <a:extLst>
              <a:ext uri="{FF2B5EF4-FFF2-40B4-BE49-F238E27FC236}">
                <a16:creationId xmlns:a16="http://schemas.microsoft.com/office/drawing/2014/main" id="{FE6BE0CF-5B01-1A8E-AABD-50DD406E74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1691" y="5184339"/>
            <a:ext cx="1059574" cy="631669"/>
          </a:xfrm>
          <a:prstGeom prst="rect">
            <a:avLst/>
          </a:prstGeom>
        </p:spPr>
      </p:pic>
      <p:pic>
        <p:nvPicPr>
          <p:cNvPr id="14" name="Graphic 13">
            <a:extLst>
              <a:ext uri="{FF2B5EF4-FFF2-40B4-BE49-F238E27FC236}">
                <a16:creationId xmlns:a16="http://schemas.microsoft.com/office/drawing/2014/main" id="{7EED3279-CC0E-61EE-5418-A4522220B4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7059" y="5428798"/>
            <a:ext cx="968920" cy="439042"/>
          </a:xfrm>
          <a:prstGeom prst="rect">
            <a:avLst/>
          </a:prstGeom>
        </p:spPr>
      </p:pic>
      <p:pic>
        <p:nvPicPr>
          <p:cNvPr id="18" name="Graphic 17">
            <a:extLst>
              <a:ext uri="{FF2B5EF4-FFF2-40B4-BE49-F238E27FC236}">
                <a16:creationId xmlns:a16="http://schemas.microsoft.com/office/drawing/2014/main" id="{A8F06D25-3B31-0E3A-B009-3229509FFC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2318" y="3903169"/>
            <a:ext cx="1535305" cy="1200329"/>
          </a:xfrm>
          <a:prstGeom prst="rect">
            <a:avLst/>
          </a:prstGeom>
        </p:spPr>
      </p:pic>
      <p:pic>
        <p:nvPicPr>
          <p:cNvPr id="19" name="Graphic 18">
            <a:extLst>
              <a:ext uri="{FF2B5EF4-FFF2-40B4-BE49-F238E27FC236}">
                <a16:creationId xmlns:a16="http://schemas.microsoft.com/office/drawing/2014/main" id="{BA1E7635-FBDD-A100-7D17-3C1B0F909F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58712" y="3019944"/>
            <a:ext cx="713589" cy="959515"/>
          </a:xfrm>
          <a:prstGeom prst="rect">
            <a:avLst/>
          </a:prstGeom>
        </p:spPr>
      </p:pic>
      <p:pic>
        <p:nvPicPr>
          <p:cNvPr id="20" name="Graphic 19">
            <a:extLst>
              <a:ext uri="{FF2B5EF4-FFF2-40B4-BE49-F238E27FC236}">
                <a16:creationId xmlns:a16="http://schemas.microsoft.com/office/drawing/2014/main" id="{DACE87DD-9042-53EF-36D9-93FF549F08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21265" y="2866328"/>
            <a:ext cx="860229" cy="1143714"/>
          </a:xfrm>
          <a:prstGeom prst="rect">
            <a:avLst/>
          </a:prstGeom>
        </p:spPr>
      </p:pic>
      <p:pic>
        <p:nvPicPr>
          <p:cNvPr id="21" name="Graphic 20">
            <a:extLst>
              <a:ext uri="{FF2B5EF4-FFF2-40B4-BE49-F238E27FC236}">
                <a16:creationId xmlns:a16="http://schemas.microsoft.com/office/drawing/2014/main" id="{AE7E4B80-1D8A-94F8-6B5A-6C1D092E3DD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423896" y="4178282"/>
            <a:ext cx="860229" cy="827458"/>
          </a:xfrm>
          <a:prstGeom prst="rect">
            <a:avLst/>
          </a:prstGeom>
        </p:spPr>
      </p:pic>
      <p:pic>
        <p:nvPicPr>
          <p:cNvPr id="22" name="Graphic 21">
            <a:extLst>
              <a:ext uri="{FF2B5EF4-FFF2-40B4-BE49-F238E27FC236}">
                <a16:creationId xmlns:a16="http://schemas.microsoft.com/office/drawing/2014/main" id="{A7F6A0DC-C9E7-5082-91F1-7B1B1D13AC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45138" y="4242172"/>
            <a:ext cx="906127" cy="776680"/>
          </a:xfrm>
          <a:prstGeom prst="rect">
            <a:avLst/>
          </a:prstGeom>
        </p:spPr>
      </p:pic>
      <p:pic>
        <p:nvPicPr>
          <p:cNvPr id="23" name="Graphic 22">
            <a:extLst>
              <a:ext uri="{FF2B5EF4-FFF2-40B4-BE49-F238E27FC236}">
                <a16:creationId xmlns:a16="http://schemas.microsoft.com/office/drawing/2014/main" id="{A6BD5E6D-34FC-28AE-2A7D-7E8379AAF57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56569" y="4394269"/>
            <a:ext cx="283264" cy="397842"/>
          </a:xfrm>
          <a:prstGeom prst="rect">
            <a:avLst/>
          </a:prstGeom>
        </p:spPr>
      </p:pic>
      <p:pic>
        <p:nvPicPr>
          <p:cNvPr id="24" name="Graphic 23">
            <a:extLst>
              <a:ext uri="{FF2B5EF4-FFF2-40B4-BE49-F238E27FC236}">
                <a16:creationId xmlns:a16="http://schemas.microsoft.com/office/drawing/2014/main" id="{6C991D2E-FD39-F40B-3B65-0E8C6B810F24}"/>
              </a:ext>
            </a:extLst>
          </p:cNvPr>
          <p:cNvPicPr>
            <a:picLocks noChangeAspect="1"/>
          </p:cNvPicPr>
          <p:nvPr/>
        </p:nvPicPr>
        <p:blipFill>
          <a:blip r:embed="rId14">
            <a:extLst>
              <a:ext uri="{96DAC541-7B7A-43D3-8B79-37D633B846F1}">
                <asvg:svgBlip xmlns:asvg="http://schemas.microsoft.com/office/drawing/2016/SVG/main" r:embed="rId15"/>
              </a:ext>
            </a:extLst>
          </a:blip>
          <a:srcRect b="66481"/>
          <a:stretch/>
        </p:blipFill>
        <p:spPr>
          <a:xfrm>
            <a:off x="3545138" y="4257008"/>
            <a:ext cx="906129" cy="260338"/>
          </a:xfrm>
          <a:prstGeom prst="rect">
            <a:avLst/>
          </a:prstGeom>
        </p:spPr>
      </p:pic>
      <p:pic>
        <p:nvPicPr>
          <p:cNvPr id="25" name="Graphic 24">
            <a:extLst>
              <a:ext uri="{FF2B5EF4-FFF2-40B4-BE49-F238E27FC236}">
                <a16:creationId xmlns:a16="http://schemas.microsoft.com/office/drawing/2014/main" id="{33EBFBD5-DB1F-A1E7-5924-4E808C0AB50B}"/>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816628" y="4394889"/>
            <a:ext cx="302069" cy="453104"/>
          </a:xfrm>
          <a:prstGeom prst="rect">
            <a:avLst/>
          </a:prstGeom>
        </p:spPr>
      </p:pic>
      <p:pic>
        <p:nvPicPr>
          <p:cNvPr id="26" name="Graphic 25">
            <a:extLst>
              <a:ext uri="{FF2B5EF4-FFF2-40B4-BE49-F238E27FC236}">
                <a16:creationId xmlns:a16="http://schemas.microsoft.com/office/drawing/2014/main" id="{2848B212-BE55-7E00-A36E-CF059153D30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47019" y="4338273"/>
            <a:ext cx="403750" cy="524557"/>
          </a:xfrm>
          <a:prstGeom prst="rect">
            <a:avLst/>
          </a:prstGeom>
        </p:spPr>
      </p:pic>
      <p:sp>
        <p:nvSpPr>
          <p:cNvPr id="32" name="Flowchart: Multidocument 5">
            <a:extLst>
              <a:ext uri="{FF2B5EF4-FFF2-40B4-BE49-F238E27FC236}">
                <a16:creationId xmlns:a16="http://schemas.microsoft.com/office/drawing/2014/main" id="{81DB2FBC-7DD9-E9E7-AF99-6A608A5BC1EE}"/>
              </a:ext>
            </a:extLst>
          </p:cNvPr>
          <p:cNvSpPr/>
          <p:nvPr/>
        </p:nvSpPr>
        <p:spPr>
          <a:xfrm>
            <a:off x="7497867" y="3284565"/>
            <a:ext cx="2077474" cy="1964479"/>
          </a:xfrm>
          <a:prstGeom prst="flowChartMultidocumen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3" name="Arrow: Left 14">
            <a:extLst>
              <a:ext uri="{FF2B5EF4-FFF2-40B4-BE49-F238E27FC236}">
                <a16:creationId xmlns:a16="http://schemas.microsoft.com/office/drawing/2014/main" id="{49112DCB-EE22-1FFB-092C-2148C3CCA6B9}"/>
              </a:ext>
            </a:extLst>
          </p:cNvPr>
          <p:cNvSpPr/>
          <p:nvPr/>
        </p:nvSpPr>
        <p:spPr>
          <a:xfrm>
            <a:off x="6343207" y="4254180"/>
            <a:ext cx="1072297" cy="360040"/>
          </a:xfrm>
          <a:prstGeom prst="left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4" name="TextBox 33">
            <a:extLst>
              <a:ext uri="{FF2B5EF4-FFF2-40B4-BE49-F238E27FC236}">
                <a16:creationId xmlns:a16="http://schemas.microsoft.com/office/drawing/2014/main" id="{96A71588-7427-FCD4-126B-E307EE91F533}"/>
              </a:ext>
            </a:extLst>
          </p:cNvPr>
          <p:cNvSpPr txBox="1"/>
          <p:nvPr/>
        </p:nvSpPr>
        <p:spPr>
          <a:xfrm>
            <a:off x="6349186" y="2478776"/>
            <a:ext cx="5637569" cy="523220"/>
          </a:xfrm>
          <a:prstGeom prst="rect">
            <a:avLst/>
          </a:prstGeom>
          <a:noFill/>
        </p:spPr>
        <p:txBody>
          <a:bodyPr wrap="none" rtlCol="0">
            <a:spAutoFit/>
          </a:bodyPr>
          <a:lstStyle/>
          <a:p>
            <a:pPr algn="l"/>
            <a:r>
              <a:rPr lang="en-CA" sz="2800" b="1" dirty="0">
                <a:solidFill>
                  <a:schemeClr val="accent2"/>
                </a:solidFill>
              </a:rPr>
              <a:t>HIV / ANC / Immunization / </a:t>
            </a:r>
            <a:r>
              <a:rPr lang="en-CA" sz="2800" b="1" dirty="0" err="1">
                <a:solidFill>
                  <a:schemeClr val="accent2"/>
                </a:solidFill>
              </a:rPr>
              <a:t>etc</a:t>
            </a:r>
            <a:r>
              <a:rPr lang="en-CA" sz="2800" b="1" dirty="0">
                <a:solidFill>
                  <a:schemeClr val="accent2"/>
                </a:solidFill>
              </a:rPr>
              <a:t>…</a:t>
            </a:r>
          </a:p>
        </p:txBody>
      </p:sp>
      <p:pic>
        <p:nvPicPr>
          <p:cNvPr id="36" name="Picture 35">
            <a:extLst>
              <a:ext uri="{FF2B5EF4-FFF2-40B4-BE49-F238E27FC236}">
                <a16:creationId xmlns:a16="http://schemas.microsoft.com/office/drawing/2014/main" id="{2DA2CE76-F367-3E43-AEFB-AACB3765BDDF}"/>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7998674" y="3959701"/>
            <a:ext cx="745982" cy="745982"/>
          </a:xfrm>
          <a:prstGeom prst="rect">
            <a:avLst/>
          </a:prstGeom>
        </p:spPr>
      </p:pic>
    </p:spTree>
    <p:extLst>
      <p:ext uri="{BB962C8B-B14F-4D97-AF65-F5344CB8AC3E}">
        <p14:creationId xmlns:p14="http://schemas.microsoft.com/office/powerpoint/2010/main" val="1576590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0443FB-D1D8-C854-36DD-F9B0119FD49F}"/>
              </a:ext>
            </a:extLst>
          </p:cNvPr>
          <p:cNvSpPr>
            <a:spLocks noGrp="1"/>
          </p:cNvSpPr>
          <p:nvPr>
            <p:ph type="sldNum" sz="quarter" idx="12"/>
          </p:nvPr>
        </p:nvSpPr>
        <p:spPr/>
        <p:txBody>
          <a:bodyPr/>
          <a:lstStyle/>
          <a:p>
            <a:fld id="{6734F48E-A456-4E2F-B17E-509464F7A050}" type="slidenum">
              <a:rPr lang="en-CA" smtClean="0"/>
              <a:pPr/>
              <a:t>48</a:t>
            </a:fld>
            <a:endParaRPr lang="en-CA"/>
          </a:p>
        </p:txBody>
      </p:sp>
      <p:sp>
        <p:nvSpPr>
          <p:cNvPr id="9" name="Flowchart: Multidocument 8">
            <a:extLst>
              <a:ext uri="{FF2B5EF4-FFF2-40B4-BE49-F238E27FC236}">
                <a16:creationId xmlns:a16="http://schemas.microsoft.com/office/drawing/2014/main" id="{7DE308EA-9E9C-5DFE-1848-B0A2AC2238BE}"/>
              </a:ext>
            </a:extLst>
          </p:cNvPr>
          <p:cNvSpPr/>
          <p:nvPr/>
        </p:nvSpPr>
        <p:spPr>
          <a:xfrm>
            <a:off x="7001474" y="3126291"/>
            <a:ext cx="1512427" cy="151356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dirty="0">
              <a:solidFill>
                <a:schemeClr val="tx2"/>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140E039F-E091-F6B7-1544-7BE6458499C0}"/>
              </a:ext>
            </a:extLst>
          </p:cNvPr>
          <p:cNvCxnSpPr>
            <a:cxnSpLocks/>
          </p:cNvCxnSpPr>
          <p:nvPr/>
        </p:nvCxnSpPr>
        <p:spPr>
          <a:xfrm>
            <a:off x="6307088" y="3883071"/>
            <a:ext cx="62237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93EC438-0825-BF9B-47FE-F9544A28E823}"/>
              </a:ext>
            </a:extLst>
          </p:cNvPr>
          <p:cNvCxnSpPr>
            <a:cxnSpLocks/>
          </p:cNvCxnSpPr>
          <p:nvPr/>
        </p:nvCxnSpPr>
        <p:spPr>
          <a:xfrm>
            <a:off x="8656515" y="3872552"/>
            <a:ext cx="68859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FE309683-A3FD-65A8-3A27-5CDF2FFC7955}"/>
              </a:ext>
            </a:extLst>
          </p:cNvPr>
          <p:cNvCxnSpPr>
            <a:cxnSpLocks/>
            <a:stCxn id="70" idx="2"/>
          </p:cNvCxnSpPr>
          <p:nvPr/>
        </p:nvCxnSpPr>
        <p:spPr>
          <a:xfrm rot="10800000" flipV="1">
            <a:off x="9959662" y="1543244"/>
            <a:ext cx="1268716" cy="1836205"/>
          </a:xfrm>
          <a:prstGeom prst="bentConnector2">
            <a:avLst/>
          </a:prstGeom>
          <a:ln w="5715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8147ABC-81E0-ECF8-C8A0-01F69C3071F5}"/>
              </a:ext>
            </a:extLst>
          </p:cNvPr>
          <p:cNvCxnSpPr>
            <a:cxnSpLocks/>
            <a:endCxn id="70" idx="4"/>
          </p:cNvCxnSpPr>
          <p:nvPr/>
        </p:nvCxnSpPr>
        <p:spPr>
          <a:xfrm flipH="1" flipV="1">
            <a:off x="12064328" y="1543245"/>
            <a:ext cx="1228135" cy="2359441"/>
          </a:xfrm>
          <a:prstGeom prst="bentConnector3">
            <a:avLst>
              <a:gd name="adj1" fmla="val -18614"/>
            </a:avLst>
          </a:prstGeom>
          <a:ln w="571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56CEB3D4-05DA-13CA-88F2-29A58AADB54C}"/>
              </a:ext>
            </a:extLst>
          </p:cNvPr>
          <p:cNvCxnSpPr>
            <a:cxnSpLocks/>
            <a:endCxn id="9" idx="2"/>
          </p:cNvCxnSpPr>
          <p:nvPr/>
        </p:nvCxnSpPr>
        <p:spPr>
          <a:xfrm flipV="1">
            <a:off x="7289506" y="4582532"/>
            <a:ext cx="363012" cy="2406606"/>
          </a:xfrm>
          <a:prstGeom prst="bentConnector2">
            <a:avLst/>
          </a:prstGeom>
          <a:ln w="762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BF0A7DA4-D0D7-016C-05CB-3F0EB9BBEB3F}"/>
              </a:ext>
            </a:extLst>
          </p:cNvPr>
          <p:cNvCxnSpPr>
            <a:cxnSpLocks/>
            <a:stCxn id="70" idx="1"/>
            <a:endCxn id="39" idx="0"/>
          </p:cNvCxnSpPr>
          <p:nvPr/>
        </p:nvCxnSpPr>
        <p:spPr>
          <a:xfrm rot="16200000" flipH="1" flipV="1">
            <a:off x="7532973" y="-790669"/>
            <a:ext cx="2247085" cy="5979675"/>
          </a:xfrm>
          <a:prstGeom prst="bentConnector3">
            <a:avLst>
              <a:gd name="adj1" fmla="val -10173"/>
            </a:avLst>
          </a:prstGeom>
          <a:ln w="762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B4F81CE-6D14-E30D-DF94-0D72D80C8E80}"/>
              </a:ext>
            </a:extLst>
          </p:cNvPr>
          <p:cNvSpPr txBox="1"/>
          <p:nvPr/>
        </p:nvSpPr>
        <p:spPr>
          <a:xfrm>
            <a:off x="7800073" y="5683224"/>
            <a:ext cx="3521751" cy="1200329"/>
          </a:xfrm>
          <a:prstGeom prst="rect">
            <a:avLst/>
          </a:prstGeom>
          <a:noFill/>
        </p:spPr>
        <p:txBody>
          <a:bodyPr wrap="square" rtlCol="0">
            <a:spAutoFit/>
          </a:bodyPr>
          <a:lstStyle/>
          <a:p>
            <a:pPr algn="l"/>
            <a:r>
              <a:rPr lang="en-CA" sz="1800" dirty="0">
                <a:solidFill>
                  <a:schemeClr val="accent5"/>
                </a:solidFill>
              </a:rPr>
              <a:t>Indicators support health system </a:t>
            </a:r>
            <a:r>
              <a:rPr lang="en-CA" sz="1800" b="1" i="1" dirty="0">
                <a:solidFill>
                  <a:schemeClr val="accent5"/>
                </a:solidFill>
              </a:rPr>
              <a:t>management</a:t>
            </a:r>
            <a:r>
              <a:rPr lang="en-CA" sz="1800" dirty="0">
                <a:solidFill>
                  <a:schemeClr val="accent5"/>
                </a:solidFill>
              </a:rPr>
              <a:t>. Advanced </a:t>
            </a:r>
            <a:r>
              <a:rPr lang="en-CA" sz="1800" b="1" i="1" dirty="0">
                <a:solidFill>
                  <a:schemeClr val="accent5"/>
                </a:solidFill>
              </a:rPr>
              <a:t>analytics</a:t>
            </a:r>
            <a:r>
              <a:rPr lang="en-CA" sz="1800" dirty="0">
                <a:solidFill>
                  <a:schemeClr val="accent5"/>
                </a:solidFill>
              </a:rPr>
              <a:t> inform improvements to the CCGs, themselves.</a:t>
            </a:r>
          </a:p>
        </p:txBody>
      </p:sp>
      <p:sp>
        <p:nvSpPr>
          <p:cNvPr id="35" name="TextBox 34">
            <a:extLst>
              <a:ext uri="{FF2B5EF4-FFF2-40B4-BE49-F238E27FC236}">
                <a16:creationId xmlns:a16="http://schemas.microsoft.com/office/drawing/2014/main" id="{63593A62-CBB9-CDF1-0FFA-C99DB41E57A0}"/>
              </a:ext>
            </a:extLst>
          </p:cNvPr>
          <p:cNvSpPr txBox="1"/>
          <p:nvPr/>
        </p:nvSpPr>
        <p:spPr>
          <a:xfrm>
            <a:off x="5891623" y="1446830"/>
            <a:ext cx="4021102" cy="1477328"/>
          </a:xfrm>
          <a:prstGeom prst="rect">
            <a:avLst/>
          </a:prstGeom>
          <a:noFill/>
        </p:spPr>
        <p:txBody>
          <a:bodyPr wrap="square" rtlCol="0">
            <a:spAutoFit/>
          </a:bodyPr>
          <a:lstStyle/>
          <a:p>
            <a:pPr algn="l"/>
            <a:r>
              <a:rPr lang="en-CA" sz="1800" dirty="0">
                <a:solidFill>
                  <a:schemeClr val="accent1"/>
                </a:solidFill>
              </a:rPr>
              <a:t>Computable Care Guidelines (CCGs) </a:t>
            </a:r>
            <a:r>
              <a:rPr lang="en-CA" sz="1800" b="1" i="1" dirty="0">
                <a:solidFill>
                  <a:schemeClr val="accent1"/>
                </a:solidFill>
              </a:rPr>
              <a:t>operationalize evidence-based care </a:t>
            </a:r>
            <a:r>
              <a:rPr lang="en-CA" sz="1800" dirty="0">
                <a:solidFill>
                  <a:schemeClr val="accent1"/>
                </a:solidFill>
              </a:rPr>
              <a:t>and support care continuity through standards-based, </a:t>
            </a:r>
            <a:r>
              <a:rPr lang="en-CA" sz="1800" b="1" i="1" dirty="0">
                <a:solidFill>
                  <a:schemeClr val="accent1"/>
                </a:solidFill>
              </a:rPr>
              <a:t>person-centric digital health records</a:t>
            </a:r>
            <a:r>
              <a:rPr lang="en-CA" sz="1800" dirty="0">
                <a:solidFill>
                  <a:schemeClr val="accent1"/>
                </a:solidFill>
              </a:rPr>
              <a:t>.</a:t>
            </a:r>
          </a:p>
        </p:txBody>
      </p:sp>
      <p:cxnSp>
        <p:nvCxnSpPr>
          <p:cNvPr id="36" name="Connector: Elbow 35">
            <a:extLst>
              <a:ext uri="{FF2B5EF4-FFF2-40B4-BE49-F238E27FC236}">
                <a16:creationId xmlns:a16="http://schemas.microsoft.com/office/drawing/2014/main" id="{9FC81CF7-8982-CF46-DA4A-3E35056BC030}"/>
              </a:ext>
            </a:extLst>
          </p:cNvPr>
          <p:cNvCxnSpPr>
            <a:cxnSpLocks/>
            <a:stCxn id="39" idx="2"/>
          </p:cNvCxnSpPr>
          <p:nvPr/>
        </p:nvCxnSpPr>
        <p:spPr>
          <a:xfrm rot="16200000" flipH="1">
            <a:off x="4685950" y="5424157"/>
            <a:ext cx="2545708" cy="584253"/>
          </a:xfrm>
          <a:prstGeom prst="bentConnector2">
            <a:avLst/>
          </a:prstGeom>
          <a:ln w="762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0CE7E7E3-8595-33FC-21F3-83E9B27D68E1}"/>
              </a:ext>
            </a:extLst>
          </p:cNvPr>
          <p:cNvPicPr>
            <a:picLocks noChangeAspect="1"/>
          </p:cNvPicPr>
          <p:nvPr/>
        </p:nvPicPr>
        <p:blipFill>
          <a:blip r:embed="rId2"/>
          <a:stretch>
            <a:fillRect/>
          </a:stretch>
        </p:blipFill>
        <p:spPr>
          <a:xfrm>
            <a:off x="5118947" y="3322712"/>
            <a:ext cx="1095462" cy="1120718"/>
          </a:xfrm>
          <a:prstGeom prst="rect">
            <a:avLst/>
          </a:prstGeom>
        </p:spPr>
      </p:pic>
      <p:pic>
        <p:nvPicPr>
          <p:cNvPr id="6" name="Picture 5">
            <a:extLst>
              <a:ext uri="{FF2B5EF4-FFF2-40B4-BE49-F238E27FC236}">
                <a16:creationId xmlns:a16="http://schemas.microsoft.com/office/drawing/2014/main" id="{072CDBC9-981C-682A-1908-CEA4B43F6D0D}"/>
              </a:ext>
            </a:extLst>
          </p:cNvPr>
          <p:cNvPicPr>
            <a:picLocks noChangeAspect="1"/>
          </p:cNvPicPr>
          <p:nvPr/>
        </p:nvPicPr>
        <p:blipFill rotWithShape="1">
          <a:blip r:embed="rId3">
            <a:clrChange>
              <a:clrFrom>
                <a:srgbClr val="FFFFFF"/>
              </a:clrFrom>
              <a:clrTo>
                <a:srgbClr val="FFFFFF">
                  <a:alpha val="0"/>
                </a:srgbClr>
              </a:clrTo>
            </a:clrChange>
          </a:blip>
          <a:srcRect r="73345"/>
          <a:stretch/>
        </p:blipFill>
        <p:spPr>
          <a:xfrm>
            <a:off x="7128654" y="3473991"/>
            <a:ext cx="301862" cy="458764"/>
          </a:xfrm>
          <a:prstGeom prst="rect">
            <a:avLst/>
          </a:prstGeom>
        </p:spPr>
      </p:pic>
      <p:pic>
        <p:nvPicPr>
          <p:cNvPr id="7" name="Picture 6">
            <a:extLst>
              <a:ext uri="{FF2B5EF4-FFF2-40B4-BE49-F238E27FC236}">
                <a16:creationId xmlns:a16="http://schemas.microsoft.com/office/drawing/2014/main" id="{8C18A35C-F2A2-C33D-C98F-07D8DD2B8169}"/>
              </a:ext>
            </a:extLst>
          </p:cNvPr>
          <p:cNvPicPr>
            <a:picLocks noChangeAspect="1"/>
          </p:cNvPicPr>
          <p:nvPr/>
        </p:nvPicPr>
        <p:blipFill>
          <a:blip r:embed="rId4"/>
          <a:stretch>
            <a:fillRect/>
          </a:stretch>
        </p:blipFill>
        <p:spPr>
          <a:xfrm>
            <a:off x="7652277" y="3521076"/>
            <a:ext cx="255258" cy="381610"/>
          </a:xfrm>
          <a:prstGeom prst="rect">
            <a:avLst/>
          </a:prstGeom>
        </p:spPr>
      </p:pic>
      <p:cxnSp>
        <p:nvCxnSpPr>
          <p:cNvPr id="45" name="Straight Arrow Connector 44">
            <a:extLst>
              <a:ext uri="{FF2B5EF4-FFF2-40B4-BE49-F238E27FC236}">
                <a16:creationId xmlns:a16="http://schemas.microsoft.com/office/drawing/2014/main" id="{484BA731-47CF-C90A-28C4-F608AAF39197}"/>
              </a:ext>
            </a:extLst>
          </p:cNvPr>
          <p:cNvCxnSpPr>
            <a:cxnSpLocks/>
          </p:cNvCxnSpPr>
          <p:nvPr/>
        </p:nvCxnSpPr>
        <p:spPr>
          <a:xfrm>
            <a:off x="4548881" y="3888901"/>
            <a:ext cx="5427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7E5997A2-C628-2BAE-1AFE-99A3AA4E641A}"/>
              </a:ext>
            </a:extLst>
          </p:cNvPr>
          <p:cNvGrpSpPr/>
          <p:nvPr/>
        </p:nvGrpSpPr>
        <p:grpSpPr>
          <a:xfrm>
            <a:off x="4370973" y="4512637"/>
            <a:ext cx="1069908" cy="802431"/>
            <a:chOff x="17996" y="7371339"/>
            <a:chExt cx="1069908" cy="802431"/>
          </a:xfrm>
        </p:grpSpPr>
        <p:pic>
          <p:nvPicPr>
            <p:cNvPr id="49" name="Picture 10" descr="Related image">
              <a:extLst>
                <a:ext uri="{FF2B5EF4-FFF2-40B4-BE49-F238E27FC236}">
                  <a16:creationId xmlns:a16="http://schemas.microsoft.com/office/drawing/2014/main" id="{8B5435FE-A897-A2FB-D010-E1EBC75A540D}"/>
                </a:ext>
              </a:extLst>
            </p:cNvPr>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996" y="7371339"/>
              <a:ext cx="1069908" cy="80243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5CB5AE2E-1949-4E57-DB12-A6476A882627}"/>
                </a:ext>
              </a:extLst>
            </p:cNvPr>
            <p:cNvPicPr>
              <a:picLocks noChangeAspect="1"/>
            </p:cNvPicPr>
            <p:nvPr/>
          </p:nvPicPr>
          <p:blipFill rotWithShape="1">
            <a:blip r:embed="rId6">
              <a:clrChange>
                <a:clrFrom>
                  <a:srgbClr val="FFFFFF"/>
                </a:clrFrom>
                <a:clrTo>
                  <a:srgbClr val="FFFFFF">
                    <a:alpha val="0"/>
                  </a:srgbClr>
                </a:clrTo>
              </a:clrChange>
              <a:duotone>
                <a:schemeClr val="accent5">
                  <a:shade val="45000"/>
                  <a:satMod val="135000"/>
                </a:schemeClr>
                <a:prstClr val="white"/>
              </a:duotone>
            </a:blip>
            <a:srcRect l="5070" t="41781" r="68050" b="40064"/>
            <a:stretch/>
          </p:blipFill>
          <p:spPr>
            <a:xfrm>
              <a:off x="141721" y="7550219"/>
              <a:ext cx="846414" cy="444670"/>
            </a:xfrm>
            <a:prstGeom prst="rect">
              <a:avLst/>
            </a:prstGeom>
          </p:spPr>
        </p:pic>
      </p:grpSp>
      <p:cxnSp>
        <p:nvCxnSpPr>
          <p:cNvPr id="58" name="Connector: Elbow 57">
            <a:extLst>
              <a:ext uri="{FF2B5EF4-FFF2-40B4-BE49-F238E27FC236}">
                <a16:creationId xmlns:a16="http://schemas.microsoft.com/office/drawing/2014/main" id="{F9C857F0-B325-E6B0-9EE8-1752DE995D1C}"/>
              </a:ext>
            </a:extLst>
          </p:cNvPr>
          <p:cNvCxnSpPr>
            <a:cxnSpLocks/>
          </p:cNvCxnSpPr>
          <p:nvPr/>
        </p:nvCxnSpPr>
        <p:spPr>
          <a:xfrm flipV="1">
            <a:off x="7289506" y="5486861"/>
            <a:ext cx="4432803" cy="1502277"/>
          </a:xfrm>
          <a:prstGeom prst="bentConnector2">
            <a:avLst/>
          </a:prstGeom>
          <a:ln w="76200">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3" name="Picture 8" descr="Image result for graph clipart black and white">
            <a:extLst>
              <a:ext uri="{FF2B5EF4-FFF2-40B4-BE49-F238E27FC236}">
                <a16:creationId xmlns:a16="http://schemas.microsoft.com/office/drawing/2014/main" id="{9D16443E-EC28-FCA3-C776-65F0E6130174}"/>
              </a:ext>
            </a:extLst>
          </p:cNvPr>
          <p:cNvPicPr>
            <a:picLocks noChangeAspect="1" noChangeArrowheads="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105833" y="6010564"/>
            <a:ext cx="675791" cy="675791"/>
          </a:xfrm>
          <a:prstGeom prst="rect">
            <a:avLst/>
          </a:prstGeom>
          <a:noFill/>
          <a:extLst>
            <a:ext uri="{909E8E84-426E-40DD-AFC4-6F175D3DCCD1}">
              <a14:hiddenFill xmlns:a14="http://schemas.microsoft.com/office/drawing/2010/main">
                <a:solidFill>
                  <a:srgbClr val="FFFFFF"/>
                </a:solidFill>
              </a14:hiddenFill>
            </a:ext>
          </a:extLst>
        </p:spPr>
      </p:pic>
      <p:sp>
        <p:nvSpPr>
          <p:cNvPr id="70" name="Cylinder 69">
            <a:extLst>
              <a:ext uri="{FF2B5EF4-FFF2-40B4-BE49-F238E27FC236}">
                <a16:creationId xmlns:a16="http://schemas.microsoft.com/office/drawing/2014/main" id="{457FA50A-B9EA-8998-ABDE-50E611CA9421}"/>
              </a:ext>
            </a:extLst>
          </p:cNvPr>
          <p:cNvSpPr/>
          <p:nvPr/>
        </p:nvSpPr>
        <p:spPr>
          <a:xfrm>
            <a:off x="11228378" y="1075627"/>
            <a:ext cx="835950" cy="935236"/>
          </a:xfrm>
          <a:prstGeom prst="can">
            <a:avLst>
              <a:gd name="adj" fmla="val 2201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9" name="Picture 10" descr="Related image">
            <a:extLst>
              <a:ext uri="{FF2B5EF4-FFF2-40B4-BE49-F238E27FC236}">
                <a16:creationId xmlns:a16="http://schemas.microsoft.com/office/drawing/2014/main" id="{9024FE31-AE49-8E80-BD12-6096F72D5D1B}"/>
              </a:ext>
            </a:extLst>
          </p:cNvPr>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248982" y="1314340"/>
            <a:ext cx="853577" cy="6401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FC0F2802-39CA-B4DD-78FE-749D43CA4DB4}"/>
              </a:ext>
            </a:extLst>
          </p:cNvPr>
          <p:cNvPicPr>
            <a:picLocks noChangeAspect="1"/>
          </p:cNvPicPr>
          <p:nvPr/>
        </p:nvPicPr>
        <p:blipFill rotWithShape="1">
          <a:blip r:embed="rId8"/>
          <a:srcRect l="39203" t="14202" r="28173" b="615"/>
          <a:stretch/>
        </p:blipFill>
        <p:spPr>
          <a:xfrm>
            <a:off x="1210235" y="2251734"/>
            <a:ext cx="1793582" cy="2561005"/>
          </a:xfrm>
          <a:prstGeom prst="rect">
            <a:avLst/>
          </a:prstGeom>
          <a:ln>
            <a:noFill/>
          </a:ln>
          <a:effectLst>
            <a:outerShdw blurRad="292100" dist="139700" dir="2700000" algn="tl" rotWithShape="0">
              <a:srgbClr val="333333">
                <a:alpha val="65000"/>
              </a:srgbClr>
            </a:outerShdw>
          </a:effectLst>
        </p:spPr>
      </p:pic>
      <p:pic>
        <p:nvPicPr>
          <p:cNvPr id="84" name="Picture 83">
            <a:extLst>
              <a:ext uri="{FF2B5EF4-FFF2-40B4-BE49-F238E27FC236}">
                <a16:creationId xmlns:a16="http://schemas.microsoft.com/office/drawing/2014/main" id="{F26795E9-C377-FD9D-2A6E-32C6498FDF17}"/>
              </a:ext>
            </a:extLst>
          </p:cNvPr>
          <p:cNvPicPr>
            <a:picLocks noChangeAspect="1"/>
          </p:cNvPicPr>
          <p:nvPr/>
        </p:nvPicPr>
        <p:blipFill rotWithShape="1">
          <a:blip r:embed="rId9"/>
          <a:srcRect l="11610" t="9498" r="19782" b="359"/>
          <a:stretch/>
        </p:blipFill>
        <p:spPr>
          <a:xfrm>
            <a:off x="743922" y="4281579"/>
            <a:ext cx="2452816" cy="1762307"/>
          </a:xfrm>
          <a:prstGeom prst="rect">
            <a:avLst/>
          </a:prstGeom>
          <a:ln>
            <a:noFill/>
          </a:ln>
          <a:effectLst>
            <a:outerShdw blurRad="292100" dist="139700" dir="2700000" algn="tl" rotWithShape="0">
              <a:srgbClr val="333333">
                <a:alpha val="65000"/>
              </a:srgbClr>
            </a:outerShdw>
          </a:effectLst>
        </p:spPr>
      </p:pic>
      <p:pic>
        <p:nvPicPr>
          <p:cNvPr id="88" name="Graphic 87" descr="Pregnant lady with solid fill">
            <a:extLst>
              <a:ext uri="{FF2B5EF4-FFF2-40B4-BE49-F238E27FC236}">
                <a16:creationId xmlns:a16="http://schemas.microsoft.com/office/drawing/2014/main" id="{59F2F5AA-306B-222E-1C7D-ED6AAD2909E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2684" y="4067738"/>
            <a:ext cx="437130" cy="437130"/>
          </a:xfrm>
          <a:prstGeom prst="rect">
            <a:avLst/>
          </a:prstGeom>
        </p:spPr>
      </p:pic>
      <p:pic>
        <p:nvPicPr>
          <p:cNvPr id="90" name="Picture 89" descr="A red circle with a white cross in the center&#10;&#10;Description automatically generated">
            <a:extLst>
              <a:ext uri="{FF2B5EF4-FFF2-40B4-BE49-F238E27FC236}">
                <a16:creationId xmlns:a16="http://schemas.microsoft.com/office/drawing/2014/main" id="{9057699C-2333-253F-0F26-0C6CAD22451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82650" y="3994678"/>
            <a:ext cx="437131" cy="437131"/>
          </a:xfrm>
          <a:prstGeom prst="rect">
            <a:avLst/>
          </a:prstGeom>
        </p:spPr>
      </p:pic>
      <p:sp>
        <p:nvSpPr>
          <p:cNvPr id="91" name="TextBox 90">
            <a:extLst>
              <a:ext uri="{FF2B5EF4-FFF2-40B4-BE49-F238E27FC236}">
                <a16:creationId xmlns:a16="http://schemas.microsoft.com/office/drawing/2014/main" id="{AA213AF4-7790-8458-D0EF-361D0B7E03B7}"/>
              </a:ext>
            </a:extLst>
          </p:cNvPr>
          <p:cNvSpPr txBox="1"/>
          <p:nvPr/>
        </p:nvSpPr>
        <p:spPr>
          <a:xfrm>
            <a:off x="-196542" y="1246637"/>
            <a:ext cx="4712965" cy="707886"/>
          </a:xfrm>
          <a:prstGeom prst="rect">
            <a:avLst/>
          </a:prstGeom>
          <a:noFill/>
        </p:spPr>
        <p:txBody>
          <a:bodyPr wrap="square" rtlCol="0">
            <a:spAutoFit/>
          </a:bodyPr>
          <a:lstStyle/>
          <a:p>
            <a:pPr algn="ctr"/>
            <a:r>
              <a:rPr lang="en-CA" sz="2000" b="1" dirty="0">
                <a:solidFill>
                  <a:schemeClr val="accent2"/>
                </a:solidFill>
              </a:rPr>
              <a:t>National Evidence-based </a:t>
            </a:r>
          </a:p>
          <a:p>
            <a:pPr algn="ctr"/>
            <a:r>
              <a:rPr lang="en-CA" sz="2000" b="1" dirty="0">
                <a:solidFill>
                  <a:schemeClr val="accent2"/>
                </a:solidFill>
              </a:rPr>
              <a:t>Practice Guidelines</a:t>
            </a:r>
          </a:p>
        </p:txBody>
      </p:sp>
      <p:pic>
        <p:nvPicPr>
          <p:cNvPr id="93" name="Picture 92">
            <a:extLst>
              <a:ext uri="{FF2B5EF4-FFF2-40B4-BE49-F238E27FC236}">
                <a16:creationId xmlns:a16="http://schemas.microsoft.com/office/drawing/2014/main" id="{4FFAF85E-EE10-6171-6C0B-CF4BD4F48CF0}"/>
              </a:ext>
            </a:extLst>
          </p:cNvPr>
          <p:cNvPicPr>
            <a:picLocks noChangeAspect="1"/>
          </p:cNvPicPr>
          <p:nvPr/>
        </p:nvPicPr>
        <p:blipFill rotWithShape="1">
          <a:blip r:embed="rId13"/>
          <a:srcRect l="39203" t="13997" r="28266" b="616"/>
          <a:stretch/>
        </p:blipFill>
        <p:spPr>
          <a:xfrm>
            <a:off x="2309667" y="2863458"/>
            <a:ext cx="1724419" cy="2475097"/>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7E1DCE21-D199-1B0A-1647-B1BBCEA2C3EE}"/>
              </a:ext>
            </a:extLst>
          </p:cNvPr>
          <p:cNvSpPr txBox="1"/>
          <p:nvPr/>
        </p:nvSpPr>
        <p:spPr>
          <a:xfrm>
            <a:off x="606103" y="6492527"/>
            <a:ext cx="4310031" cy="1015663"/>
          </a:xfrm>
          <a:prstGeom prst="rect">
            <a:avLst/>
          </a:prstGeom>
          <a:noFill/>
        </p:spPr>
        <p:txBody>
          <a:bodyPr wrap="square" rtlCol="0">
            <a:spAutoFit/>
          </a:bodyPr>
          <a:lstStyle/>
          <a:p>
            <a:pPr algn="l"/>
            <a:r>
              <a:rPr lang="en-CA" sz="2000" dirty="0">
                <a:solidFill>
                  <a:schemeClr val="accent2"/>
                </a:solidFill>
              </a:rPr>
              <a:t>&lt;example care guidelines (Botswana)… edit these, and country flag-map, as necessary&gt;</a:t>
            </a:r>
          </a:p>
        </p:txBody>
      </p:sp>
      <p:sp>
        <p:nvSpPr>
          <p:cNvPr id="5" name="Oval 4">
            <a:extLst>
              <a:ext uri="{FF2B5EF4-FFF2-40B4-BE49-F238E27FC236}">
                <a16:creationId xmlns:a16="http://schemas.microsoft.com/office/drawing/2014/main" id="{7C5407E1-DD01-D270-FAAA-1A27DAD3B00F}"/>
              </a:ext>
            </a:extLst>
          </p:cNvPr>
          <p:cNvSpPr/>
          <p:nvPr/>
        </p:nvSpPr>
        <p:spPr>
          <a:xfrm>
            <a:off x="10102149" y="2297127"/>
            <a:ext cx="3171887" cy="317188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pic>
        <p:nvPicPr>
          <p:cNvPr id="26" name="Graphic 25">
            <a:extLst>
              <a:ext uri="{FF2B5EF4-FFF2-40B4-BE49-F238E27FC236}">
                <a16:creationId xmlns:a16="http://schemas.microsoft.com/office/drawing/2014/main" id="{60FEB4D7-8CE6-90F9-A769-63361D0303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20369" y="4470307"/>
            <a:ext cx="934583" cy="557155"/>
          </a:xfrm>
          <a:prstGeom prst="rect">
            <a:avLst/>
          </a:prstGeom>
        </p:spPr>
      </p:pic>
      <p:pic>
        <p:nvPicPr>
          <p:cNvPr id="30" name="Graphic 29">
            <a:extLst>
              <a:ext uri="{FF2B5EF4-FFF2-40B4-BE49-F238E27FC236}">
                <a16:creationId xmlns:a16="http://schemas.microsoft.com/office/drawing/2014/main" id="{622FF2AE-AD77-37E2-F4DC-050CFDFE15E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748651" y="4639851"/>
            <a:ext cx="854623" cy="387251"/>
          </a:xfrm>
          <a:prstGeom prst="rect">
            <a:avLst/>
          </a:prstGeom>
        </p:spPr>
      </p:pic>
      <p:pic>
        <p:nvPicPr>
          <p:cNvPr id="31" name="Graphic 30">
            <a:extLst>
              <a:ext uri="{FF2B5EF4-FFF2-40B4-BE49-F238E27FC236}">
                <a16:creationId xmlns:a16="http://schemas.microsoft.com/office/drawing/2014/main" id="{7557EFAC-D083-665D-A231-5F2621C34AE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75247" y="3668861"/>
            <a:ext cx="640629" cy="500855"/>
          </a:xfrm>
          <a:prstGeom prst="rect">
            <a:avLst/>
          </a:prstGeom>
        </p:spPr>
      </p:pic>
      <p:pic>
        <p:nvPicPr>
          <p:cNvPr id="37" name="Graphic 36">
            <a:extLst>
              <a:ext uri="{FF2B5EF4-FFF2-40B4-BE49-F238E27FC236}">
                <a16:creationId xmlns:a16="http://schemas.microsoft.com/office/drawing/2014/main" id="{24C28A97-3164-14AC-44D5-603A8E262CD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768731" y="2789852"/>
            <a:ext cx="629412" cy="846328"/>
          </a:xfrm>
          <a:prstGeom prst="rect">
            <a:avLst/>
          </a:prstGeom>
        </p:spPr>
      </p:pic>
      <p:pic>
        <p:nvPicPr>
          <p:cNvPr id="38" name="Graphic 37">
            <a:extLst>
              <a:ext uri="{FF2B5EF4-FFF2-40B4-BE49-F238E27FC236}">
                <a16:creationId xmlns:a16="http://schemas.microsoft.com/office/drawing/2014/main" id="{D4CCD279-58A9-A7D4-23D5-624EA88230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782224" y="2625165"/>
            <a:ext cx="758754" cy="1008798"/>
          </a:xfrm>
          <a:prstGeom prst="rect">
            <a:avLst/>
          </a:prstGeom>
        </p:spPr>
      </p:pic>
      <p:pic>
        <p:nvPicPr>
          <p:cNvPr id="40" name="Graphic 39">
            <a:extLst>
              <a:ext uri="{FF2B5EF4-FFF2-40B4-BE49-F238E27FC236}">
                <a16:creationId xmlns:a16="http://schemas.microsoft.com/office/drawing/2014/main" id="{B91D2CAD-ACC6-0CB7-1BD8-9475424F0FFE}"/>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11242837" y="3703373"/>
            <a:ext cx="758754" cy="729849"/>
          </a:xfrm>
          <a:prstGeom prst="rect">
            <a:avLst/>
          </a:prstGeom>
        </p:spPr>
      </p:pic>
      <p:grpSp>
        <p:nvGrpSpPr>
          <p:cNvPr id="52" name="Group 51">
            <a:extLst>
              <a:ext uri="{FF2B5EF4-FFF2-40B4-BE49-F238E27FC236}">
                <a16:creationId xmlns:a16="http://schemas.microsoft.com/office/drawing/2014/main" id="{AF99443F-08F4-D498-CAF4-7F50C41FD00B}"/>
              </a:ext>
            </a:extLst>
          </p:cNvPr>
          <p:cNvGrpSpPr/>
          <p:nvPr/>
        </p:nvGrpSpPr>
        <p:grpSpPr>
          <a:xfrm>
            <a:off x="12149391" y="3757561"/>
            <a:ext cx="799410" cy="685060"/>
            <a:chOff x="12649967" y="3705240"/>
            <a:chExt cx="799410" cy="685060"/>
          </a:xfrm>
        </p:grpSpPr>
        <p:pic>
          <p:nvPicPr>
            <p:cNvPr id="41" name="Graphic 40">
              <a:extLst>
                <a:ext uri="{FF2B5EF4-FFF2-40B4-BE49-F238E27FC236}">
                  <a16:creationId xmlns:a16="http://schemas.microsoft.com/office/drawing/2014/main" id="{5E4E4B91-6C6B-2AB6-E695-3F102E2CD1A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2650140" y="3705240"/>
              <a:ext cx="799237" cy="685060"/>
            </a:xfrm>
            <a:prstGeom prst="rect">
              <a:avLst/>
            </a:prstGeom>
          </p:spPr>
        </p:pic>
        <p:pic>
          <p:nvPicPr>
            <p:cNvPr id="42" name="Graphic 41">
              <a:extLst>
                <a:ext uri="{FF2B5EF4-FFF2-40B4-BE49-F238E27FC236}">
                  <a16:creationId xmlns:a16="http://schemas.microsoft.com/office/drawing/2014/main" id="{DE92C83A-F61B-C0A0-B66D-BD5989987D9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2931824" y="3812647"/>
              <a:ext cx="249849" cy="350911"/>
            </a:xfrm>
            <a:prstGeom prst="rect">
              <a:avLst/>
            </a:prstGeom>
          </p:spPr>
        </p:pic>
        <p:pic>
          <p:nvPicPr>
            <p:cNvPr id="43" name="Graphic 42">
              <a:extLst>
                <a:ext uri="{FF2B5EF4-FFF2-40B4-BE49-F238E27FC236}">
                  <a16:creationId xmlns:a16="http://schemas.microsoft.com/office/drawing/2014/main" id="{35D29599-DB47-AEDE-3445-895FBC82A481}"/>
                </a:ext>
              </a:extLst>
            </p:cNvPr>
            <p:cNvPicPr>
              <a:picLocks noChangeAspect="1"/>
            </p:cNvPicPr>
            <p:nvPr/>
          </p:nvPicPr>
          <p:blipFill>
            <a:blip r:embed="rId26">
              <a:extLst>
                <a:ext uri="{96DAC541-7B7A-43D3-8B79-37D633B846F1}">
                  <asvg:svgBlip xmlns:asvg="http://schemas.microsoft.com/office/drawing/2016/SVG/main" r:embed="rId27"/>
                </a:ext>
              </a:extLst>
            </a:blip>
            <a:srcRect b="66481"/>
            <a:stretch/>
          </p:blipFill>
          <p:spPr>
            <a:xfrm>
              <a:off x="12649967" y="3705417"/>
              <a:ext cx="799240" cy="229628"/>
            </a:xfrm>
            <a:prstGeom prst="rect">
              <a:avLst/>
            </a:prstGeom>
          </p:spPr>
        </p:pic>
      </p:grpSp>
      <p:pic>
        <p:nvPicPr>
          <p:cNvPr id="44" name="Graphic 43">
            <a:extLst>
              <a:ext uri="{FF2B5EF4-FFF2-40B4-BE49-F238E27FC236}">
                <a16:creationId xmlns:a16="http://schemas.microsoft.com/office/drawing/2014/main" id="{1CA2F30C-68A6-9FA7-3271-8B4ED7205A94}"/>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800195" y="3879740"/>
            <a:ext cx="266436" cy="399654"/>
          </a:xfrm>
          <a:prstGeom prst="rect">
            <a:avLst/>
          </a:prstGeom>
        </p:spPr>
      </p:pic>
      <p:pic>
        <p:nvPicPr>
          <p:cNvPr id="46" name="Graphic 45">
            <a:extLst>
              <a:ext uri="{FF2B5EF4-FFF2-40B4-BE49-F238E27FC236}">
                <a16:creationId xmlns:a16="http://schemas.microsoft.com/office/drawing/2014/main" id="{8266B478-5220-2316-1F06-79D3FD706D9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323910" y="3815672"/>
            <a:ext cx="356123" cy="462679"/>
          </a:xfrm>
          <a:prstGeom prst="rect">
            <a:avLst/>
          </a:prstGeom>
        </p:spPr>
      </p:pic>
      <p:sp>
        <p:nvSpPr>
          <p:cNvPr id="53" name="Oval 52">
            <a:extLst>
              <a:ext uri="{FF2B5EF4-FFF2-40B4-BE49-F238E27FC236}">
                <a16:creationId xmlns:a16="http://schemas.microsoft.com/office/drawing/2014/main" id="{2E8E7460-07D9-18CA-C5A5-D09AE3885F27}"/>
              </a:ext>
            </a:extLst>
          </p:cNvPr>
          <p:cNvSpPr/>
          <p:nvPr/>
        </p:nvSpPr>
        <p:spPr>
          <a:xfrm>
            <a:off x="54514" y="2030049"/>
            <a:ext cx="4329951" cy="4329951"/>
          </a:xfrm>
          <a:prstGeom prst="ellipse">
            <a:avLst/>
          </a:prstGeom>
          <a:noFill/>
          <a:ln w="476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pic>
        <p:nvPicPr>
          <p:cNvPr id="60" name="Picture 3">
            <a:extLst>
              <a:ext uri="{FF2B5EF4-FFF2-40B4-BE49-F238E27FC236}">
                <a16:creationId xmlns:a16="http://schemas.microsoft.com/office/drawing/2014/main" id="{E79C3D7F-4650-5928-E358-3A61A4D47408}"/>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6301194" y="6289850"/>
            <a:ext cx="959623" cy="1145004"/>
          </a:xfrm>
          <a:prstGeom prst="rect">
            <a:avLst/>
          </a:prstGeom>
        </p:spPr>
      </p:pic>
    </p:spTree>
    <p:extLst>
      <p:ext uri="{BB962C8B-B14F-4D97-AF65-F5344CB8AC3E}">
        <p14:creationId xmlns:p14="http://schemas.microsoft.com/office/powerpoint/2010/main" val="829377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17C885-039E-9180-A047-04AEAD50924B}"/>
              </a:ext>
            </a:extLst>
          </p:cNvPr>
          <p:cNvSpPr>
            <a:spLocks noGrp="1"/>
          </p:cNvSpPr>
          <p:nvPr>
            <p:ph type="sldNum" sz="quarter" idx="12"/>
          </p:nvPr>
        </p:nvSpPr>
        <p:spPr/>
        <p:txBody>
          <a:bodyPr/>
          <a:lstStyle/>
          <a:p>
            <a:fld id="{6734F48E-A456-4E2F-B17E-509464F7A050}" type="slidenum">
              <a:rPr lang="en-CA" smtClean="0"/>
              <a:pPr/>
              <a:t>49</a:t>
            </a:fld>
            <a:endParaRPr lang="en-CA"/>
          </a:p>
        </p:txBody>
      </p:sp>
      <p:sp>
        <p:nvSpPr>
          <p:cNvPr id="8" name="TextBox 7">
            <a:extLst>
              <a:ext uri="{FF2B5EF4-FFF2-40B4-BE49-F238E27FC236}">
                <a16:creationId xmlns:a16="http://schemas.microsoft.com/office/drawing/2014/main" id="{8A7AE7C1-B695-3501-722B-466601AF7F20}"/>
              </a:ext>
            </a:extLst>
          </p:cNvPr>
          <p:cNvSpPr txBox="1"/>
          <p:nvPr/>
        </p:nvSpPr>
        <p:spPr>
          <a:xfrm>
            <a:off x="402432" y="1855112"/>
            <a:ext cx="2664296" cy="1015663"/>
          </a:xfrm>
          <a:prstGeom prst="rect">
            <a:avLst/>
          </a:prstGeom>
          <a:noFill/>
        </p:spPr>
        <p:txBody>
          <a:bodyPr wrap="square" rtlCol="0">
            <a:spAutoFit/>
          </a:bodyPr>
          <a:lstStyle/>
          <a:p>
            <a:pPr marL="457200" indent="-457200" algn="l">
              <a:buFont typeface="+mj-lt"/>
              <a:buAutoNum type="arabicPeriod"/>
            </a:pPr>
            <a:r>
              <a:rPr lang="en-CA" sz="2000" b="1" dirty="0">
                <a:solidFill>
                  <a:schemeClr val="accent2"/>
                </a:solidFill>
              </a:rPr>
              <a:t>Unambiguously identify the subject of care.</a:t>
            </a:r>
          </a:p>
        </p:txBody>
      </p:sp>
      <p:sp>
        <p:nvSpPr>
          <p:cNvPr id="9" name="TextBox 8">
            <a:extLst>
              <a:ext uri="{FF2B5EF4-FFF2-40B4-BE49-F238E27FC236}">
                <a16:creationId xmlns:a16="http://schemas.microsoft.com/office/drawing/2014/main" id="{9B946F83-817B-1784-8E57-A5AC4B5A2623}"/>
              </a:ext>
            </a:extLst>
          </p:cNvPr>
          <p:cNvSpPr txBox="1"/>
          <p:nvPr/>
        </p:nvSpPr>
        <p:spPr>
          <a:xfrm>
            <a:off x="6918749" y="1756544"/>
            <a:ext cx="3168351" cy="1015663"/>
          </a:xfrm>
          <a:prstGeom prst="rect">
            <a:avLst/>
          </a:prstGeom>
          <a:noFill/>
        </p:spPr>
        <p:txBody>
          <a:bodyPr wrap="square" rtlCol="0">
            <a:spAutoFit/>
          </a:bodyPr>
          <a:lstStyle/>
          <a:p>
            <a:pPr marL="457200" indent="-457200" algn="l">
              <a:buFont typeface="+mj-lt"/>
              <a:buAutoNum type="arabicPeriod" startAt="2"/>
            </a:pPr>
            <a:r>
              <a:rPr lang="en-CA" sz="2000" b="1" dirty="0">
                <a:solidFill>
                  <a:schemeClr val="accent2"/>
                </a:solidFill>
              </a:rPr>
              <a:t>Retrieve the subject’s health summary. </a:t>
            </a:r>
          </a:p>
        </p:txBody>
      </p:sp>
      <p:sp>
        <p:nvSpPr>
          <p:cNvPr id="10" name="TextBox 9">
            <a:extLst>
              <a:ext uri="{FF2B5EF4-FFF2-40B4-BE49-F238E27FC236}">
                <a16:creationId xmlns:a16="http://schemas.microsoft.com/office/drawing/2014/main" id="{8AFD3DAC-A8DB-8503-DE5A-2EFD2DC98A72}"/>
              </a:ext>
            </a:extLst>
          </p:cNvPr>
          <p:cNvSpPr txBox="1"/>
          <p:nvPr/>
        </p:nvSpPr>
        <p:spPr>
          <a:xfrm>
            <a:off x="8467328" y="6368525"/>
            <a:ext cx="4104456" cy="1015663"/>
          </a:xfrm>
          <a:prstGeom prst="rect">
            <a:avLst/>
          </a:prstGeom>
          <a:noFill/>
        </p:spPr>
        <p:txBody>
          <a:bodyPr wrap="square" rtlCol="0">
            <a:spAutoFit/>
          </a:bodyPr>
          <a:lstStyle/>
          <a:p>
            <a:pPr marL="457200" indent="-457200" algn="l">
              <a:buFont typeface="+mj-lt"/>
              <a:buAutoNum type="arabicPeriod" startAt="3"/>
            </a:pPr>
            <a:r>
              <a:rPr lang="en-CA" sz="2000" b="1" dirty="0">
                <a:solidFill>
                  <a:schemeClr val="accent2"/>
                </a:solidFill>
              </a:rPr>
              <a:t>Based on the summary, and on the current situation, provide appropriate care.</a:t>
            </a:r>
          </a:p>
        </p:txBody>
      </p:sp>
      <p:sp>
        <p:nvSpPr>
          <p:cNvPr id="11" name="TextBox 10">
            <a:extLst>
              <a:ext uri="{FF2B5EF4-FFF2-40B4-BE49-F238E27FC236}">
                <a16:creationId xmlns:a16="http://schemas.microsoft.com/office/drawing/2014/main" id="{975B7CA2-3DB1-8AF6-7BB5-181F8F3025BE}"/>
              </a:ext>
            </a:extLst>
          </p:cNvPr>
          <p:cNvSpPr txBox="1"/>
          <p:nvPr/>
        </p:nvSpPr>
        <p:spPr>
          <a:xfrm>
            <a:off x="11923712" y="1771406"/>
            <a:ext cx="2706688" cy="1015663"/>
          </a:xfrm>
          <a:prstGeom prst="rect">
            <a:avLst/>
          </a:prstGeom>
          <a:noFill/>
        </p:spPr>
        <p:txBody>
          <a:bodyPr wrap="square" rtlCol="0">
            <a:spAutoFit/>
          </a:bodyPr>
          <a:lstStyle/>
          <a:p>
            <a:pPr marL="457200" indent="-457200" algn="l">
              <a:buFont typeface="+mj-lt"/>
              <a:buAutoNum type="arabicPeriod" startAt="4"/>
            </a:pPr>
            <a:r>
              <a:rPr lang="en-CA" sz="2000" b="1" dirty="0">
                <a:solidFill>
                  <a:schemeClr val="accent2"/>
                </a:solidFill>
              </a:rPr>
              <a:t>Update the subject’s health summary</a:t>
            </a:r>
          </a:p>
        </p:txBody>
      </p:sp>
      <p:pic>
        <p:nvPicPr>
          <p:cNvPr id="3" name="Picture 2">
            <a:extLst>
              <a:ext uri="{FF2B5EF4-FFF2-40B4-BE49-F238E27FC236}">
                <a16:creationId xmlns:a16="http://schemas.microsoft.com/office/drawing/2014/main" id="{2B9C7902-2981-DC28-92DB-C30FE1B9CCE6}"/>
              </a:ext>
            </a:extLst>
          </p:cNvPr>
          <p:cNvPicPr>
            <a:picLocks noChangeAspect="1"/>
          </p:cNvPicPr>
          <p:nvPr/>
        </p:nvPicPr>
        <p:blipFill>
          <a:blip r:embed="rId2"/>
          <a:stretch>
            <a:fillRect/>
          </a:stretch>
        </p:blipFill>
        <p:spPr>
          <a:xfrm>
            <a:off x="2178141" y="2002076"/>
            <a:ext cx="10273080" cy="5458775"/>
          </a:xfrm>
          <a:prstGeom prst="rect">
            <a:avLst/>
          </a:prstGeom>
        </p:spPr>
      </p:pic>
      <p:sp>
        <p:nvSpPr>
          <p:cNvPr id="5" name="TextBox 4">
            <a:extLst>
              <a:ext uri="{FF2B5EF4-FFF2-40B4-BE49-F238E27FC236}">
                <a16:creationId xmlns:a16="http://schemas.microsoft.com/office/drawing/2014/main" id="{3B89A54E-10CD-4D37-2695-8D4E19E0D9D0}"/>
              </a:ext>
            </a:extLst>
          </p:cNvPr>
          <p:cNvSpPr txBox="1"/>
          <p:nvPr/>
        </p:nvSpPr>
        <p:spPr>
          <a:xfrm>
            <a:off x="1986088" y="438036"/>
            <a:ext cx="10657185" cy="1077218"/>
          </a:xfrm>
          <a:prstGeom prst="rect">
            <a:avLst/>
          </a:prstGeom>
          <a:noFill/>
        </p:spPr>
        <p:txBody>
          <a:bodyPr wrap="square" rtlCol="0">
            <a:spAutoFit/>
          </a:bodyPr>
          <a:lstStyle/>
          <a:p>
            <a:pPr algn="ctr"/>
            <a:r>
              <a:rPr lang="en-CA" sz="3200" b="1" dirty="0">
                <a:solidFill>
                  <a:schemeClr val="tx2"/>
                </a:solidFill>
              </a:rPr>
              <a:t>Normative POS </a:t>
            </a:r>
            <a:r>
              <a:rPr lang="en-CA" sz="3200" b="1" dirty="0">
                <a:solidFill>
                  <a:schemeClr val="accent5"/>
                </a:solidFill>
              </a:rPr>
              <a:t>behaviours</a:t>
            </a:r>
            <a:r>
              <a:rPr lang="en-CA" sz="3200" b="1" dirty="0">
                <a:solidFill>
                  <a:schemeClr val="tx2"/>
                </a:solidFill>
              </a:rPr>
              <a:t> can be thought of as a simple </a:t>
            </a:r>
            <a:r>
              <a:rPr lang="en-CA" sz="3200" b="1" dirty="0">
                <a:solidFill>
                  <a:schemeClr val="accent5"/>
                </a:solidFill>
              </a:rPr>
              <a:t>1-2-3-4 pattern </a:t>
            </a:r>
            <a:r>
              <a:rPr lang="en-CA" sz="3200" b="1" dirty="0">
                <a:solidFill>
                  <a:schemeClr val="tx2"/>
                </a:solidFill>
              </a:rPr>
              <a:t>(like in a dance).</a:t>
            </a:r>
          </a:p>
        </p:txBody>
      </p:sp>
      <p:pic>
        <p:nvPicPr>
          <p:cNvPr id="7" name="Graphic 6">
            <a:extLst>
              <a:ext uri="{FF2B5EF4-FFF2-40B4-BE49-F238E27FC236}">
                <a16:creationId xmlns:a16="http://schemas.microsoft.com/office/drawing/2014/main" id="{B149C357-AE91-1573-1CBB-2B5757CC7E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448" y="5189621"/>
            <a:ext cx="1701800" cy="2501900"/>
          </a:xfrm>
          <a:prstGeom prst="rect">
            <a:avLst/>
          </a:prstGeom>
        </p:spPr>
      </p:pic>
    </p:spTree>
    <p:extLst>
      <p:ext uri="{BB962C8B-B14F-4D97-AF65-F5344CB8AC3E}">
        <p14:creationId xmlns:p14="http://schemas.microsoft.com/office/powerpoint/2010/main" val="1104841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7A20FA-E6F0-16EA-8C92-BD506742AAEF}"/>
              </a:ext>
            </a:extLst>
          </p:cNvPr>
          <p:cNvSpPr>
            <a:spLocks noGrp="1"/>
          </p:cNvSpPr>
          <p:nvPr>
            <p:ph type="title"/>
          </p:nvPr>
        </p:nvSpPr>
        <p:spPr/>
        <p:txBody>
          <a:bodyPr/>
          <a:lstStyle/>
          <a:p>
            <a:r>
              <a:rPr lang="en-CA" dirty="0"/>
              <a:t>WHERE ARE WE NOW?</a:t>
            </a:r>
          </a:p>
        </p:txBody>
      </p:sp>
      <p:sp>
        <p:nvSpPr>
          <p:cNvPr id="4" name="Content Placeholder 3">
            <a:extLst>
              <a:ext uri="{FF2B5EF4-FFF2-40B4-BE49-F238E27FC236}">
                <a16:creationId xmlns:a16="http://schemas.microsoft.com/office/drawing/2014/main" id="{982EE500-4827-E981-8556-2178F5BB1FB4}"/>
              </a:ext>
            </a:extLst>
          </p:cNvPr>
          <p:cNvSpPr>
            <a:spLocks noGrp="1"/>
          </p:cNvSpPr>
          <p:nvPr>
            <p:ph idx="1"/>
          </p:nvPr>
        </p:nvSpPr>
        <p:spPr/>
        <p:txBody>
          <a:bodyPr>
            <a:normAutofit/>
          </a:bodyPr>
          <a:lstStyle/>
          <a:p>
            <a:r>
              <a:rPr lang="en-CA" sz="3600" b="1" dirty="0"/>
              <a:t>Burden of disease (IHME)</a:t>
            </a:r>
          </a:p>
          <a:p>
            <a:r>
              <a:rPr lang="en-CA" sz="3600" b="1" dirty="0"/>
              <a:t>Digital readiness (GDHM)</a:t>
            </a:r>
          </a:p>
          <a:p>
            <a:r>
              <a:rPr lang="en-CA" sz="3600" b="1" dirty="0"/>
              <a:t>Strategic goals</a:t>
            </a:r>
          </a:p>
          <a:p>
            <a:pPr lvl="1"/>
            <a:r>
              <a:rPr lang="en-CA" sz="3600" b="1" dirty="0"/>
              <a:t>Health system strategy</a:t>
            </a:r>
          </a:p>
          <a:p>
            <a:pPr lvl="1"/>
            <a:r>
              <a:rPr lang="en-CA" sz="3600" b="1" dirty="0"/>
              <a:t>Digital health strategy</a:t>
            </a:r>
          </a:p>
          <a:p>
            <a:r>
              <a:rPr lang="en-CA" sz="3600" b="1" dirty="0"/>
              <a:t>Digital health implementation progress</a:t>
            </a:r>
          </a:p>
        </p:txBody>
      </p:sp>
      <p:sp>
        <p:nvSpPr>
          <p:cNvPr id="2" name="Slide Number Placeholder 1">
            <a:extLst>
              <a:ext uri="{FF2B5EF4-FFF2-40B4-BE49-F238E27FC236}">
                <a16:creationId xmlns:a16="http://schemas.microsoft.com/office/drawing/2014/main" id="{A90B2415-CE5E-D377-67DA-FC8067A437F7}"/>
              </a:ext>
            </a:extLst>
          </p:cNvPr>
          <p:cNvSpPr>
            <a:spLocks noGrp="1"/>
          </p:cNvSpPr>
          <p:nvPr>
            <p:ph type="sldNum" sz="quarter" idx="12"/>
          </p:nvPr>
        </p:nvSpPr>
        <p:spPr/>
        <p:txBody>
          <a:bodyPr/>
          <a:lstStyle/>
          <a:p>
            <a:fld id="{6734F48E-A456-4E2F-B17E-509464F7A050}" type="slidenum">
              <a:rPr lang="en-CA" smtClean="0"/>
              <a:pPr/>
              <a:t>5</a:t>
            </a:fld>
            <a:endParaRPr lang="en-CA"/>
          </a:p>
        </p:txBody>
      </p:sp>
      <p:pic>
        <p:nvPicPr>
          <p:cNvPr id="18" name="Picture 17">
            <a:extLst>
              <a:ext uri="{FF2B5EF4-FFF2-40B4-BE49-F238E27FC236}">
                <a16:creationId xmlns:a16="http://schemas.microsoft.com/office/drawing/2014/main" id="{765E8457-60EF-753A-4D0B-AEB77CA06D2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747248" y="2204844"/>
            <a:ext cx="6645430" cy="2713550"/>
          </a:xfrm>
          <a:prstGeom prst="rect">
            <a:avLst/>
          </a:prstGeom>
        </p:spPr>
      </p:pic>
    </p:spTree>
    <p:extLst>
      <p:ext uri="{BB962C8B-B14F-4D97-AF65-F5344CB8AC3E}">
        <p14:creationId xmlns:p14="http://schemas.microsoft.com/office/powerpoint/2010/main" val="3761208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2597FD81-B457-734D-5A5D-5B3E9A8C0FE3}"/>
              </a:ext>
            </a:extLst>
          </p:cNvPr>
          <p:cNvSpPr txBox="1"/>
          <p:nvPr/>
        </p:nvSpPr>
        <p:spPr>
          <a:xfrm>
            <a:off x="742311" y="753295"/>
            <a:ext cx="7056784" cy="3046988"/>
          </a:xfrm>
          <a:prstGeom prst="rect">
            <a:avLst/>
          </a:prstGeom>
          <a:noFill/>
        </p:spPr>
        <p:txBody>
          <a:bodyPr wrap="square" rtlCol="0">
            <a:spAutoFit/>
          </a:bodyPr>
          <a:lstStyle/>
          <a:p>
            <a:r>
              <a:rPr lang="en-CA" sz="3200" b="1" dirty="0">
                <a:solidFill>
                  <a:schemeClr val="accent2"/>
                </a:solidFill>
              </a:rPr>
              <a:t>This pattern repeats.</a:t>
            </a:r>
          </a:p>
          <a:p>
            <a:r>
              <a:rPr lang="en-CA" sz="3200" b="1" dirty="0">
                <a:solidFill>
                  <a:schemeClr val="accent2"/>
                </a:solidFill>
              </a:rPr>
              <a:t>At </a:t>
            </a:r>
            <a:r>
              <a:rPr lang="en-CA" sz="3200" b="1" u="sng" dirty="0">
                <a:solidFill>
                  <a:schemeClr val="accent2"/>
                </a:solidFill>
              </a:rPr>
              <a:t>every</a:t>
            </a:r>
            <a:r>
              <a:rPr lang="en-CA" sz="3200" b="1" dirty="0">
                <a:solidFill>
                  <a:schemeClr val="accent2"/>
                </a:solidFill>
              </a:rPr>
              <a:t> care encounter…</a:t>
            </a:r>
          </a:p>
          <a:p>
            <a:pPr marL="514350" indent="-514350">
              <a:buFont typeface="+mj-lt"/>
              <a:buAutoNum type="arabicPeriod"/>
            </a:pPr>
            <a:r>
              <a:rPr lang="en-CA" sz="3200" b="1" dirty="0">
                <a:solidFill>
                  <a:schemeClr val="accent5"/>
                </a:solidFill>
              </a:rPr>
              <a:t>Identify</a:t>
            </a:r>
            <a:r>
              <a:rPr lang="en-CA" sz="3200" dirty="0">
                <a:solidFill>
                  <a:schemeClr val="tx2"/>
                </a:solidFill>
              </a:rPr>
              <a:t> the person</a:t>
            </a:r>
          </a:p>
          <a:p>
            <a:pPr marL="514350" indent="-514350">
              <a:buFont typeface="+mj-lt"/>
              <a:buAutoNum type="arabicPeriod"/>
            </a:pPr>
            <a:r>
              <a:rPr lang="en-CA" sz="3200" b="1" dirty="0">
                <a:solidFill>
                  <a:schemeClr val="accent5"/>
                </a:solidFill>
              </a:rPr>
              <a:t>Retrieve</a:t>
            </a:r>
            <a:r>
              <a:rPr lang="en-CA" sz="3200" dirty="0">
                <a:solidFill>
                  <a:schemeClr val="tx2"/>
                </a:solidFill>
              </a:rPr>
              <a:t> their health story (“IPS”)</a:t>
            </a:r>
          </a:p>
          <a:p>
            <a:pPr marL="514350" indent="-514350">
              <a:buFont typeface="+mj-lt"/>
              <a:buAutoNum type="arabicPeriod"/>
            </a:pPr>
            <a:r>
              <a:rPr lang="en-CA" sz="3200" b="1" dirty="0">
                <a:solidFill>
                  <a:schemeClr val="accent5"/>
                </a:solidFill>
              </a:rPr>
              <a:t>Provide</a:t>
            </a:r>
            <a:r>
              <a:rPr lang="en-CA" sz="3200" dirty="0">
                <a:solidFill>
                  <a:schemeClr val="tx2"/>
                </a:solidFill>
              </a:rPr>
              <a:t> care</a:t>
            </a:r>
          </a:p>
          <a:p>
            <a:pPr marL="514350" indent="-514350">
              <a:buFont typeface="+mj-lt"/>
              <a:buAutoNum type="arabicPeriod"/>
            </a:pPr>
            <a:r>
              <a:rPr lang="en-CA" sz="3200" b="1" dirty="0">
                <a:solidFill>
                  <a:schemeClr val="accent5"/>
                </a:solidFill>
              </a:rPr>
              <a:t>Update</a:t>
            </a:r>
            <a:r>
              <a:rPr lang="en-CA" sz="3200" dirty="0">
                <a:solidFill>
                  <a:schemeClr val="tx2"/>
                </a:solidFill>
              </a:rPr>
              <a:t> their IPS</a:t>
            </a:r>
          </a:p>
        </p:txBody>
      </p:sp>
      <p:pic>
        <p:nvPicPr>
          <p:cNvPr id="2" name="Graphic 1">
            <a:extLst>
              <a:ext uri="{FF2B5EF4-FFF2-40B4-BE49-F238E27FC236}">
                <a16:creationId xmlns:a16="http://schemas.microsoft.com/office/drawing/2014/main" id="{2B24EE93-952B-0069-2D9C-D05F02A582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448" y="5189621"/>
            <a:ext cx="1701800" cy="2501900"/>
          </a:xfrm>
          <a:prstGeom prst="rect">
            <a:avLst/>
          </a:prstGeom>
        </p:spPr>
      </p:pic>
      <p:grpSp>
        <p:nvGrpSpPr>
          <p:cNvPr id="4" name="Group 3">
            <a:extLst>
              <a:ext uri="{FF2B5EF4-FFF2-40B4-BE49-F238E27FC236}">
                <a16:creationId xmlns:a16="http://schemas.microsoft.com/office/drawing/2014/main" id="{614041AF-41BF-87D7-6D51-60B687283B20}"/>
              </a:ext>
            </a:extLst>
          </p:cNvPr>
          <p:cNvGrpSpPr/>
          <p:nvPr/>
        </p:nvGrpSpPr>
        <p:grpSpPr>
          <a:xfrm>
            <a:off x="5763796" y="658416"/>
            <a:ext cx="8304896" cy="5681578"/>
            <a:chOff x="5347008" y="1109478"/>
            <a:chExt cx="9487764" cy="6490806"/>
          </a:xfrm>
        </p:grpSpPr>
        <p:cxnSp>
          <p:nvCxnSpPr>
            <p:cNvPr id="42" name="Straight Connector 41">
              <a:extLst>
                <a:ext uri="{FF2B5EF4-FFF2-40B4-BE49-F238E27FC236}">
                  <a16:creationId xmlns:a16="http://schemas.microsoft.com/office/drawing/2014/main" id="{EE13433A-897E-D27B-E490-4B69BA88B77F}"/>
                </a:ext>
              </a:extLst>
            </p:cNvPr>
            <p:cNvCxnSpPr>
              <a:cxnSpLocks/>
            </p:cNvCxnSpPr>
            <p:nvPr/>
          </p:nvCxnSpPr>
          <p:spPr>
            <a:xfrm flipV="1">
              <a:off x="7603232" y="3310322"/>
              <a:ext cx="2269252" cy="1790918"/>
            </a:xfrm>
            <a:prstGeom prst="line">
              <a:avLst/>
            </a:prstGeom>
            <a:ln w="762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03D4183-4BF6-0ED4-6AFE-E27827531BC0}"/>
                </a:ext>
              </a:extLst>
            </p:cNvPr>
            <p:cNvCxnSpPr>
              <a:cxnSpLocks/>
            </p:cNvCxnSpPr>
            <p:nvPr/>
          </p:nvCxnSpPr>
          <p:spPr>
            <a:xfrm flipV="1">
              <a:off x="9668120" y="3278072"/>
              <a:ext cx="241116" cy="2268242"/>
            </a:xfrm>
            <a:prstGeom prst="line">
              <a:avLst/>
            </a:prstGeom>
            <a:ln w="762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05DB8D5-FD00-96D9-24A7-84173065505F}"/>
                </a:ext>
              </a:extLst>
            </p:cNvPr>
            <p:cNvCxnSpPr>
              <a:cxnSpLocks/>
            </p:cNvCxnSpPr>
            <p:nvPr/>
          </p:nvCxnSpPr>
          <p:spPr>
            <a:xfrm flipH="1" flipV="1">
              <a:off x="10500602" y="3338703"/>
              <a:ext cx="1535870" cy="1578378"/>
            </a:xfrm>
            <a:prstGeom prst="line">
              <a:avLst/>
            </a:prstGeom>
            <a:ln w="762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Arrow: Curved Up 34">
              <a:extLst>
                <a:ext uri="{FF2B5EF4-FFF2-40B4-BE49-F238E27FC236}">
                  <a16:creationId xmlns:a16="http://schemas.microsoft.com/office/drawing/2014/main" id="{8351A195-2898-BEBC-8914-D3E398355E85}"/>
                </a:ext>
              </a:extLst>
            </p:cNvPr>
            <p:cNvSpPr/>
            <p:nvPr/>
          </p:nvSpPr>
          <p:spPr>
            <a:xfrm>
              <a:off x="5383644" y="4198095"/>
              <a:ext cx="8568952" cy="2880320"/>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8" name="Cloud 47">
              <a:extLst>
                <a:ext uri="{FF2B5EF4-FFF2-40B4-BE49-F238E27FC236}">
                  <a16:creationId xmlns:a16="http://schemas.microsoft.com/office/drawing/2014/main" id="{217C8E04-C344-5433-FDB0-3C2E1C71AA9B}"/>
                </a:ext>
              </a:extLst>
            </p:cNvPr>
            <p:cNvSpPr/>
            <p:nvPr/>
          </p:nvSpPr>
          <p:spPr>
            <a:xfrm>
              <a:off x="7573173" y="1109478"/>
              <a:ext cx="6307515" cy="3046989"/>
            </a:xfrm>
            <a:prstGeom prst="cloud">
              <a:avLst/>
            </a:prstGeom>
            <a:solidFill>
              <a:schemeClr val="bg1"/>
            </a:solidFill>
            <a:ln w="76200">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bg1">
                    <a:lumMod val="65000"/>
                  </a:schemeClr>
                </a:solidFill>
              </a:endParaRPr>
            </a:p>
          </p:txBody>
        </p:sp>
        <p:pic>
          <p:nvPicPr>
            <p:cNvPr id="6" name="Picture 5">
              <a:extLst>
                <a:ext uri="{FF2B5EF4-FFF2-40B4-BE49-F238E27FC236}">
                  <a16:creationId xmlns:a16="http://schemas.microsoft.com/office/drawing/2014/main" id="{D6F001D9-1677-551B-B478-CAFB0D31E92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01918" y="1645831"/>
              <a:ext cx="1854455" cy="1854455"/>
            </a:xfrm>
            <a:prstGeom prst="rect">
              <a:avLst/>
            </a:prstGeom>
          </p:spPr>
        </p:pic>
        <p:sp>
          <p:nvSpPr>
            <p:cNvPr id="41" name="TextBox 40">
              <a:extLst>
                <a:ext uri="{FF2B5EF4-FFF2-40B4-BE49-F238E27FC236}">
                  <a16:creationId xmlns:a16="http://schemas.microsoft.com/office/drawing/2014/main" id="{209E36C0-B4F1-F100-8EC9-7FAEBBA60683}"/>
                </a:ext>
              </a:extLst>
            </p:cNvPr>
            <p:cNvSpPr txBox="1"/>
            <p:nvPr/>
          </p:nvSpPr>
          <p:spPr>
            <a:xfrm>
              <a:off x="6464681" y="4810554"/>
              <a:ext cx="978153" cy="461665"/>
            </a:xfrm>
            <a:prstGeom prst="rect">
              <a:avLst/>
            </a:prstGeom>
            <a:noFill/>
          </p:spPr>
          <p:txBody>
            <a:bodyPr wrap="none" rtlCol="0">
              <a:spAutoFit/>
            </a:bodyPr>
            <a:lstStyle/>
            <a:p>
              <a:pPr algn="ctr"/>
              <a:r>
                <a:rPr lang="en-CA" sz="2400" b="1" dirty="0">
                  <a:solidFill>
                    <a:schemeClr val="accent2"/>
                  </a:solidFill>
                  <a:latin typeface="Candara" panose="020E0502030303020204" pitchFamily="34" charset="0"/>
                </a:rPr>
                <a:t>1-2-3-4</a:t>
              </a:r>
            </a:p>
          </p:txBody>
        </p:sp>
        <p:sp>
          <p:nvSpPr>
            <p:cNvPr id="43" name="TextBox 42">
              <a:extLst>
                <a:ext uri="{FF2B5EF4-FFF2-40B4-BE49-F238E27FC236}">
                  <a16:creationId xmlns:a16="http://schemas.microsoft.com/office/drawing/2014/main" id="{16616CA1-E381-48B4-91BF-FE14B7E0B72C}"/>
                </a:ext>
              </a:extLst>
            </p:cNvPr>
            <p:cNvSpPr txBox="1"/>
            <p:nvPr/>
          </p:nvSpPr>
          <p:spPr>
            <a:xfrm>
              <a:off x="8587677" y="5264764"/>
              <a:ext cx="978153" cy="461665"/>
            </a:xfrm>
            <a:prstGeom prst="rect">
              <a:avLst/>
            </a:prstGeom>
            <a:noFill/>
          </p:spPr>
          <p:txBody>
            <a:bodyPr wrap="none" rtlCol="0">
              <a:spAutoFit/>
            </a:bodyPr>
            <a:lstStyle/>
            <a:p>
              <a:pPr algn="ctr"/>
              <a:r>
                <a:rPr lang="en-CA" sz="2400" b="1" dirty="0">
                  <a:solidFill>
                    <a:schemeClr val="accent2"/>
                  </a:solidFill>
                  <a:latin typeface="Candara" panose="020E0502030303020204" pitchFamily="34" charset="0"/>
                </a:rPr>
                <a:t>1-2-3-4</a:t>
              </a:r>
            </a:p>
          </p:txBody>
        </p:sp>
        <p:sp>
          <p:nvSpPr>
            <p:cNvPr id="45" name="TextBox 44">
              <a:extLst>
                <a:ext uri="{FF2B5EF4-FFF2-40B4-BE49-F238E27FC236}">
                  <a16:creationId xmlns:a16="http://schemas.microsoft.com/office/drawing/2014/main" id="{8DF04D0D-4C12-E111-4D05-15F97A17ADC4}"/>
                </a:ext>
              </a:extLst>
            </p:cNvPr>
            <p:cNvSpPr txBox="1"/>
            <p:nvPr/>
          </p:nvSpPr>
          <p:spPr>
            <a:xfrm>
              <a:off x="10907601" y="4645576"/>
              <a:ext cx="978153" cy="461665"/>
            </a:xfrm>
            <a:prstGeom prst="rect">
              <a:avLst/>
            </a:prstGeom>
            <a:noFill/>
          </p:spPr>
          <p:txBody>
            <a:bodyPr wrap="none" rtlCol="0">
              <a:spAutoFit/>
            </a:bodyPr>
            <a:lstStyle/>
            <a:p>
              <a:pPr algn="ctr"/>
              <a:r>
                <a:rPr lang="en-CA" sz="2400" b="1" dirty="0">
                  <a:solidFill>
                    <a:schemeClr val="accent2"/>
                  </a:solidFill>
                  <a:latin typeface="Candara" panose="020E0502030303020204" pitchFamily="34" charset="0"/>
                </a:rPr>
                <a:t>1-2-3-4</a:t>
              </a:r>
            </a:p>
          </p:txBody>
        </p:sp>
        <p:pic>
          <p:nvPicPr>
            <p:cNvPr id="9" name="Graphic 8">
              <a:extLst>
                <a:ext uri="{FF2B5EF4-FFF2-40B4-BE49-F238E27FC236}">
                  <a16:creationId xmlns:a16="http://schemas.microsoft.com/office/drawing/2014/main" id="{A1E04DC5-79F7-B98F-F491-2261B3D429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263509" y="4828710"/>
              <a:ext cx="1502308" cy="1568586"/>
            </a:xfrm>
            <a:prstGeom prst="rect">
              <a:avLst/>
            </a:prstGeom>
          </p:spPr>
        </p:pic>
        <p:sp>
          <p:nvSpPr>
            <p:cNvPr id="10" name="TextBox 9">
              <a:extLst>
                <a:ext uri="{FF2B5EF4-FFF2-40B4-BE49-F238E27FC236}">
                  <a16:creationId xmlns:a16="http://schemas.microsoft.com/office/drawing/2014/main" id="{312964F4-5674-67FD-5DA7-A6B199DAA7FA}"/>
                </a:ext>
              </a:extLst>
            </p:cNvPr>
            <p:cNvSpPr txBox="1"/>
            <p:nvPr/>
          </p:nvSpPr>
          <p:spPr>
            <a:xfrm>
              <a:off x="12294249" y="6368523"/>
              <a:ext cx="2540523" cy="369332"/>
            </a:xfrm>
            <a:prstGeom prst="rect">
              <a:avLst/>
            </a:prstGeom>
            <a:noFill/>
          </p:spPr>
          <p:txBody>
            <a:bodyPr wrap="square" rtlCol="0">
              <a:spAutoFit/>
            </a:bodyPr>
            <a:lstStyle/>
            <a:p>
              <a:pPr algn="l"/>
              <a:r>
                <a:rPr lang="en-GB" sz="1800" dirty="0">
                  <a:solidFill>
                    <a:schemeClr val="tx2"/>
                  </a:solidFill>
                </a:rPr>
                <a:t>Immunization clinic</a:t>
              </a:r>
            </a:p>
          </p:txBody>
        </p:sp>
        <p:pic>
          <p:nvPicPr>
            <p:cNvPr id="11" name="Graphic 10">
              <a:extLst>
                <a:ext uri="{FF2B5EF4-FFF2-40B4-BE49-F238E27FC236}">
                  <a16:creationId xmlns:a16="http://schemas.microsoft.com/office/drawing/2014/main" id="{05E0582D-3AC6-D093-DFD0-F147062DC21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198379" y="5682725"/>
              <a:ext cx="1300778" cy="1568586"/>
            </a:xfrm>
            <a:prstGeom prst="rect">
              <a:avLst/>
            </a:prstGeom>
          </p:spPr>
        </p:pic>
        <p:sp>
          <p:nvSpPr>
            <p:cNvPr id="12" name="TextBox 11">
              <a:extLst>
                <a:ext uri="{FF2B5EF4-FFF2-40B4-BE49-F238E27FC236}">
                  <a16:creationId xmlns:a16="http://schemas.microsoft.com/office/drawing/2014/main" id="{5A7D05FD-8316-EC84-000C-46FFCC1A3CBD}"/>
                </a:ext>
              </a:extLst>
            </p:cNvPr>
            <p:cNvSpPr txBox="1"/>
            <p:nvPr/>
          </p:nvSpPr>
          <p:spPr>
            <a:xfrm>
              <a:off x="9228895" y="7230952"/>
              <a:ext cx="2540523" cy="369332"/>
            </a:xfrm>
            <a:prstGeom prst="rect">
              <a:avLst/>
            </a:prstGeom>
            <a:noFill/>
          </p:spPr>
          <p:txBody>
            <a:bodyPr wrap="square" rtlCol="0">
              <a:spAutoFit/>
            </a:bodyPr>
            <a:lstStyle/>
            <a:p>
              <a:pPr algn="l"/>
              <a:r>
                <a:rPr lang="en-GB" sz="1800" dirty="0">
                  <a:solidFill>
                    <a:schemeClr val="tx2"/>
                  </a:solidFill>
                </a:rPr>
                <a:t>District clinic</a:t>
              </a:r>
            </a:p>
          </p:txBody>
        </p:sp>
        <p:pic>
          <p:nvPicPr>
            <p:cNvPr id="13" name="Graphic 12">
              <a:extLst>
                <a:ext uri="{FF2B5EF4-FFF2-40B4-BE49-F238E27FC236}">
                  <a16:creationId xmlns:a16="http://schemas.microsoft.com/office/drawing/2014/main" id="{0DB9FD98-C85C-630B-A42B-820FBAB2981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364314" y="4880468"/>
              <a:ext cx="1205133" cy="1568586"/>
            </a:xfrm>
            <a:prstGeom prst="rect">
              <a:avLst/>
            </a:prstGeom>
          </p:spPr>
        </p:pic>
        <p:sp>
          <p:nvSpPr>
            <p:cNvPr id="14" name="TextBox 13">
              <a:extLst>
                <a:ext uri="{FF2B5EF4-FFF2-40B4-BE49-F238E27FC236}">
                  <a16:creationId xmlns:a16="http://schemas.microsoft.com/office/drawing/2014/main" id="{A87A4E98-70CD-9551-2EE8-5C904474953D}"/>
                </a:ext>
              </a:extLst>
            </p:cNvPr>
            <p:cNvSpPr txBox="1"/>
            <p:nvPr/>
          </p:nvSpPr>
          <p:spPr>
            <a:xfrm>
              <a:off x="5347008" y="6428695"/>
              <a:ext cx="2540523" cy="369332"/>
            </a:xfrm>
            <a:prstGeom prst="rect">
              <a:avLst/>
            </a:prstGeom>
            <a:noFill/>
          </p:spPr>
          <p:txBody>
            <a:bodyPr wrap="square" rtlCol="0">
              <a:spAutoFit/>
            </a:bodyPr>
            <a:lstStyle/>
            <a:p>
              <a:pPr algn="l"/>
              <a:r>
                <a:rPr lang="en-GB" sz="1800" dirty="0">
                  <a:solidFill>
                    <a:schemeClr val="tx2"/>
                  </a:solidFill>
                </a:rPr>
                <a:t>VCCT clinic</a:t>
              </a:r>
            </a:p>
          </p:txBody>
        </p:sp>
      </p:grpSp>
      <p:sp>
        <p:nvSpPr>
          <p:cNvPr id="3" name="TextBox 2">
            <a:extLst>
              <a:ext uri="{FF2B5EF4-FFF2-40B4-BE49-F238E27FC236}">
                <a16:creationId xmlns:a16="http://schemas.microsoft.com/office/drawing/2014/main" id="{606C7665-F1DE-4F0A-0655-B1A6F874B7E8}"/>
              </a:ext>
            </a:extLst>
          </p:cNvPr>
          <p:cNvSpPr txBox="1"/>
          <p:nvPr/>
        </p:nvSpPr>
        <p:spPr>
          <a:xfrm>
            <a:off x="3082744" y="6699536"/>
            <a:ext cx="11035393" cy="523220"/>
          </a:xfrm>
          <a:prstGeom prst="rect">
            <a:avLst/>
          </a:prstGeom>
          <a:noFill/>
        </p:spPr>
        <p:txBody>
          <a:bodyPr wrap="none" rtlCol="0">
            <a:spAutoFit/>
          </a:bodyPr>
          <a:lstStyle/>
          <a:p>
            <a:pPr algn="l"/>
            <a:r>
              <a:rPr lang="en-CA" sz="2800" b="1" dirty="0">
                <a:solidFill>
                  <a:schemeClr val="tx2"/>
                </a:solidFill>
              </a:rPr>
              <a:t>Care continuity is the key to achieving good outcomes at </a:t>
            </a:r>
            <a:r>
              <a:rPr lang="en-CA" sz="2800" b="1" i="1" u="sng" dirty="0">
                <a:solidFill>
                  <a:schemeClr val="accent5"/>
                </a:solidFill>
              </a:rPr>
              <a:t>scale</a:t>
            </a:r>
            <a:r>
              <a:rPr lang="en-CA" sz="2800" b="1" dirty="0">
                <a:solidFill>
                  <a:schemeClr val="tx2"/>
                </a:solidFill>
              </a:rPr>
              <a:t>.</a:t>
            </a:r>
          </a:p>
        </p:txBody>
      </p:sp>
    </p:spTree>
    <p:extLst>
      <p:ext uri="{BB962C8B-B14F-4D97-AF65-F5344CB8AC3E}">
        <p14:creationId xmlns:p14="http://schemas.microsoft.com/office/powerpoint/2010/main" val="3229081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44EEC-940B-2457-9690-22A93E3450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D66D7A6-F041-9A0E-587D-51D4827C7EDC}"/>
              </a:ext>
            </a:extLst>
          </p:cNvPr>
          <p:cNvSpPr>
            <a:spLocks noGrp="1"/>
          </p:cNvSpPr>
          <p:nvPr>
            <p:ph type="title"/>
          </p:nvPr>
        </p:nvSpPr>
        <p:spPr/>
        <p:txBody>
          <a:bodyPr/>
          <a:lstStyle/>
          <a:p>
            <a:r>
              <a:rPr lang="en-GB" dirty="0"/>
              <a:t>KEY TAKEAWAY POINTS</a:t>
            </a:r>
          </a:p>
        </p:txBody>
      </p:sp>
      <p:sp>
        <p:nvSpPr>
          <p:cNvPr id="6" name="Content Placeholder 5">
            <a:extLst>
              <a:ext uri="{FF2B5EF4-FFF2-40B4-BE49-F238E27FC236}">
                <a16:creationId xmlns:a16="http://schemas.microsoft.com/office/drawing/2014/main" id="{1B41FC3F-49E8-FC40-646E-611199534B58}"/>
              </a:ext>
            </a:extLst>
          </p:cNvPr>
          <p:cNvSpPr>
            <a:spLocks noGrp="1"/>
          </p:cNvSpPr>
          <p:nvPr>
            <p:ph idx="1"/>
          </p:nvPr>
        </p:nvSpPr>
        <p:spPr>
          <a:xfrm>
            <a:off x="828000" y="1980000"/>
            <a:ext cx="11671776" cy="5431155"/>
          </a:xfrm>
        </p:spPr>
        <p:txBody>
          <a:bodyPr/>
          <a:lstStyle/>
          <a:p>
            <a:pPr marL="457200" indent="-457200" algn="l">
              <a:buSzPct val="75000"/>
              <a:buFont typeface="Arial" panose="020B0604020202020204" pitchFamily="34" charset="0"/>
              <a:buChar char="•"/>
            </a:pPr>
            <a:r>
              <a:rPr lang="en-CA" sz="2800" b="1" dirty="0"/>
              <a:t>We will leverage digital health to systemically narrow the care delivery “know-do” gap (</a:t>
            </a:r>
            <a:r>
              <a:rPr lang="en-CA" sz="2800" b="1" dirty="0">
                <a:solidFill>
                  <a:schemeClr val="accent5"/>
                </a:solidFill>
              </a:rPr>
              <a:t>feedforward process control</a:t>
            </a:r>
            <a:r>
              <a:rPr lang="en-CA" sz="2800" b="1" dirty="0"/>
              <a:t>) and to operationalize a learning health system (</a:t>
            </a:r>
            <a:r>
              <a:rPr lang="en-CA" sz="2800" b="1" dirty="0">
                <a:solidFill>
                  <a:schemeClr val="accent5"/>
                </a:solidFill>
              </a:rPr>
              <a:t>feedback</a:t>
            </a:r>
            <a:r>
              <a:rPr lang="en-CA" sz="2800" b="1" dirty="0"/>
              <a:t>).</a:t>
            </a:r>
          </a:p>
          <a:p>
            <a:pPr marL="457200" indent="-457200" algn="l">
              <a:buSzPct val="75000"/>
              <a:buFont typeface="Arial" panose="020B0604020202020204" pitchFamily="34" charset="0"/>
              <a:buChar char="•"/>
            </a:pPr>
            <a:endParaRPr lang="en-CA" sz="1200" b="1" dirty="0"/>
          </a:p>
          <a:p>
            <a:pPr marL="457200" indent="-457200" algn="l">
              <a:buSzPct val="75000"/>
              <a:buFont typeface="Arial" panose="020B0604020202020204" pitchFamily="34" charset="0"/>
              <a:buChar char="•"/>
            </a:pPr>
            <a:r>
              <a:rPr lang="en-CA" sz="2800" b="1" dirty="0"/>
              <a:t>To mitigate risk, we expect to adopt a global portfolio of </a:t>
            </a:r>
            <a:r>
              <a:rPr lang="en-CA" sz="2800" b="1" dirty="0">
                <a:solidFill>
                  <a:schemeClr val="accent5"/>
                </a:solidFill>
              </a:rPr>
              <a:t>norms</a:t>
            </a:r>
            <a:r>
              <a:rPr lang="en-CA" sz="2800" b="1" dirty="0"/>
              <a:t> and </a:t>
            </a:r>
            <a:r>
              <a:rPr lang="en-CA" sz="2800" b="1" dirty="0">
                <a:solidFill>
                  <a:schemeClr val="accent5"/>
                </a:solidFill>
              </a:rPr>
              <a:t>standards</a:t>
            </a:r>
            <a:r>
              <a:rPr lang="en-CA" sz="2800" b="1" dirty="0"/>
              <a:t>, and to embrace proven, </a:t>
            </a:r>
            <a:r>
              <a:rPr lang="en-CA" sz="2800" b="1" dirty="0">
                <a:solidFill>
                  <a:schemeClr val="accent5"/>
                </a:solidFill>
              </a:rPr>
              <a:t>conformance-testable</a:t>
            </a:r>
            <a:r>
              <a:rPr lang="en-CA" sz="2800" b="1" dirty="0"/>
              <a:t> architectural patterns.</a:t>
            </a:r>
          </a:p>
          <a:p>
            <a:pPr marL="457200" indent="-457200" algn="l">
              <a:buSzPct val="75000"/>
              <a:buFont typeface="Arial" panose="020B0604020202020204" pitchFamily="34" charset="0"/>
              <a:buChar char="•"/>
            </a:pPr>
            <a:endParaRPr lang="en-CA" sz="1200" b="1" dirty="0"/>
          </a:p>
          <a:p>
            <a:pPr marL="457200" indent="-457200" algn="l">
              <a:buSzPct val="75000"/>
              <a:buFont typeface="Arial" panose="020B0604020202020204" pitchFamily="34" charset="0"/>
              <a:buChar char="•"/>
            </a:pPr>
            <a:r>
              <a:rPr lang="en-CA" sz="2800" b="1" dirty="0"/>
              <a:t>The Investment Rationale tool is predicated on this approach and these </a:t>
            </a:r>
            <a:r>
              <a:rPr lang="en-CA" sz="2800" b="1" dirty="0">
                <a:solidFill>
                  <a:schemeClr val="accent5"/>
                </a:solidFill>
              </a:rPr>
              <a:t>assumptions</a:t>
            </a:r>
            <a:r>
              <a:rPr lang="en-CA" sz="2800" b="1" dirty="0"/>
              <a:t>. </a:t>
            </a:r>
          </a:p>
          <a:p>
            <a:pPr marL="457200" indent="-457200" algn="l">
              <a:buSzPct val="75000"/>
              <a:buFont typeface="Arial" panose="020B0604020202020204" pitchFamily="34" charset="0"/>
              <a:buChar char="•"/>
            </a:pPr>
            <a:endParaRPr lang="en-CA" sz="1200" b="1" dirty="0"/>
          </a:p>
          <a:p>
            <a:pPr marL="457200" indent="-457200" algn="l">
              <a:buSzPct val="75000"/>
              <a:buFont typeface="Arial" panose="020B0604020202020204" pitchFamily="34" charset="0"/>
              <a:buChar char="•"/>
            </a:pPr>
            <a:r>
              <a:rPr lang="en-CA" sz="2800" b="1" dirty="0">
                <a:solidFill>
                  <a:schemeClr val="accent2"/>
                </a:solidFill>
              </a:rPr>
              <a:t>&lt;add contextual point(s) regarding country blueprint alignment to investment rationale assumptions&gt;</a:t>
            </a:r>
            <a:endParaRPr lang="en-GB" dirty="0">
              <a:solidFill>
                <a:schemeClr val="accent2"/>
              </a:solidFill>
            </a:endParaRPr>
          </a:p>
        </p:txBody>
      </p:sp>
      <p:sp>
        <p:nvSpPr>
          <p:cNvPr id="2" name="Slide Number Placeholder 1">
            <a:extLst>
              <a:ext uri="{FF2B5EF4-FFF2-40B4-BE49-F238E27FC236}">
                <a16:creationId xmlns:a16="http://schemas.microsoft.com/office/drawing/2014/main" id="{B2D5E170-14B1-EE4C-B952-4C8BA6CAA874}"/>
              </a:ext>
            </a:extLst>
          </p:cNvPr>
          <p:cNvSpPr>
            <a:spLocks noGrp="1"/>
          </p:cNvSpPr>
          <p:nvPr>
            <p:ph type="sldNum" sz="quarter" idx="12"/>
          </p:nvPr>
        </p:nvSpPr>
        <p:spPr/>
        <p:txBody>
          <a:bodyPr/>
          <a:lstStyle/>
          <a:p>
            <a:fld id="{6734F48E-A456-4E2F-B17E-509464F7A050}" type="slidenum">
              <a:rPr lang="en-CA" smtClean="0"/>
              <a:pPr/>
              <a:t>51</a:t>
            </a:fld>
            <a:endParaRPr lang="en-CA"/>
          </a:p>
        </p:txBody>
      </p:sp>
      <p:pic>
        <p:nvPicPr>
          <p:cNvPr id="8" name="Graphic 7" descr="Key with solid fill">
            <a:extLst>
              <a:ext uri="{FF2B5EF4-FFF2-40B4-BE49-F238E27FC236}">
                <a16:creationId xmlns:a16="http://schemas.microsoft.com/office/drawing/2014/main" id="{BAADEAF3-50FC-F04F-3C3F-2ECEDC1C09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280" y="298376"/>
            <a:ext cx="914400" cy="914400"/>
          </a:xfrm>
          <a:prstGeom prst="rect">
            <a:avLst/>
          </a:prstGeom>
        </p:spPr>
      </p:pic>
    </p:spTree>
    <p:extLst>
      <p:ext uri="{BB962C8B-B14F-4D97-AF65-F5344CB8AC3E}">
        <p14:creationId xmlns:p14="http://schemas.microsoft.com/office/powerpoint/2010/main" val="1244826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D33F1-54F0-B3ED-AC98-44819931068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23DFDE-AF9C-556B-82C2-CD17DBEDB1DE}"/>
              </a:ext>
            </a:extLst>
          </p:cNvPr>
          <p:cNvSpPr>
            <a:spLocks noGrp="1"/>
          </p:cNvSpPr>
          <p:nvPr>
            <p:ph type="sldNum" sz="quarter" idx="12"/>
          </p:nvPr>
        </p:nvSpPr>
        <p:spPr/>
        <p:txBody>
          <a:bodyPr/>
          <a:lstStyle/>
          <a:p>
            <a:fld id="{6734F48E-A456-4E2F-B17E-509464F7A050}" type="slidenum">
              <a:rPr lang="en-CA" smtClean="0"/>
              <a:pPr/>
              <a:t>52</a:t>
            </a:fld>
            <a:endParaRPr lang="en-CA"/>
          </a:p>
        </p:txBody>
      </p:sp>
      <p:pic>
        <p:nvPicPr>
          <p:cNvPr id="5" name="Graphic 4">
            <a:extLst>
              <a:ext uri="{FF2B5EF4-FFF2-40B4-BE49-F238E27FC236}">
                <a16:creationId xmlns:a16="http://schemas.microsoft.com/office/drawing/2014/main" id="{CA2245DD-4FDA-409D-E710-4D592232583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63472" y="3095388"/>
            <a:ext cx="3312368" cy="4562317"/>
          </a:xfrm>
          <a:prstGeom prst="rect">
            <a:avLst/>
          </a:prstGeom>
        </p:spPr>
      </p:pic>
      <p:sp>
        <p:nvSpPr>
          <p:cNvPr id="2" name="Content Placeholder 2">
            <a:extLst>
              <a:ext uri="{FF2B5EF4-FFF2-40B4-BE49-F238E27FC236}">
                <a16:creationId xmlns:a16="http://schemas.microsoft.com/office/drawing/2014/main" id="{EF9B55BE-DABB-0C16-651F-541E2617DB7E}"/>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Questions and Answers?</a:t>
            </a:r>
          </a:p>
        </p:txBody>
      </p:sp>
    </p:spTree>
    <p:extLst>
      <p:ext uri="{BB962C8B-B14F-4D97-AF65-F5344CB8AC3E}">
        <p14:creationId xmlns:p14="http://schemas.microsoft.com/office/powerpoint/2010/main" val="3602414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6A9F6-EC50-1099-DA97-70C1BF206FD0}"/>
              </a:ext>
            </a:extLst>
          </p:cNvPr>
          <p:cNvSpPr>
            <a:spLocks noGrp="1"/>
          </p:cNvSpPr>
          <p:nvPr>
            <p:ph type="title"/>
          </p:nvPr>
        </p:nvSpPr>
        <p:spPr/>
        <p:txBody>
          <a:bodyPr/>
          <a:lstStyle/>
          <a:p>
            <a:r>
              <a:rPr lang="en-GB" dirty="0"/>
              <a:t>LUNCH!</a:t>
            </a:r>
          </a:p>
        </p:txBody>
      </p:sp>
      <p:sp>
        <p:nvSpPr>
          <p:cNvPr id="4" name="Slide Number Placeholder 3">
            <a:extLst>
              <a:ext uri="{FF2B5EF4-FFF2-40B4-BE49-F238E27FC236}">
                <a16:creationId xmlns:a16="http://schemas.microsoft.com/office/drawing/2014/main" id="{BE763AF3-F62B-B0AC-8532-90CE111AEEAD}"/>
              </a:ext>
            </a:extLst>
          </p:cNvPr>
          <p:cNvSpPr>
            <a:spLocks noGrp="1"/>
          </p:cNvSpPr>
          <p:nvPr>
            <p:ph type="sldNum" sz="quarter" idx="12"/>
          </p:nvPr>
        </p:nvSpPr>
        <p:spPr/>
        <p:txBody>
          <a:bodyPr/>
          <a:lstStyle/>
          <a:p>
            <a:fld id="{6734F48E-A456-4E2F-B17E-509464F7A050}" type="slidenum">
              <a:rPr lang="en-CA" smtClean="0"/>
              <a:pPr/>
              <a:t>53</a:t>
            </a:fld>
            <a:endParaRPr lang="en-CA"/>
          </a:p>
        </p:txBody>
      </p:sp>
      <p:pic>
        <p:nvPicPr>
          <p:cNvPr id="8" name="Graphic 7">
            <a:extLst>
              <a:ext uri="{FF2B5EF4-FFF2-40B4-BE49-F238E27FC236}">
                <a16:creationId xmlns:a16="http://schemas.microsoft.com/office/drawing/2014/main" id="{77A3F30B-2989-F10A-C262-CB9BA9516B2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210744" y="3610744"/>
            <a:ext cx="7920880" cy="4042949"/>
          </a:xfrm>
          <a:prstGeom prst="rect">
            <a:avLst/>
          </a:prstGeom>
        </p:spPr>
      </p:pic>
    </p:spTree>
    <p:extLst>
      <p:ext uri="{BB962C8B-B14F-4D97-AF65-F5344CB8AC3E}">
        <p14:creationId xmlns:p14="http://schemas.microsoft.com/office/powerpoint/2010/main" val="224529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84C75-F8AF-E845-F336-4C5BD35B417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81EB09-51AE-536F-E9DA-EC859AF97362}"/>
              </a:ext>
            </a:extLst>
          </p:cNvPr>
          <p:cNvSpPr>
            <a:spLocks noGrp="1"/>
          </p:cNvSpPr>
          <p:nvPr>
            <p:ph type="sldNum" sz="quarter" idx="12"/>
          </p:nvPr>
        </p:nvSpPr>
        <p:spPr/>
        <p:txBody>
          <a:bodyPr/>
          <a:lstStyle/>
          <a:p>
            <a:fld id="{6734F48E-A456-4E2F-B17E-509464F7A050}" type="slidenum">
              <a:rPr lang="en-CA" smtClean="0"/>
              <a:pPr/>
              <a:t>54</a:t>
            </a:fld>
            <a:endParaRPr lang="en-CA"/>
          </a:p>
        </p:txBody>
      </p:sp>
      <p:sp>
        <p:nvSpPr>
          <p:cNvPr id="2" name="Content Placeholder 2">
            <a:extLst>
              <a:ext uri="{FF2B5EF4-FFF2-40B4-BE49-F238E27FC236}">
                <a16:creationId xmlns:a16="http://schemas.microsoft.com/office/drawing/2014/main" id="{D0253D0A-108B-37D2-8569-B9C7D32AB7D1}"/>
              </a:ext>
            </a:extLst>
          </p:cNvPr>
          <p:cNvSpPr txBox="1">
            <a:spLocks/>
          </p:cNvSpPr>
          <p:nvPr/>
        </p:nvSpPr>
        <p:spPr>
          <a:xfrm>
            <a:off x="834480" y="1954560"/>
            <a:ext cx="8712968"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Based on GDHM, how </a:t>
            </a:r>
            <a:r>
              <a:rPr lang="en-CA" sz="4800" b="1" dirty="0">
                <a:solidFill>
                  <a:schemeClr val="accent5"/>
                </a:solidFill>
                <a:latin typeface="+mn-lt"/>
              </a:rPr>
              <a:t>ready</a:t>
            </a:r>
            <a:r>
              <a:rPr lang="en-CA" sz="4800" b="1" dirty="0">
                <a:latin typeface="+mn-lt"/>
              </a:rPr>
              <a:t> are we to implement national-scale digital health infrastructure?</a:t>
            </a:r>
          </a:p>
          <a:p>
            <a:pPr>
              <a:buFont typeface="Arial" panose="020B0604020202020204" pitchFamily="34" charset="0"/>
              <a:buChar char="•"/>
            </a:pPr>
            <a:endParaRPr lang="en-CA" sz="4800" b="1" dirty="0">
              <a:latin typeface="+mn-lt"/>
            </a:endParaRPr>
          </a:p>
        </p:txBody>
      </p:sp>
      <p:pic>
        <p:nvPicPr>
          <p:cNvPr id="3" name="Graphic 2">
            <a:extLst>
              <a:ext uri="{FF2B5EF4-FFF2-40B4-BE49-F238E27FC236}">
                <a16:creationId xmlns:a16="http://schemas.microsoft.com/office/drawing/2014/main" id="{DDEDF5B4-4739-CA62-0CF9-25852973BA3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700919" y="4309239"/>
            <a:ext cx="6429362" cy="3372780"/>
          </a:xfrm>
          <a:prstGeom prst="rect">
            <a:avLst/>
          </a:prstGeom>
        </p:spPr>
      </p:pic>
    </p:spTree>
    <p:extLst>
      <p:ext uri="{BB962C8B-B14F-4D97-AF65-F5344CB8AC3E}">
        <p14:creationId xmlns:p14="http://schemas.microsoft.com/office/powerpoint/2010/main" val="24176240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668A83-25BD-05D5-509F-3FFE0F1CBED1}"/>
              </a:ext>
            </a:extLst>
          </p:cNvPr>
          <p:cNvSpPr>
            <a:spLocks noGrp="1"/>
          </p:cNvSpPr>
          <p:nvPr>
            <p:ph type="title"/>
          </p:nvPr>
        </p:nvSpPr>
        <p:spPr/>
        <p:txBody>
          <a:bodyPr/>
          <a:lstStyle/>
          <a:p>
            <a:r>
              <a:rPr lang="en-CA" dirty="0"/>
              <a:t>GDHM CONTENT</a:t>
            </a:r>
          </a:p>
        </p:txBody>
      </p:sp>
      <p:sp>
        <p:nvSpPr>
          <p:cNvPr id="4" name="Content Placeholder 3">
            <a:extLst>
              <a:ext uri="{FF2B5EF4-FFF2-40B4-BE49-F238E27FC236}">
                <a16:creationId xmlns:a16="http://schemas.microsoft.com/office/drawing/2014/main" id="{01E4CBF7-4C70-D469-3F3F-4545CCE16AA3}"/>
              </a:ext>
            </a:extLst>
          </p:cNvPr>
          <p:cNvSpPr>
            <a:spLocks noGrp="1"/>
          </p:cNvSpPr>
          <p:nvPr>
            <p:ph idx="1"/>
          </p:nvPr>
        </p:nvSpPr>
        <p:spPr/>
        <p:txBody>
          <a:bodyPr>
            <a:normAutofit/>
          </a:bodyPr>
          <a:lstStyle/>
          <a:p>
            <a:r>
              <a:rPr lang="en-CA" sz="2800" b="1" dirty="0"/>
              <a:t>Navigate to the GDHM country page (e.g. for Botswana: </a:t>
            </a:r>
            <a:r>
              <a:rPr lang="en-CA" sz="2800" b="1" dirty="0">
                <a:hlinkClick r:id="rId2"/>
              </a:rPr>
              <a:t>https://monitor.digitalhealthmonitor.org/country_profile/BWA</a:t>
            </a:r>
            <a:r>
              <a:rPr lang="en-CA" sz="2800" b="1" dirty="0"/>
              <a:t> )</a:t>
            </a:r>
          </a:p>
          <a:p>
            <a:endParaRPr lang="en-CA" sz="1200" b="1" dirty="0"/>
          </a:p>
          <a:p>
            <a:r>
              <a:rPr lang="en-CA" sz="2800" b="1" dirty="0"/>
              <a:t>Capture content for each of the 7 axes of readiness assessment and paste, one axis per slide. Botswana example included.</a:t>
            </a:r>
          </a:p>
          <a:p>
            <a:endParaRPr lang="en-CA" sz="1200" b="1" dirty="0"/>
          </a:p>
          <a:p>
            <a:r>
              <a:rPr lang="en-CA" sz="2800" b="1" dirty="0"/>
              <a:t>Navigate to the GSMA country page for mobile phone coverage (</a:t>
            </a:r>
            <a:r>
              <a:rPr lang="en-CA" sz="2800" b="1" dirty="0">
                <a:hlinkClick r:id="rId3"/>
              </a:rPr>
              <a:t>https://www.gsma.com/coverage/</a:t>
            </a:r>
            <a:r>
              <a:rPr lang="en-CA" sz="2800" b="1" dirty="0"/>
              <a:t>) and select the target country. For each mobile operator, copy the coverage map onto a slide (one per operator). NOTE example coverage maps from Botswana.</a:t>
            </a:r>
          </a:p>
          <a:p>
            <a:endParaRPr lang="en-CA" sz="1200" b="1" dirty="0"/>
          </a:p>
          <a:p>
            <a:r>
              <a:rPr lang="en-CA" sz="2800" b="1" dirty="0"/>
              <a:t>Add a summary slide with “key takeaways” at the end.</a:t>
            </a:r>
          </a:p>
          <a:p>
            <a:endParaRPr lang="en-CA" sz="2800" b="1" dirty="0"/>
          </a:p>
        </p:txBody>
      </p:sp>
      <p:sp>
        <p:nvSpPr>
          <p:cNvPr id="2" name="Slide Number Placeholder 1">
            <a:extLst>
              <a:ext uri="{FF2B5EF4-FFF2-40B4-BE49-F238E27FC236}">
                <a16:creationId xmlns:a16="http://schemas.microsoft.com/office/drawing/2014/main" id="{AFAFE834-8779-204F-D484-05C0303D6B16}"/>
              </a:ext>
            </a:extLst>
          </p:cNvPr>
          <p:cNvSpPr>
            <a:spLocks noGrp="1"/>
          </p:cNvSpPr>
          <p:nvPr>
            <p:ph type="sldNum" sz="quarter" idx="12"/>
          </p:nvPr>
        </p:nvSpPr>
        <p:spPr/>
        <p:txBody>
          <a:bodyPr/>
          <a:lstStyle/>
          <a:p>
            <a:fld id="{6734F48E-A456-4E2F-B17E-509464F7A050}" type="slidenum">
              <a:rPr lang="en-CA" smtClean="0"/>
              <a:pPr/>
              <a:t>55</a:t>
            </a:fld>
            <a:endParaRPr lang="en-CA"/>
          </a:p>
        </p:txBody>
      </p:sp>
    </p:spTree>
    <p:extLst>
      <p:ext uri="{BB962C8B-B14F-4D97-AF65-F5344CB8AC3E}">
        <p14:creationId xmlns:p14="http://schemas.microsoft.com/office/powerpoint/2010/main" val="34928032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059FF5-85A3-F823-1975-FE2E240AEBF4}"/>
              </a:ext>
            </a:extLst>
          </p:cNvPr>
          <p:cNvSpPr>
            <a:spLocks noGrp="1"/>
          </p:cNvSpPr>
          <p:nvPr>
            <p:ph type="title"/>
          </p:nvPr>
        </p:nvSpPr>
        <p:spPr/>
        <p:txBody>
          <a:bodyPr/>
          <a:lstStyle/>
          <a:p>
            <a:r>
              <a:rPr lang="en-GB" dirty="0"/>
              <a:t>SUMMARY</a:t>
            </a:r>
          </a:p>
        </p:txBody>
      </p:sp>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56</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462863" y="7731282"/>
            <a:ext cx="3682418" cy="230832"/>
          </a:xfrm>
          <a:prstGeom prst="rect">
            <a:avLst/>
          </a:prstGeom>
          <a:noFill/>
        </p:spPr>
        <p:txBody>
          <a:bodyPr wrap="none" rtlCol="0">
            <a:spAutoFit/>
          </a:bodyPr>
          <a:lstStyle/>
          <a:p>
            <a:pPr algn="l"/>
            <a:r>
              <a:rPr lang="en-CA" sz="900" dirty="0">
                <a:solidFill>
                  <a:schemeClr val="tx2"/>
                </a:solidFill>
                <a:hlinkClick r:id="rId2"/>
              </a:rPr>
              <a:t>https://monitor.digitalhealthmonitor.org/country_profile/BWA</a:t>
            </a:r>
            <a:r>
              <a:rPr lang="en-CA" sz="900" dirty="0">
                <a:solidFill>
                  <a:schemeClr val="tx2"/>
                </a:solidFill>
              </a:rPr>
              <a:t> 2023 data </a:t>
            </a:r>
          </a:p>
        </p:txBody>
      </p:sp>
      <p:grpSp>
        <p:nvGrpSpPr>
          <p:cNvPr id="7" name="Group 6">
            <a:extLst>
              <a:ext uri="{FF2B5EF4-FFF2-40B4-BE49-F238E27FC236}">
                <a16:creationId xmlns:a16="http://schemas.microsoft.com/office/drawing/2014/main" id="{62019C34-6C37-6DBC-BC0F-9263FA58347D}"/>
              </a:ext>
            </a:extLst>
          </p:cNvPr>
          <p:cNvGrpSpPr/>
          <p:nvPr/>
        </p:nvGrpSpPr>
        <p:grpSpPr>
          <a:xfrm>
            <a:off x="834480" y="3155089"/>
            <a:ext cx="6696744" cy="1440160"/>
            <a:chOff x="186408" y="3155089"/>
            <a:chExt cx="6696744" cy="1440160"/>
          </a:xfrm>
        </p:grpSpPr>
        <p:pic>
          <p:nvPicPr>
            <p:cNvPr id="14" name="Picture 13">
              <a:extLst>
                <a:ext uri="{FF2B5EF4-FFF2-40B4-BE49-F238E27FC236}">
                  <a16:creationId xmlns:a16="http://schemas.microsoft.com/office/drawing/2014/main" id="{A61924A9-9BCC-AAE0-73D8-A497C1554547}"/>
                </a:ext>
              </a:extLst>
            </p:cNvPr>
            <p:cNvPicPr>
              <a:picLocks noChangeAspect="1"/>
            </p:cNvPicPr>
            <p:nvPr/>
          </p:nvPicPr>
          <p:blipFill rotWithShape="1">
            <a:blip r:embed="rId3"/>
            <a:srcRect l="290" t="12198" r="65750" b="74301"/>
            <a:stretch/>
          </p:blipFill>
          <p:spPr>
            <a:xfrm>
              <a:off x="186408" y="3155089"/>
              <a:ext cx="6624736" cy="1440160"/>
            </a:xfrm>
            <a:prstGeom prst="rect">
              <a:avLst/>
            </a:prstGeom>
          </p:spPr>
        </p:pic>
        <p:sp>
          <p:nvSpPr>
            <p:cNvPr id="15" name="Rectangle: Rounded Corners 14">
              <a:extLst>
                <a:ext uri="{FF2B5EF4-FFF2-40B4-BE49-F238E27FC236}">
                  <a16:creationId xmlns:a16="http://schemas.microsoft.com/office/drawing/2014/main" id="{EDC54138-396C-18EE-FCF1-44C52AFBF632}"/>
                </a:ext>
              </a:extLst>
            </p:cNvPr>
            <p:cNvSpPr/>
            <p:nvPr/>
          </p:nvSpPr>
          <p:spPr>
            <a:xfrm>
              <a:off x="6163072" y="3970784"/>
              <a:ext cx="720080" cy="62446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grpSp>
      <p:grpSp>
        <p:nvGrpSpPr>
          <p:cNvPr id="6" name="Group 5">
            <a:extLst>
              <a:ext uri="{FF2B5EF4-FFF2-40B4-BE49-F238E27FC236}">
                <a16:creationId xmlns:a16="http://schemas.microsoft.com/office/drawing/2014/main" id="{441BF94A-C42A-AA1D-52DB-92578A1ED481}"/>
              </a:ext>
            </a:extLst>
          </p:cNvPr>
          <p:cNvGrpSpPr/>
          <p:nvPr/>
        </p:nvGrpSpPr>
        <p:grpSpPr>
          <a:xfrm>
            <a:off x="8539336" y="273945"/>
            <a:ext cx="5040560" cy="6720516"/>
            <a:chOff x="7021767" y="82149"/>
            <a:chExt cx="5975453" cy="7966998"/>
          </a:xfrm>
        </p:grpSpPr>
        <p:pic>
          <p:nvPicPr>
            <p:cNvPr id="8" name="Picture 7">
              <a:extLst>
                <a:ext uri="{FF2B5EF4-FFF2-40B4-BE49-F238E27FC236}">
                  <a16:creationId xmlns:a16="http://schemas.microsoft.com/office/drawing/2014/main" id="{18A11C2D-FFFD-5439-6CA7-502C11224CC8}"/>
                </a:ext>
              </a:extLst>
            </p:cNvPr>
            <p:cNvPicPr>
              <a:picLocks noChangeAspect="1"/>
            </p:cNvPicPr>
            <p:nvPr/>
          </p:nvPicPr>
          <p:blipFill rotWithShape="1">
            <a:blip r:embed="rId4"/>
            <a:srcRect l="63645" t="9498" r="1766" b="6093"/>
            <a:stretch/>
          </p:blipFill>
          <p:spPr>
            <a:xfrm>
              <a:off x="7021767" y="82149"/>
              <a:ext cx="5904835" cy="7879965"/>
            </a:xfrm>
            <a:prstGeom prst="rect">
              <a:avLst/>
            </a:prstGeom>
          </p:spPr>
        </p:pic>
        <p:sp>
          <p:nvSpPr>
            <p:cNvPr id="16" name="Rectangle: Rounded Corners 15">
              <a:extLst>
                <a:ext uri="{FF2B5EF4-FFF2-40B4-BE49-F238E27FC236}">
                  <a16:creationId xmlns:a16="http://schemas.microsoft.com/office/drawing/2014/main" id="{B909E5D8-83F6-7F64-271E-DF6F25B82DF9}"/>
                </a:ext>
              </a:extLst>
            </p:cNvPr>
            <p:cNvSpPr/>
            <p:nvPr/>
          </p:nvSpPr>
          <p:spPr>
            <a:xfrm>
              <a:off x="7027167" y="6762470"/>
              <a:ext cx="5970053" cy="128667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7" name="Rectangle: Rounded Corners 16">
              <a:extLst>
                <a:ext uri="{FF2B5EF4-FFF2-40B4-BE49-F238E27FC236}">
                  <a16:creationId xmlns:a16="http://schemas.microsoft.com/office/drawing/2014/main" id="{4EBD4E3B-71C5-B0C5-F48F-EBF4C3B39937}"/>
                </a:ext>
              </a:extLst>
            </p:cNvPr>
            <p:cNvSpPr/>
            <p:nvPr/>
          </p:nvSpPr>
          <p:spPr>
            <a:xfrm>
              <a:off x="7021767" y="5352753"/>
              <a:ext cx="5970053" cy="121466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grpSp>
    </p:spTree>
    <p:extLst>
      <p:ext uri="{BB962C8B-B14F-4D97-AF65-F5344CB8AC3E}">
        <p14:creationId xmlns:p14="http://schemas.microsoft.com/office/powerpoint/2010/main" val="1597316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99D75-BF73-5383-97D1-3054F4A10CF3}"/>
              </a:ext>
            </a:extLst>
          </p:cNvPr>
          <p:cNvSpPr>
            <a:spLocks noGrp="1"/>
          </p:cNvSpPr>
          <p:nvPr>
            <p:ph type="title"/>
          </p:nvPr>
        </p:nvSpPr>
        <p:spPr/>
        <p:txBody>
          <a:bodyPr/>
          <a:lstStyle/>
          <a:p>
            <a:r>
              <a:rPr lang="en-GB" dirty="0"/>
              <a:t>LEADERSHIP &amp; GOVERNANCE</a:t>
            </a:r>
          </a:p>
        </p:txBody>
      </p:sp>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57</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462863" y="7731282"/>
            <a:ext cx="3682418" cy="230832"/>
          </a:xfrm>
          <a:prstGeom prst="rect">
            <a:avLst/>
          </a:prstGeom>
          <a:noFill/>
        </p:spPr>
        <p:txBody>
          <a:bodyPr wrap="none" rtlCol="0">
            <a:spAutoFit/>
          </a:bodyPr>
          <a:lstStyle/>
          <a:p>
            <a:pPr algn="l"/>
            <a:r>
              <a:rPr lang="en-CA" sz="900" dirty="0">
                <a:solidFill>
                  <a:schemeClr val="tx2"/>
                </a:solidFill>
                <a:hlinkClick r:id="rId2"/>
              </a:rPr>
              <a:t>https://monitor.digitalhealthmonitor.org/country_profile/BWA</a:t>
            </a:r>
            <a:r>
              <a:rPr lang="en-CA" sz="900" dirty="0">
                <a:solidFill>
                  <a:schemeClr val="tx2"/>
                </a:solidFill>
              </a:rPr>
              <a:t> 2023 data </a:t>
            </a:r>
          </a:p>
        </p:txBody>
      </p:sp>
      <p:pic>
        <p:nvPicPr>
          <p:cNvPr id="4" name="Picture 3">
            <a:extLst>
              <a:ext uri="{FF2B5EF4-FFF2-40B4-BE49-F238E27FC236}">
                <a16:creationId xmlns:a16="http://schemas.microsoft.com/office/drawing/2014/main" id="{992BAF7B-8968-E629-3C64-0F088903ABF1}"/>
              </a:ext>
            </a:extLst>
          </p:cNvPr>
          <p:cNvPicPr>
            <a:picLocks noChangeAspect="1"/>
          </p:cNvPicPr>
          <p:nvPr/>
        </p:nvPicPr>
        <p:blipFill rotWithShape="1">
          <a:blip r:embed="rId3"/>
          <a:srcRect l="782" t="26599" r="37203" b="18498"/>
          <a:stretch/>
        </p:blipFill>
        <p:spPr>
          <a:xfrm>
            <a:off x="848587" y="2170800"/>
            <a:ext cx="7776864" cy="3764990"/>
          </a:xfrm>
          <a:prstGeom prst="rect">
            <a:avLst/>
          </a:prstGeom>
          <a:ln>
            <a:noFill/>
          </a:ln>
          <a:effectLst>
            <a:outerShdw blurRad="292100" dist="139700" dir="2700000" algn="tl" rotWithShape="0">
              <a:srgbClr val="333333">
                <a:alpha val="65000"/>
              </a:srgbClr>
            </a:outerShdw>
          </a:effectLst>
        </p:spPr>
      </p:pic>
      <p:sp>
        <p:nvSpPr>
          <p:cNvPr id="6" name="Oval 5">
            <a:extLst>
              <a:ext uri="{FF2B5EF4-FFF2-40B4-BE49-F238E27FC236}">
                <a16:creationId xmlns:a16="http://schemas.microsoft.com/office/drawing/2014/main" id="{E1A428CB-8F7D-E0B8-E754-12CAC71952DD}"/>
              </a:ext>
            </a:extLst>
          </p:cNvPr>
          <p:cNvSpPr/>
          <p:nvPr/>
        </p:nvSpPr>
        <p:spPr>
          <a:xfrm>
            <a:off x="7884797" y="2098576"/>
            <a:ext cx="556834" cy="5554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8" name="Picture 7">
            <a:extLst>
              <a:ext uri="{FF2B5EF4-FFF2-40B4-BE49-F238E27FC236}">
                <a16:creationId xmlns:a16="http://schemas.microsoft.com/office/drawing/2014/main" id="{18A11C2D-FFFD-5439-6CA7-502C11224CC8}"/>
              </a:ext>
            </a:extLst>
          </p:cNvPr>
          <p:cNvPicPr>
            <a:picLocks noChangeAspect="1"/>
          </p:cNvPicPr>
          <p:nvPr/>
        </p:nvPicPr>
        <p:blipFill rotWithShape="1">
          <a:blip r:embed="rId4"/>
          <a:srcRect l="63645" t="9498" r="1766" b="6093"/>
          <a:stretch/>
        </p:blipFill>
        <p:spPr>
          <a:xfrm>
            <a:off x="9448256" y="2746648"/>
            <a:ext cx="3453379" cy="4608512"/>
          </a:xfrm>
          <a:prstGeom prst="rect">
            <a:avLst/>
          </a:prstGeom>
        </p:spPr>
      </p:pic>
      <p:sp>
        <p:nvSpPr>
          <p:cNvPr id="12" name="TextBox 11">
            <a:extLst>
              <a:ext uri="{FF2B5EF4-FFF2-40B4-BE49-F238E27FC236}">
                <a16:creationId xmlns:a16="http://schemas.microsoft.com/office/drawing/2014/main" id="{80FA6C4D-BB3A-8F4C-53D9-A5450BF263A1}"/>
              </a:ext>
            </a:extLst>
          </p:cNvPr>
          <p:cNvSpPr txBox="1"/>
          <p:nvPr/>
        </p:nvSpPr>
        <p:spPr>
          <a:xfrm>
            <a:off x="812814" y="6327885"/>
            <a:ext cx="7726522" cy="523220"/>
          </a:xfrm>
          <a:prstGeom prst="rect">
            <a:avLst/>
          </a:prstGeom>
          <a:noFill/>
        </p:spPr>
        <p:txBody>
          <a:bodyPr wrap="square">
            <a:spAutoFit/>
          </a:bodyPr>
          <a:lstStyle/>
          <a:p>
            <a:pPr algn="l"/>
            <a:r>
              <a:rPr lang="en-US" sz="1400" b="0" i="0" u="none" strike="noStrike" baseline="0" dirty="0">
                <a:solidFill>
                  <a:srgbClr val="00B0F0"/>
                </a:solidFill>
              </a:rPr>
              <a:t>Digital health strategies and programs are developed and implemented with formal consideration of equity and human rights implications with no strategy(s) for addressing them.</a:t>
            </a:r>
          </a:p>
        </p:txBody>
      </p:sp>
      <p:pic>
        <p:nvPicPr>
          <p:cNvPr id="14" name="Picture 13">
            <a:extLst>
              <a:ext uri="{FF2B5EF4-FFF2-40B4-BE49-F238E27FC236}">
                <a16:creationId xmlns:a16="http://schemas.microsoft.com/office/drawing/2014/main" id="{A61924A9-9BCC-AAE0-73D8-A497C1554547}"/>
              </a:ext>
            </a:extLst>
          </p:cNvPr>
          <p:cNvPicPr>
            <a:picLocks noChangeAspect="1"/>
          </p:cNvPicPr>
          <p:nvPr/>
        </p:nvPicPr>
        <p:blipFill rotWithShape="1">
          <a:blip r:embed="rId5"/>
          <a:srcRect l="290" t="12198" r="65750" b="74301"/>
          <a:stretch/>
        </p:blipFill>
        <p:spPr>
          <a:xfrm>
            <a:off x="9448256" y="1614812"/>
            <a:ext cx="4450624" cy="967527"/>
          </a:xfrm>
          <a:prstGeom prst="rect">
            <a:avLst/>
          </a:prstGeom>
        </p:spPr>
      </p:pic>
      <p:sp>
        <p:nvSpPr>
          <p:cNvPr id="9" name="Oval 8">
            <a:extLst>
              <a:ext uri="{FF2B5EF4-FFF2-40B4-BE49-F238E27FC236}">
                <a16:creationId xmlns:a16="http://schemas.microsoft.com/office/drawing/2014/main" id="{0BA8D8B8-C0BB-843A-9430-1B1486554DDC}"/>
              </a:ext>
            </a:extLst>
          </p:cNvPr>
          <p:cNvSpPr/>
          <p:nvPr/>
        </p:nvSpPr>
        <p:spPr>
          <a:xfrm>
            <a:off x="10699576" y="332271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4262902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EF6949F-E877-7316-CC4F-93A7709BF6B1}"/>
              </a:ext>
            </a:extLst>
          </p:cNvPr>
          <p:cNvSpPr>
            <a:spLocks noGrp="1"/>
          </p:cNvSpPr>
          <p:nvPr>
            <p:ph type="title"/>
          </p:nvPr>
        </p:nvSpPr>
        <p:spPr/>
        <p:txBody>
          <a:bodyPr/>
          <a:lstStyle/>
          <a:p>
            <a:r>
              <a:rPr lang="en-CA" sz="4800" dirty="0">
                <a:solidFill>
                  <a:schemeClr val="tx2"/>
                </a:solidFill>
              </a:rPr>
              <a:t>STRATEGY &amp; INVESTMENT</a:t>
            </a:r>
            <a:endParaRPr lang="en-GB" dirty="0"/>
          </a:p>
        </p:txBody>
      </p:sp>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58</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462863" y="7731282"/>
            <a:ext cx="3682418" cy="230832"/>
          </a:xfrm>
          <a:prstGeom prst="rect">
            <a:avLst/>
          </a:prstGeom>
          <a:noFill/>
        </p:spPr>
        <p:txBody>
          <a:bodyPr wrap="none" rtlCol="0">
            <a:spAutoFit/>
          </a:bodyPr>
          <a:lstStyle/>
          <a:p>
            <a:pPr algn="l"/>
            <a:r>
              <a:rPr lang="en-CA" sz="900" dirty="0">
                <a:solidFill>
                  <a:schemeClr val="tx2"/>
                </a:solidFill>
                <a:hlinkClick r:id="rId2"/>
              </a:rPr>
              <a:t>https://monitor.digitalhealthmonitor.org/country_profile/BWA</a:t>
            </a:r>
            <a:r>
              <a:rPr lang="en-CA" sz="900" dirty="0">
                <a:solidFill>
                  <a:schemeClr val="tx2"/>
                </a:solidFill>
              </a:rPr>
              <a:t> 2023 data </a:t>
            </a:r>
          </a:p>
        </p:txBody>
      </p:sp>
      <p:pic>
        <p:nvPicPr>
          <p:cNvPr id="7" name="Picture 6">
            <a:extLst>
              <a:ext uri="{FF2B5EF4-FFF2-40B4-BE49-F238E27FC236}">
                <a16:creationId xmlns:a16="http://schemas.microsoft.com/office/drawing/2014/main" id="{F2BB00F7-DFDA-1D63-F875-6253B7E2602F}"/>
              </a:ext>
            </a:extLst>
          </p:cNvPr>
          <p:cNvPicPr>
            <a:picLocks noChangeAspect="1"/>
          </p:cNvPicPr>
          <p:nvPr/>
        </p:nvPicPr>
        <p:blipFill rotWithShape="1">
          <a:blip r:embed="rId3"/>
          <a:srcRect l="782" t="19399" r="37203" b="42799"/>
          <a:stretch/>
        </p:blipFill>
        <p:spPr>
          <a:xfrm>
            <a:off x="849600" y="2170584"/>
            <a:ext cx="7776000" cy="259200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7579DFE-9C05-9F4D-C23C-488ABED10333}"/>
              </a:ext>
            </a:extLst>
          </p:cNvPr>
          <p:cNvSpPr txBox="1"/>
          <p:nvPr/>
        </p:nvSpPr>
        <p:spPr>
          <a:xfrm>
            <a:off x="843960" y="5050904"/>
            <a:ext cx="5247104" cy="523220"/>
          </a:xfrm>
          <a:prstGeom prst="rect">
            <a:avLst/>
          </a:prstGeom>
          <a:noFill/>
        </p:spPr>
        <p:txBody>
          <a:bodyPr wrap="square">
            <a:spAutoFit/>
          </a:bodyPr>
          <a:lstStyle/>
          <a:p>
            <a:pPr algn="l"/>
            <a:r>
              <a:rPr lang="en-US" sz="1400" dirty="0">
                <a:solidFill>
                  <a:srgbClr val="00B0F0"/>
                </a:solidFill>
              </a:rPr>
              <a:t>The private sector participation and investment in the country's digital health activities and investment is ad-hoc and limited.</a:t>
            </a:r>
            <a:endParaRPr lang="en-CA" sz="1400" dirty="0">
              <a:solidFill>
                <a:srgbClr val="00B0F0"/>
              </a:solidFill>
            </a:endParaRPr>
          </a:p>
        </p:txBody>
      </p:sp>
      <p:sp>
        <p:nvSpPr>
          <p:cNvPr id="3" name="Oval 2">
            <a:extLst>
              <a:ext uri="{FF2B5EF4-FFF2-40B4-BE49-F238E27FC236}">
                <a16:creationId xmlns:a16="http://schemas.microsoft.com/office/drawing/2014/main" id="{7A7232BC-A545-1CBB-DDB0-705571623087}"/>
              </a:ext>
            </a:extLst>
          </p:cNvPr>
          <p:cNvSpPr/>
          <p:nvPr/>
        </p:nvSpPr>
        <p:spPr>
          <a:xfrm>
            <a:off x="7884797" y="2098576"/>
            <a:ext cx="556834" cy="5554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F5D44AF1-669E-8628-B310-88084EFB5904}"/>
              </a:ext>
            </a:extLst>
          </p:cNvPr>
          <p:cNvPicPr>
            <a:picLocks noChangeAspect="1"/>
          </p:cNvPicPr>
          <p:nvPr/>
        </p:nvPicPr>
        <p:blipFill rotWithShape="1">
          <a:blip r:embed="rId4"/>
          <a:srcRect l="63645" t="9498" r="1766" b="6093"/>
          <a:stretch/>
        </p:blipFill>
        <p:spPr>
          <a:xfrm>
            <a:off x="9448256" y="2746648"/>
            <a:ext cx="3453379" cy="4608512"/>
          </a:xfrm>
          <a:prstGeom prst="rect">
            <a:avLst/>
          </a:prstGeom>
        </p:spPr>
      </p:pic>
      <p:pic>
        <p:nvPicPr>
          <p:cNvPr id="13" name="Picture 12">
            <a:extLst>
              <a:ext uri="{FF2B5EF4-FFF2-40B4-BE49-F238E27FC236}">
                <a16:creationId xmlns:a16="http://schemas.microsoft.com/office/drawing/2014/main" id="{CDA7C2D0-6527-01B0-351E-2D8CEA59CCD1}"/>
              </a:ext>
            </a:extLst>
          </p:cNvPr>
          <p:cNvPicPr>
            <a:picLocks noChangeAspect="1"/>
          </p:cNvPicPr>
          <p:nvPr/>
        </p:nvPicPr>
        <p:blipFill rotWithShape="1">
          <a:blip r:embed="rId5"/>
          <a:srcRect l="290" t="12198" r="65750" b="74301"/>
          <a:stretch/>
        </p:blipFill>
        <p:spPr>
          <a:xfrm>
            <a:off x="9448256" y="1614812"/>
            <a:ext cx="4450624" cy="967527"/>
          </a:xfrm>
          <a:prstGeom prst="rect">
            <a:avLst/>
          </a:prstGeom>
        </p:spPr>
      </p:pic>
      <p:sp>
        <p:nvSpPr>
          <p:cNvPr id="14" name="Oval 13">
            <a:extLst>
              <a:ext uri="{FF2B5EF4-FFF2-40B4-BE49-F238E27FC236}">
                <a16:creationId xmlns:a16="http://schemas.microsoft.com/office/drawing/2014/main" id="{393ACED7-6CB7-3E96-B033-315AF42C2F81}"/>
              </a:ext>
            </a:extLst>
          </p:cNvPr>
          <p:cNvSpPr/>
          <p:nvPr/>
        </p:nvSpPr>
        <p:spPr>
          <a:xfrm>
            <a:off x="10814905" y="3826768"/>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3703140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FAC2AD-25D9-37D8-F29C-A358A1459F24}"/>
              </a:ext>
            </a:extLst>
          </p:cNvPr>
          <p:cNvPicPr>
            <a:picLocks noChangeAspect="1"/>
          </p:cNvPicPr>
          <p:nvPr/>
        </p:nvPicPr>
        <p:blipFill rotWithShape="1">
          <a:blip r:embed="rId2"/>
          <a:srcRect l="782" t="27090" r="37203" b="13098"/>
          <a:stretch/>
        </p:blipFill>
        <p:spPr>
          <a:xfrm>
            <a:off x="834480" y="2170800"/>
            <a:ext cx="7776000" cy="4101184"/>
          </a:xfrm>
          <a:prstGeom prst="rect">
            <a:avLst/>
          </a:prstGeom>
          <a:ln>
            <a:noFill/>
          </a:ln>
          <a:effectLst>
            <a:outerShdw blurRad="292100" dist="139700" dir="2700000" algn="tl" rotWithShape="0">
              <a:srgbClr val="333333">
                <a:alpha val="65000"/>
              </a:srgbClr>
            </a:outerShdw>
          </a:effectLst>
        </p:spPr>
      </p:pic>
      <p:sp>
        <p:nvSpPr>
          <p:cNvPr id="15" name="Title 14">
            <a:extLst>
              <a:ext uri="{FF2B5EF4-FFF2-40B4-BE49-F238E27FC236}">
                <a16:creationId xmlns:a16="http://schemas.microsoft.com/office/drawing/2014/main" id="{1FA3CAF3-008C-733A-316B-AA93F23848C2}"/>
              </a:ext>
            </a:extLst>
          </p:cNvPr>
          <p:cNvSpPr>
            <a:spLocks noGrp="1"/>
          </p:cNvSpPr>
          <p:nvPr>
            <p:ph type="title"/>
          </p:nvPr>
        </p:nvSpPr>
        <p:spPr/>
        <p:txBody>
          <a:bodyPr/>
          <a:lstStyle/>
          <a:p>
            <a:r>
              <a:rPr lang="en-CA" sz="4800" dirty="0">
                <a:solidFill>
                  <a:schemeClr val="tx2"/>
                </a:solidFill>
              </a:rPr>
              <a:t>LEGISLATION, POLICY, &amp; COMPLIANCE</a:t>
            </a:r>
          </a:p>
        </p:txBody>
      </p:sp>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59</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462863" y="7731282"/>
            <a:ext cx="3682418" cy="230832"/>
          </a:xfrm>
          <a:prstGeom prst="rect">
            <a:avLst/>
          </a:prstGeom>
          <a:noFill/>
        </p:spPr>
        <p:txBody>
          <a:bodyPr wrap="none" rtlCol="0">
            <a:spAutoFit/>
          </a:bodyPr>
          <a:lstStyle/>
          <a:p>
            <a:pPr algn="l"/>
            <a:r>
              <a:rPr lang="en-CA" sz="900" dirty="0">
                <a:solidFill>
                  <a:schemeClr val="tx2"/>
                </a:solidFill>
                <a:hlinkClick r:id="rId3"/>
              </a:rPr>
              <a:t>https://monitor.digitalhealthmonitor.org/country_profile/BWA</a:t>
            </a:r>
            <a:r>
              <a:rPr lang="en-CA" sz="900" dirty="0">
                <a:solidFill>
                  <a:schemeClr val="tx2"/>
                </a:solidFill>
              </a:rPr>
              <a:t> 2023 data </a:t>
            </a:r>
          </a:p>
        </p:txBody>
      </p:sp>
      <p:pic>
        <p:nvPicPr>
          <p:cNvPr id="3" name="Picture 2">
            <a:extLst>
              <a:ext uri="{FF2B5EF4-FFF2-40B4-BE49-F238E27FC236}">
                <a16:creationId xmlns:a16="http://schemas.microsoft.com/office/drawing/2014/main" id="{340F91E9-AD87-470F-B4AB-AE3C25CDB9A6}"/>
              </a:ext>
            </a:extLst>
          </p:cNvPr>
          <p:cNvPicPr>
            <a:picLocks noChangeAspect="1"/>
          </p:cNvPicPr>
          <p:nvPr/>
        </p:nvPicPr>
        <p:blipFill rotWithShape="1">
          <a:blip r:embed="rId4"/>
          <a:srcRect l="63645" t="9498" r="1766" b="6093"/>
          <a:stretch/>
        </p:blipFill>
        <p:spPr>
          <a:xfrm>
            <a:off x="9448256" y="2746648"/>
            <a:ext cx="3453379" cy="4608512"/>
          </a:xfrm>
          <a:prstGeom prst="rect">
            <a:avLst/>
          </a:prstGeom>
        </p:spPr>
      </p:pic>
      <p:pic>
        <p:nvPicPr>
          <p:cNvPr id="7" name="Picture 6">
            <a:extLst>
              <a:ext uri="{FF2B5EF4-FFF2-40B4-BE49-F238E27FC236}">
                <a16:creationId xmlns:a16="http://schemas.microsoft.com/office/drawing/2014/main" id="{FC536442-07ED-FDBD-7C46-CCEE255BCE97}"/>
              </a:ext>
            </a:extLst>
          </p:cNvPr>
          <p:cNvPicPr>
            <a:picLocks noChangeAspect="1"/>
          </p:cNvPicPr>
          <p:nvPr/>
        </p:nvPicPr>
        <p:blipFill rotWithShape="1">
          <a:blip r:embed="rId5"/>
          <a:srcRect l="290" t="12198" r="65750" b="74301"/>
          <a:stretch/>
        </p:blipFill>
        <p:spPr>
          <a:xfrm>
            <a:off x="9448256" y="1614812"/>
            <a:ext cx="4450624" cy="967527"/>
          </a:xfrm>
          <a:prstGeom prst="rect">
            <a:avLst/>
          </a:prstGeom>
        </p:spPr>
      </p:pic>
      <p:sp>
        <p:nvSpPr>
          <p:cNvPr id="13" name="Oval 12">
            <a:extLst>
              <a:ext uri="{FF2B5EF4-FFF2-40B4-BE49-F238E27FC236}">
                <a16:creationId xmlns:a16="http://schemas.microsoft.com/office/drawing/2014/main" id="{15FFF4A9-48BE-6FC9-4927-B9B8FAD612C4}"/>
              </a:ext>
            </a:extLst>
          </p:cNvPr>
          <p:cNvSpPr/>
          <p:nvPr/>
        </p:nvSpPr>
        <p:spPr>
          <a:xfrm>
            <a:off x="11275640" y="404279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1" name="TextBox 10">
            <a:extLst>
              <a:ext uri="{FF2B5EF4-FFF2-40B4-BE49-F238E27FC236}">
                <a16:creationId xmlns:a16="http://schemas.microsoft.com/office/drawing/2014/main" id="{E6F4985A-059B-386A-E126-1A450D9920C2}"/>
              </a:ext>
            </a:extLst>
          </p:cNvPr>
          <p:cNvSpPr txBox="1"/>
          <p:nvPr/>
        </p:nvSpPr>
        <p:spPr>
          <a:xfrm>
            <a:off x="4722481" y="5072216"/>
            <a:ext cx="8065328" cy="2462213"/>
          </a:xfrm>
          <a:prstGeom prst="rect">
            <a:avLst/>
          </a:prstGeom>
          <a:solidFill>
            <a:schemeClr val="bg1"/>
          </a:solidFill>
        </p:spPr>
        <p:txBody>
          <a:bodyPr wrap="square">
            <a:spAutoFit/>
          </a:bodyPr>
          <a:lstStyle/>
          <a:p>
            <a:pPr algn="l"/>
            <a:r>
              <a:rPr lang="en-US" sz="1400" b="0" i="0" u="none" strike="noStrike" baseline="0" dirty="0">
                <a:solidFill>
                  <a:srgbClr val="00B0F0"/>
                </a:solidFill>
              </a:rPr>
              <a:t>There is a law on data security (across the full data lifecycle e.g. collection, processing, storage, transmission, use and destruction) that is relevant to digital health that has been passed, but has not yet been fully implemented.</a:t>
            </a:r>
          </a:p>
          <a:p>
            <a:pPr algn="l"/>
            <a:endParaRPr lang="en-US" sz="1400" b="0" i="0" u="none" strike="noStrike" baseline="0" dirty="0">
              <a:solidFill>
                <a:srgbClr val="00B0F0"/>
              </a:solidFill>
            </a:endParaRPr>
          </a:p>
          <a:p>
            <a:pPr algn="l"/>
            <a:r>
              <a:rPr lang="en-US" sz="1400" b="0" i="0" u="none" strike="noStrike" baseline="0" dirty="0">
                <a:solidFill>
                  <a:srgbClr val="00B0F0"/>
                </a:solidFill>
              </a:rPr>
              <a:t>There is a law to protect individual privacy, governing ownership, access, consent, and sharing of individually identifiable digital health data that has been implemented, but not consistently enforced.</a:t>
            </a:r>
          </a:p>
          <a:p>
            <a:pPr algn="l"/>
            <a:endParaRPr lang="en-US" sz="1400" b="0" i="0" u="none" strike="noStrike" baseline="0" dirty="0">
              <a:solidFill>
                <a:srgbClr val="00B0F0"/>
              </a:solidFill>
            </a:endParaRPr>
          </a:p>
          <a:p>
            <a:pPr algn="l"/>
            <a:r>
              <a:rPr lang="en-US" sz="1400" b="0" i="0" u="none" strike="noStrike" baseline="0" dirty="0">
                <a:solidFill>
                  <a:srgbClr val="00B0F0"/>
                </a:solidFill>
              </a:rPr>
              <a:t>Protocols, policies, frameworks or accepted processes governing the clinical and patient care use of connected medical devices and digital health services (e.g. telemedicine, applications), particularly in relation to safety, data integrity and quality of care have been proposed and are under review.</a:t>
            </a:r>
          </a:p>
          <a:p>
            <a:pPr algn="l"/>
            <a:endParaRPr lang="en-US" sz="1400" b="0" i="0" u="none" strike="noStrike" baseline="0" dirty="0">
              <a:solidFill>
                <a:srgbClr val="00B0F0"/>
              </a:solidFill>
            </a:endParaRPr>
          </a:p>
        </p:txBody>
      </p:sp>
      <p:sp>
        <p:nvSpPr>
          <p:cNvPr id="14" name="Oval 13">
            <a:extLst>
              <a:ext uri="{FF2B5EF4-FFF2-40B4-BE49-F238E27FC236}">
                <a16:creationId xmlns:a16="http://schemas.microsoft.com/office/drawing/2014/main" id="{A45366F7-04D7-7C7E-F60A-B0E419F538DE}"/>
              </a:ext>
            </a:extLst>
          </p:cNvPr>
          <p:cNvSpPr/>
          <p:nvPr/>
        </p:nvSpPr>
        <p:spPr>
          <a:xfrm>
            <a:off x="7884797" y="2098576"/>
            <a:ext cx="556834" cy="5554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3786067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B363F-3ED7-C334-8CD1-0E2B0D3649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3FF9A-C0E3-0489-168B-BB78C52EAC9A}"/>
              </a:ext>
            </a:extLst>
          </p:cNvPr>
          <p:cNvSpPr>
            <a:spLocks noGrp="1"/>
          </p:cNvSpPr>
          <p:nvPr>
            <p:ph type="title"/>
          </p:nvPr>
        </p:nvSpPr>
        <p:spPr/>
        <p:txBody>
          <a:bodyPr/>
          <a:lstStyle/>
          <a:p>
            <a:r>
              <a:rPr lang="en-CA" dirty="0"/>
              <a:t>WORKSHOP AGENDA </a:t>
            </a:r>
          </a:p>
        </p:txBody>
      </p:sp>
      <p:sp>
        <p:nvSpPr>
          <p:cNvPr id="3" name="Content Placeholder 2">
            <a:extLst>
              <a:ext uri="{FF2B5EF4-FFF2-40B4-BE49-F238E27FC236}">
                <a16:creationId xmlns:a16="http://schemas.microsoft.com/office/drawing/2014/main" id="{96617F02-8273-F79C-B2EE-F97D07C0FA6E}"/>
              </a:ext>
            </a:extLst>
          </p:cNvPr>
          <p:cNvSpPr>
            <a:spLocks noGrp="1"/>
          </p:cNvSpPr>
          <p:nvPr>
            <p:ph idx="1"/>
          </p:nvPr>
        </p:nvSpPr>
        <p:spPr>
          <a:xfrm>
            <a:off x="731520" y="1920243"/>
            <a:ext cx="10832152" cy="5431155"/>
          </a:xfrm>
        </p:spPr>
        <p:txBody>
          <a:bodyPr>
            <a:noAutofit/>
          </a:bodyPr>
          <a:lstStyle/>
          <a:p>
            <a:r>
              <a:rPr lang="en-US" sz="2000" b="1" dirty="0"/>
              <a:t>Q1 – Official start &amp; brief introductions / Overview of Present State [9-10:30am]</a:t>
            </a:r>
          </a:p>
          <a:p>
            <a:pPr lvl="1"/>
            <a:r>
              <a:rPr lang="en-US" sz="2000" b="1" dirty="0"/>
              <a:t>IHME Burden of Disease (BOD); Digital Health Monitor report; Published Health and Digital Health Strategies; Digital health implementations to date</a:t>
            </a:r>
          </a:p>
          <a:p>
            <a:pPr lvl="1"/>
            <a:endParaRPr lang="en-US" sz="1200" b="1" dirty="0"/>
          </a:p>
          <a:p>
            <a:r>
              <a:rPr lang="en-US" sz="2000" b="1" dirty="0"/>
              <a:t>Q2 – Archetypal “OpenHIE-on-FHIR” Blueprint [11am-12pm]</a:t>
            </a:r>
          </a:p>
          <a:p>
            <a:pPr lvl="1"/>
            <a:r>
              <a:rPr lang="en-US" sz="2000" b="1" dirty="0"/>
              <a:t>Architectural elements; Conformance-testable digital health “Lego® blocks”; Normative Point-of-Service (POS) system </a:t>
            </a:r>
            <a:r>
              <a:rPr lang="en-US" sz="2000" b="1" dirty="0" err="1"/>
              <a:t>behaviours</a:t>
            </a:r>
            <a:endParaRPr lang="en-US" sz="2000" b="1" dirty="0"/>
          </a:p>
          <a:p>
            <a:pPr lvl="1"/>
            <a:endParaRPr lang="en-US" sz="1200" b="1" dirty="0"/>
          </a:p>
          <a:p>
            <a:r>
              <a:rPr lang="en-US" sz="2000" b="1" dirty="0"/>
              <a:t>Lunch [12-1pm]</a:t>
            </a:r>
          </a:p>
          <a:p>
            <a:endParaRPr lang="en-US" sz="1200" b="1" dirty="0"/>
          </a:p>
          <a:p>
            <a:r>
              <a:rPr lang="en-US" sz="2000" b="1" dirty="0"/>
              <a:t>Q3 – Mapping from Present State to Future State [1-2:30pm]</a:t>
            </a:r>
          </a:p>
          <a:p>
            <a:pPr lvl="1"/>
            <a:r>
              <a:rPr lang="en-US" sz="2000" b="1" dirty="0"/>
              <a:t>Existing Infrastructural Elements and “Gaps”; Key Infrastructure </a:t>
            </a:r>
            <a:br>
              <a:rPr lang="en-US" sz="2000" b="1" dirty="0"/>
            </a:br>
            <a:r>
              <a:rPr lang="en-US" sz="2000" b="1" dirty="0"/>
              <a:t>Design Choices; Implementation Science Approaches</a:t>
            </a:r>
          </a:p>
          <a:p>
            <a:pPr marL="731520" lvl="1" indent="0">
              <a:buNone/>
            </a:pPr>
            <a:endParaRPr lang="en-US" sz="1200" b="1" dirty="0"/>
          </a:p>
          <a:p>
            <a:r>
              <a:rPr lang="en-US" sz="2000" b="1" dirty="0">
                <a:solidFill>
                  <a:schemeClr val="accent2"/>
                </a:solidFill>
              </a:rPr>
              <a:t>Q4 – Developing an Investment Rationale in </a:t>
            </a:r>
            <a:r>
              <a:rPr lang="en-US" sz="2000" b="1" dirty="0">
                <a:solidFill>
                  <a:schemeClr val="accent5"/>
                </a:solidFill>
              </a:rPr>
              <a:t>real</a:t>
            </a:r>
            <a:r>
              <a:rPr lang="en-US" sz="2000" b="1" dirty="0">
                <a:solidFill>
                  <a:schemeClr val="accent2"/>
                </a:solidFill>
              </a:rPr>
              <a:t> </a:t>
            </a:r>
            <a:r>
              <a:rPr lang="en-US" sz="2000" b="1" dirty="0">
                <a:solidFill>
                  <a:schemeClr val="accent5"/>
                </a:solidFill>
              </a:rPr>
              <a:t>time</a:t>
            </a:r>
            <a:r>
              <a:rPr lang="en-US" sz="2000" b="1" dirty="0">
                <a:solidFill>
                  <a:schemeClr val="accent2"/>
                </a:solidFill>
              </a:rPr>
              <a:t> [3-5pm]</a:t>
            </a:r>
          </a:p>
          <a:p>
            <a:pPr lvl="1"/>
            <a:r>
              <a:rPr lang="en-US" sz="2000" b="1" dirty="0">
                <a:solidFill>
                  <a:schemeClr val="accent2"/>
                </a:solidFill>
              </a:rPr>
              <a:t>Filling in the remaining tabs on the Investment Rationale tool; Sensitivity</a:t>
            </a:r>
            <a:br>
              <a:rPr lang="en-US" sz="2000" b="1" dirty="0">
                <a:solidFill>
                  <a:schemeClr val="accent2"/>
                </a:solidFill>
              </a:rPr>
            </a:br>
            <a:r>
              <a:rPr lang="en-US" sz="2000" b="1" dirty="0">
                <a:solidFill>
                  <a:schemeClr val="accent2"/>
                </a:solidFill>
              </a:rPr>
              <a:t>analysis; Discussion; Meeting close and next steps</a:t>
            </a:r>
            <a:endParaRPr lang="en-CA" sz="2000" dirty="0">
              <a:solidFill>
                <a:schemeClr val="accent2"/>
              </a:solidFill>
            </a:endParaRPr>
          </a:p>
        </p:txBody>
      </p:sp>
      <p:sp>
        <p:nvSpPr>
          <p:cNvPr id="4" name="Slide Number Placeholder 3">
            <a:extLst>
              <a:ext uri="{FF2B5EF4-FFF2-40B4-BE49-F238E27FC236}">
                <a16:creationId xmlns:a16="http://schemas.microsoft.com/office/drawing/2014/main" id="{795C2B90-DED5-1D7E-C2C0-5B8104920FF6}"/>
              </a:ext>
            </a:extLst>
          </p:cNvPr>
          <p:cNvSpPr>
            <a:spLocks noGrp="1"/>
          </p:cNvSpPr>
          <p:nvPr>
            <p:ph type="sldNum" sz="quarter" idx="12"/>
          </p:nvPr>
        </p:nvSpPr>
        <p:spPr/>
        <p:txBody>
          <a:bodyPr/>
          <a:lstStyle/>
          <a:p>
            <a:fld id="{6734F48E-A456-4E2F-B17E-509464F7A050}" type="slidenum">
              <a:rPr lang="en-CA" smtClean="0"/>
              <a:pPr/>
              <a:t>6</a:t>
            </a:fld>
            <a:endParaRPr lang="en-CA"/>
          </a:p>
        </p:txBody>
      </p:sp>
      <p:sp>
        <p:nvSpPr>
          <p:cNvPr id="7" name="TextBox 6">
            <a:extLst>
              <a:ext uri="{FF2B5EF4-FFF2-40B4-BE49-F238E27FC236}">
                <a16:creationId xmlns:a16="http://schemas.microsoft.com/office/drawing/2014/main" id="{01D38CD4-6BF2-61BE-8C55-D18759684466}"/>
              </a:ext>
            </a:extLst>
          </p:cNvPr>
          <p:cNvSpPr txBox="1"/>
          <p:nvPr/>
        </p:nvSpPr>
        <p:spPr>
          <a:xfrm>
            <a:off x="7315200" y="528604"/>
            <a:ext cx="4700326" cy="400110"/>
          </a:xfrm>
          <a:prstGeom prst="rect">
            <a:avLst/>
          </a:prstGeom>
          <a:noFill/>
        </p:spPr>
        <p:txBody>
          <a:bodyPr wrap="none" rtlCol="0">
            <a:spAutoFit/>
          </a:bodyPr>
          <a:lstStyle/>
          <a:p>
            <a:pPr algn="l"/>
            <a:r>
              <a:rPr lang="en-CA" sz="2000" dirty="0">
                <a:solidFill>
                  <a:schemeClr val="accent2"/>
                </a:solidFill>
              </a:rPr>
              <a:t>&lt;example agenda… edit as necessary&gt;</a:t>
            </a:r>
          </a:p>
        </p:txBody>
      </p:sp>
      <p:pic>
        <p:nvPicPr>
          <p:cNvPr id="6" name="Graphic 5">
            <a:extLst>
              <a:ext uri="{FF2B5EF4-FFF2-40B4-BE49-F238E27FC236}">
                <a16:creationId xmlns:a16="http://schemas.microsoft.com/office/drawing/2014/main" id="{ECA5ED76-52C0-6553-CCD2-4F2F0356E9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55760" y="5545303"/>
            <a:ext cx="1320800" cy="2171700"/>
          </a:xfrm>
          <a:prstGeom prst="rect">
            <a:avLst/>
          </a:prstGeom>
        </p:spPr>
      </p:pic>
    </p:spTree>
    <p:extLst>
      <p:ext uri="{BB962C8B-B14F-4D97-AF65-F5344CB8AC3E}">
        <p14:creationId xmlns:p14="http://schemas.microsoft.com/office/powerpoint/2010/main" val="18593691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03960F-169B-9838-4599-858D63FA1F23}"/>
              </a:ext>
            </a:extLst>
          </p:cNvPr>
          <p:cNvPicPr>
            <a:picLocks noChangeAspect="1"/>
          </p:cNvPicPr>
          <p:nvPr/>
        </p:nvPicPr>
        <p:blipFill rotWithShape="1">
          <a:blip r:embed="rId2"/>
          <a:srcRect l="782" t="33799" r="37203" b="27499"/>
          <a:stretch/>
        </p:blipFill>
        <p:spPr>
          <a:xfrm>
            <a:off x="849019" y="2170584"/>
            <a:ext cx="7776000" cy="2653714"/>
          </a:xfrm>
          <a:prstGeom prst="rect">
            <a:avLst/>
          </a:prstGeom>
          <a:ln>
            <a:noFill/>
          </a:ln>
          <a:effectLst>
            <a:outerShdw blurRad="292100" dist="139700" dir="2700000" algn="tl" rotWithShape="0">
              <a:srgbClr val="333333">
                <a:alpha val="65000"/>
              </a:srgbClr>
            </a:outerShdw>
          </a:effectLst>
        </p:spPr>
      </p:pic>
      <p:sp>
        <p:nvSpPr>
          <p:cNvPr id="18" name="Title 17">
            <a:extLst>
              <a:ext uri="{FF2B5EF4-FFF2-40B4-BE49-F238E27FC236}">
                <a16:creationId xmlns:a16="http://schemas.microsoft.com/office/drawing/2014/main" id="{CF1E666C-10FD-099A-641D-ADBB69C9DC59}"/>
              </a:ext>
            </a:extLst>
          </p:cNvPr>
          <p:cNvSpPr>
            <a:spLocks noGrp="1"/>
          </p:cNvSpPr>
          <p:nvPr>
            <p:ph type="title"/>
          </p:nvPr>
        </p:nvSpPr>
        <p:spPr/>
        <p:txBody>
          <a:bodyPr/>
          <a:lstStyle/>
          <a:p>
            <a:r>
              <a:rPr lang="en-CA" sz="4800" dirty="0">
                <a:solidFill>
                  <a:schemeClr val="tx2"/>
                </a:solidFill>
              </a:rPr>
              <a:t>WORKFORCE</a:t>
            </a:r>
            <a:endParaRPr lang="en-GB" dirty="0"/>
          </a:p>
        </p:txBody>
      </p:sp>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60</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462863" y="7731282"/>
            <a:ext cx="3682418" cy="230832"/>
          </a:xfrm>
          <a:prstGeom prst="rect">
            <a:avLst/>
          </a:prstGeom>
          <a:noFill/>
        </p:spPr>
        <p:txBody>
          <a:bodyPr wrap="none" rtlCol="0">
            <a:spAutoFit/>
          </a:bodyPr>
          <a:lstStyle/>
          <a:p>
            <a:pPr algn="l"/>
            <a:r>
              <a:rPr lang="en-CA" sz="900" dirty="0">
                <a:solidFill>
                  <a:schemeClr val="tx2"/>
                </a:solidFill>
                <a:hlinkClick r:id="rId3"/>
              </a:rPr>
              <a:t>https://monitor.digitalhealthmonitor.org/country_profile/BWA</a:t>
            </a:r>
            <a:r>
              <a:rPr lang="en-CA" sz="900" dirty="0">
                <a:solidFill>
                  <a:schemeClr val="tx2"/>
                </a:solidFill>
              </a:rPr>
              <a:t> 2023 data </a:t>
            </a:r>
          </a:p>
        </p:txBody>
      </p:sp>
      <p:sp>
        <p:nvSpPr>
          <p:cNvPr id="3" name="Oval 2">
            <a:extLst>
              <a:ext uri="{FF2B5EF4-FFF2-40B4-BE49-F238E27FC236}">
                <a16:creationId xmlns:a16="http://schemas.microsoft.com/office/drawing/2014/main" id="{F9CDCCE2-7D85-5166-11E2-75997DA18108}"/>
              </a:ext>
            </a:extLst>
          </p:cNvPr>
          <p:cNvSpPr/>
          <p:nvPr/>
        </p:nvSpPr>
        <p:spPr>
          <a:xfrm>
            <a:off x="7884797" y="2098576"/>
            <a:ext cx="556834" cy="5554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06DADBCB-1CF9-71A6-30A7-7375412FE72E}"/>
              </a:ext>
            </a:extLst>
          </p:cNvPr>
          <p:cNvPicPr>
            <a:picLocks noChangeAspect="1"/>
          </p:cNvPicPr>
          <p:nvPr/>
        </p:nvPicPr>
        <p:blipFill rotWithShape="1">
          <a:blip r:embed="rId4"/>
          <a:srcRect l="63645" t="9498" r="1766" b="6093"/>
          <a:stretch/>
        </p:blipFill>
        <p:spPr>
          <a:xfrm>
            <a:off x="9448256" y="2746648"/>
            <a:ext cx="3453379" cy="4608512"/>
          </a:xfrm>
          <a:prstGeom prst="rect">
            <a:avLst/>
          </a:prstGeom>
        </p:spPr>
      </p:pic>
      <p:pic>
        <p:nvPicPr>
          <p:cNvPr id="11" name="Picture 10">
            <a:extLst>
              <a:ext uri="{FF2B5EF4-FFF2-40B4-BE49-F238E27FC236}">
                <a16:creationId xmlns:a16="http://schemas.microsoft.com/office/drawing/2014/main" id="{CC0BECE8-4206-DAC2-97AA-0E7DC79D9072}"/>
              </a:ext>
            </a:extLst>
          </p:cNvPr>
          <p:cNvPicPr>
            <a:picLocks noChangeAspect="1"/>
          </p:cNvPicPr>
          <p:nvPr/>
        </p:nvPicPr>
        <p:blipFill rotWithShape="1">
          <a:blip r:embed="rId5"/>
          <a:srcRect l="290" t="12198" r="65750" b="74301"/>
          <a:stretch/>
        </p:blipFill>
        <p:spPr>
          <a:xfrm>
            <a:off x="9448256" y="1614812"/>
            <a:ext cx="4450624" cy="967527"/>
          </a:xfrm>
          <a:prstGeom prst="rect">
            <a:avLst/>
          </a:prstGeom>
        </p:spPr>
      </p:pic>
      <p:sp>
        <p:nvSpPr>
          <p:cNvPr id="17" name="Oval 16">
            <a:extLst>
              <a:ext uri="{FF2B5EF4-FFF2-40B4-BE49-F238E27FC236}">
                <a16:creationId xmlns:a16="http://schemas.microsoft.com/office/drawing/2014/main" id="{8D3EB1C1-87BE-9EF0-17D0-BD7BA2F6E7A3}"/>
              </a:ext>
            </a:extLst>
          </p:cNvPr>
          <p:cNvSpPr/>
          <p:nvPr/>
        </p:nvSpPr>
        <p:spPr>
          <a:xfrm>
            <a:off x="10810281" y="404279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7880357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267AD0-633C-AE86-7F37-9B9D6E4B33F7}"/>
              </a:ext>
            </a:extLst>
          </p:cNvPr>
          <p:cNvPicPr>
            <a:picLocks noChangeAspect="1"/>
          </p:cNvPicPr>
          <p:nvPr/>
        </p:nvPicPr>
        <p:blipFill rotWithShape="1">
          <a:blip r:embed="rId2"/>
          <a:srcRect l="782" t="40999" r="37203" b="37199"/>
          <a:stretch/>
        </p:blipFill>
        <p:spPr>
          <a:xfrm>
            <a:off x="834480" y="2170584"/>
            <a:ext cx="7776000" cy="1494925"/>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ACDDC4CB-DB8F-5E58-C636-EFE094AB3E9D}"/>
              </a:ext>
            </a:extLst>
          </p:cNvPr>
          <p:cNvSpPr>
            <a:spLocks noGrp="1"/>
          </p:cNvSpPr>
          <p:nvPr>
            <p:ph type="title"/>
          </p:nvPr>
        </p:nvSpPr>
        <p:spPr/>
        <p:txBody>
          <a:bodyPr/>
          <a:lstStyle/>
          <a:p>
            <a:r>
              <a:rPr lang="en-CA" sz="4800" dirty="0">
                <a:solidFill>
                  <a:schemeClr val="tx2"/>
                </a:solidFill>
              </a:rPr>
              <a:t>STANDARDS &amp; INTEROPERABILITY</a:t>
            </a:r>
          </a:p>
        </p:txBody>
      </p:sp>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61</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906488" y="5410944"/>
            <a:ext cx="3682418" cy="230832"/>
          </a:xfrm>
          <a:prstGeom prst="rect">
            <a:avLst/>
          </a:prstGeom>
          <a:noFill/>
        </p:spPr>
        <p:txBody>
          <a:bodyPr wrap="none" rtlCol="0">
            <a:spAutoFit/>
          </a:bodyPr>
          <a:lstStyle/>
          <a:p>
            <a:pPr algn="l"/>
            <a:r>
              <a:rPr lang="en-CA" sz="900" dirty="0">
                <a:solidFill>
                  <a:schemeClr val="tx2"/>
                </a:solidFill>
                <a:hlinkClick r:id="rId3"/>
              </a:rPr>
              <a:t>https://monitor.digitalhealthmonitor.org/country_profile/BWA</a:t>
            </a:r>
            <a:r>
              <a:rPr lang="en-CA" sz="900" dirty="0">
                <a:solidFill>
                  <a:schemeClr val="tx2"/>
                </a:solidFill>
              </a:rPr>
              <a:t> 2023 data </a:t>
            </a:r>
          </a:p>
        </p:txBody>
      </p:sp>
      <p:pic>
        <p:nvPicPr>
          <p:cNvPr id="7" name="Picture 6">
            <a:extLst>
              <a:ext uri="{FF2B5EF4-FFF2-40B4-BE49-F238E27FC236}">
                <a16:creationId xmlns:a16="http://schemas.microsoft.com/office/drawing/2014/main" id="{58ABD5C1-AC9E-81BC-5287-ACA2911FFCC9}"/>
              </a:ext>
            </a:extLst>
          </p:cNvPr>
          <p:cNvPicPr>
            <a:picLocks noChangeAspect="1"/>
          </p:cNvPicPr>
          <p:nvPr/>
        </p:nvPicPr>
        <p:blipFill rotWithShape="1">
          <a:blip r:embed="rId4"/>
          <a:srcRect l="63645" t="9498" r="1766" b="6093"/>
          <a:stretch/>
        </p:blipFill>
        <p:spPr>
          <a:xfrm>
            <a:off x="9448256" y="2746648"/>
            <a:ext cx="3453379" cy="4608512"/>
          </a:xfrm>
          <a:prstGeom prst="rect">
            <a:avLst/>
          </a:prstGeom>
        </p:spPr>
      </p:pic>
      <p:pic>
        <p:nvPicPr>
          <p:cNvPr id="12" name="Picture 11">
            <a:extLst>
              <a:ext uri="{FF2B5EF4-FFF2-40B4-BE49-F238E27FC236}">
                <a16:creationId xmlns:a16="http://schemas.microsoft.com/office/drawing/2014/main" id="{ED5D43F2-C482-FA8F-B249-BA62E3A11DB6}"/>
              </a:ext>
            </a:extLst>
          </p:cNvPr>
          <p:cNvPicPr>
            <a:picLocks noChangeAspect="1"/>
          </p:cNvPicPr>
          <p:nvPr/>
        </p:nvPicPr>
        <p:blipFill rotWithShape="1">
          <a:blip r:embed="rId5"/>
          <a:srcRect l="290" t="12198" r="65750" b="74301"/>
          <a:stretch/>
        </p:blipFill>
        <p:spPr>
          <a:xfrm>
            <a:off x="9448256" y="1614812"/>
            <a:ext cx="4450624" cy="967527"/>
          </a:xfrm>
          <a:prstGeom prst="rect">
            <a:avLst/>
          </a:prstGeom>
        </p:spPr>
      </p:pic>
      <p:sp>
        <p:nvSpPr>
          <p:cNvPr id="13" name="Oval 12">
            <a:extLst>
              <a:ext uri="{FF2B5EF4-FFF2-40B4-BE49-F238E27FC236}">
                <a16:creationId xmlns:a16="http://schemas.microsoft.com/office/drawing/2014/main" id="{C0551138-5F05-6FAA-76AE-3E8EA5473813}"/>
              </a:ext>
            </a:extLst>
          </p:cNvPr>
          <p:cNvSpPr/>
          <p:nvPr/>
        </p:nvSpPr>
        <p:spPr>
          <a:xfrm>
            <a:off x="10627568" y="404279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4" name="Oval 13">
            <a:extLst>
              <a:ext uri="{FF2B5EF4-FFF2-40B4-BE49-F238E27FC236}">
                <a16:creationId xmlns:a16="http://schemas.microsoft.com/office/drawing/2014/main" id="{90EC656C-C047-83FA-3BEE-43282ADF8D33}"/>
              </a:ext>
            </a:extLst>
          </p:cNvPr>
          <p:cNvSpPr/>
          <p:nvPr/>
        </p:nvSpPr>
        <p:spPr>
          <a:xfrm>
            <a:off x="7884797" y="2098576"/>
            <a:ext cx="556834" cy="5554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38235158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F62D8FD-30AE-43A2-2694-973EC13564B1}"/>
              </a:ext>
            </a:extLst>
          </p:cNvPr>
          <p:cNvPicPr>
            <a:picLocks noChangeAspect="1"/>
          </p:cNvPicPr>
          <p:nvPr/>
        </p:nvPicPr>
        <p:blipFill rotWithShape="1">
          <a:blip r:embed="rId2"/>
          <a:srcRect l="782" t="49024" r="37203" b="26599"/>
          <a:stretch/>
        </p:blipFill>
        <p:spPr>
          <a:xfrm>
            <a:off x="835200" y="2170800"/>
            <a:ext cx="7776000" cy="1671473"/>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C468EA0F-60CC-422E-0619-49773D1E992A}"/>
              </a:ext>
            </a:extLst>
          </p:cNvPr>
          <p:cNvSpPr>
            <a:spLocks noGrp="1"/>
          </p:cNvSpPr>
          <p:nvPr>
            <p:ph type="title"/>
          </p:nvPr>
        </p:nvSpPr>
        <p:spPr/>
        <p:txBody>
          <a:bodyPr/>
          <a:lstStyle/>
          <a:p>
            <a:r>
              <a:rPr lang="en-CA" sz="4800" dirty="0">
                <a:solidFill>
                  <a:schemeClr val="tx2"/>
                </a:solidFill>
              </a:rPr>
              <a:t>INFRASTRUCTURE</a:t>
            </a:r>
            <a:endParaRPr lang="en-GB" dirty="0"/>
          </a:p>
        </p:txBody>
      </p:sp>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62</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462863" y="7731282"/>
            <a:ext cx="3682418" cy="230832"/>
          </a:xfrm>
          <a:prstGeom prst="rect">
            <a:avLst/>
          </a:prstGeom>
          <a:noFill/>
        </p:spPr>
        <p:txBody>
          <a:bodyPr wrap="none" rtlCol="0">
            <a:spAutoFit/>
          </a:bodyPr>
          <a:lstStyle/>
          <a:p>
            <a:pPr algn="l"/>
            <a:r>
              <a:rPr lang="en-CA" sz="900" dirty="0">
                <a:solidFill>
                  <a:schemeClr val="tx2"/>
                </a:solidFill>
                <a:hlinkClick r:id="rId3"/>
              </a:rPr>
              <a:t>https://monitor.digitalhealthmonitor.org/country_profile/BWA</a:t>
            </a:r>
            <a:r>
              <a:rPr lang="en-CA" sz="900" dirty="0">
                <a:solidFill>
                  <a:schemeClr val="tx2"/>
                </a:solidFill>
              </a:rPr>
              <a:t> 2023 data </a:t>
            </a:r>
          </a:p>
        </p:txBody>
      </p:sp>
      <p:sp>
        <p:nvSpPr>
          <p:cNvPr id="12" name="TextBox 11">
            <a:extLst>
              <a:ext uri="{FF2B5EF4-FFF2-40B4-BE49-F238E27FC236}">
                <a16:creationId xmlns:a16="http://schemas.microsoft.com/office/drawing/2014/main" id="{92336DC4-7D6D-DA84-8350-2E202235D42C}"/>
              </a:ext>
            </a:extLst>
          </p:cNvPr>
          <p:cNvSpPr txBox="1"/>
          <p:nvPr/>
        </p:nvSpPr>
        <p:spPr>
          <a:xfrm>
            <a:off x="842400" y="4427407"/>
            <a:ext cx="7840952" cy="954107"/>
          </a:xfrm>
          <a:prstGeom prst="rect">
            <a:avLst/>
          </a:prstGeom>
          <a:noFill/>
        </p:spPr>
        <p:txBody>
          <a:bodyPr wrap="square">
            <a:spAutoFit/>
          </a:bodyPr>
          <a:lstStyle/>
          <a:p>
            <a:pPr algn="l"/>
            <a:r>
              <a:rPr lang="en-US" sz="1400" dirty="0">
                <a:solidFill>
                  <a:srgbClr val="00B0F0"/>
                </a:solidFill>
              </a:rPr>
              <a:t>A plan for supporting digital health infrastructure (including equipment computers/tablets/ phones, supplies, software, devices, etc.) provision and maintenance has been implemented partially, but not consistently with estimated 0-25% of necessary digital health infrastructure needed in public healthcare service sector available and in use.</a:t>
            </a:r>
            <a:endParaRPr lang="en-CA" sz="1400" dirty="0">
              <a:solidFill>
                <a:srgbClr val="00B0F0"/>
              </a:solidFill>
            </a:endParaRPr>
          </a:p>
        </p:txBody>
      </p:sp>
      <p:pic>
        <p:nvPicPr>
          <p:cNvPr id="4" name="Picture 3">
            <a:extLst>
              <a:ext uri="{FF2B5EF4-FFF2-40B4-BE49-F238E27FC236}">
                <a16:creationId xmlns:a16="http://schemas.microsoft.com/office/drawing/2014/main" id="{8E8A957A-C28C-716B-0F57-723FBC66FA48}"/>
              </a:ext>
            </a:extLst>
          </p:cNvPr>
          <p:cNvPicPr>
            <a:picLocks noChangeAspect="1"/>
          </p:cNvPicPr>
          <p:nvPr/>
        </p:nvPicPr>
        <p:blipFill rotWithShape="1">
          <a:blip r:embed="rId4"/>
          <a:srcRect l="63645" t="9498" r="1766" b="6093"/>
          <a:stretch/>
        </p:blipFill>
        <p:spPr>
          <a:xfrm>
            <a:off x="9448256" y="2746648"/>
            <a:ext cx="3453379" cy="4608512"/>
          </a:xfrm>
          <a:prstGeom prst="rect">
            <a:avLst/>
          </a:prstGeom>
        </p:spPr>
      </p:pic>
      <p:pic>
        <p:nvPicPr>
          <p:cNvPr id="7" name="Picture 6">
            <a:extLst>
              <a:ext uri="{FF2B5EF4-FFF2-40B4-BE49-F238E27FC236}">
                <a16:creationId xmlns:a16="http://schemas.microsoft.com/office/drawing/2014/main" id="{43535DB0-CAC3-3546-D8EA-CDA1F751AD39}"/>
              </a:ext>
            </a:extLst>
          </p:cNvPr>
          <p:cNvPicPr>
            <a:picLocks noChangeAspect="1"/>
          </p:cNvPicPr>
          <p:nvPr/>
        </p:nvPicPr>
        <p:blipFill rotWithShape="1">
          <a:blip r:embed="rId5"/>
          <a:srcRect l="290" t="12198" r="65750" b="74301"/>
          <a:stretch/>
        </p:blipFill>
        <p:spPr>
          <a:xfrm>
            <a:off x="9448256" y="1614812"/>
            <a:ext cx="4450624" cy="967527"/>
          </a:xfrm>
          <a:prstGeom prst="rect">
            <a:avLst/>
          </a:prstGeom>
        </p:spPr>
      </p:pic>
      <p:sp>
        <p:nvSpPr>
          <p:cNvPr id="14" name="Oval 13">
            <a:extLst>
              <a:ext uri="{FF2B5EF4-FFF2-40B4-BE49-F238E27FC236}">
                <a16:creationId xmlns:a16="http://schemas.microsoft.com/office/drawing/2014/main" id="{917B2208-4ADA-692C-8680-D3C3A74784A6}"/>
              </a:ext>
            </a:extLst>
          </p:cNvPr>
          <p:cNvSpPr/>
          <p:nvPr/>
        </p:nvSpPr>
        <p:spPr>
          <a:xfrm>
            <a:off x="10123512" y="404279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5" name="Oval 14">
            <a:extLst>
              <a:ext uri="{FF2B5EF4-FFF2-40B4-BE49-F238E27FC236}">
                <a16:creationId xmlns:a16="http://schemas.microsoft.com/office/drawing/2014/main" id="{2F602D5F-DC67-DE3F-1D9C-482D9B0072A8}"/>
              </a:ext>
            </a:extLst>
          </p:cNvPr>
          <p:cNvSpPr/>
          <p:nvPr/>
        </p:nvSpPr>
        <p:spPr>
          <a:xfrm>
            <a:off x="7884797" y="2026568"/>
            <a:ext cx="556834" cy="5554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3296192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20BC35-2C9A-1A43-4730-74A873F68703}"/>
              </a:ext>
            </a:extLst>
          </p:cNvPr>
          <p:cNvPicPr>
            <a:picLocks noChangeAspect="1"/>
          </p:cNvPicPr>
          <p:nvPr/>
        </p:nvPicPr>
        <p:blipFill rotWithShape="1">
          <a:blip r:embed="rId2"/>
          <a:srcRect l="782" t="25296" r="37203" b="7698"/>
          <a:stretch/>
        </p:blipFill>
        <p:spPr>
          <a:xfrm>
            <a:off x="849600" y="2170800"/>
            <a:ext cx="7776000" cy="4594468"/>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831AD9A2-6271-F847-2EE4-A4AF0BCF93B2}"/>
              </a:ext>
            </a:extLst>
          </p:cNvPr>
          <p:cNvSpPr>
            <a:spLocks noGrp="1"/>
          </p:cNvSpPr>
          <p:nvPr>
            <p:ph type="title"/>
          </p:nvPr>
        </p:nvSpPr>
        <p:spPr/>
        <p:txBody>
          <a:bodyPr/>
          <a:lstStyle/>
          <a:p>
            <a:r>
              <a:rPr lang="en-CA" sz="4800" dirty="0">
                <a:solidFill>
                  <a:schemeClr val="tx2"/>
                </a:solidFill>
              </a:rPr>
              <a:t>SERVICES &amp; APPLICATIONS</a:t>
            </a:r>
            <a:endParaRPr lang="en-GB" dirty="0"/>
          </a:p>
        </p:txBody>
      </p:sp>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63</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462863" y="7731282"/>
            <a:ext cx="3682418" cy="230832"/>
          </a:xfrm>
          <a:prstGeom prst="rect">
            <a:avLst/>
          </a:prstGeom>
          <a:noFill/>
        </p:spPr>
        <p:txBody>
          <a:bodyPr wrap="none" rtlCol="0">
            <a:spAutoFit/>
          </a:bodyPr>
          <a:lstStyle/>
          <a:p>
            <a:pPr algn="l"/>
            <a:r>
              <a:rPr lang="en-CA" sz="900" dirty="0">
                <a:solidFill>
                  <a:schemeClr val="tx2"/>
                </a:solidFill>
                <a:hlinkClick r:id="rId3"/>
              </a:rPr>
              <a:t>https://monitor.digitalhealthmonitor.org/country_profile/BWA</a:t>
            </a:r>
            <a:r>
              <a:rPr lang="en-CA" sz="900" dirty="0">
                <a:solidFill>
                  <a:schemeClr val="tx2"/>
                </a:solidFill>
              </a:rPr>
              <a:t> 2023 data </a:t>
            </a:r>
          </a:p>
        </p:txBody>
      </p:sp>
      <p:pic>
        <p:nvPicPr>
          <p:cNvPr id="4" name="Picture 3">
            <a:extLst>
              <a:ext uri="{FF2B5EF4-FFF2-40B4-BE49-F238E27FC236}">
                <a16:creationId xmlns:a16="http://schemas.microsoft.com/office/drawing/2014/main" id="{87E629C2-6B21-B57B-E36E-22667208D4BE}"/>
              </a:ext>
            </a:extLst>
          </p:cNvPr>
          <p:cNvPicPr>
            <a:picLocks noChangeAspect="1"/>
          </p:cNvPicPr>
          <p:nvPr/>
        </p:nvPicPr>
        <p:blipFill rotWithShape="1">
          <a:blip r:embed="rId4"/>
          <a:srcRect l="63645" t="9498" r="1766" b="6093"/>
          <a:stretch/>
        </p:blipFill>
        <p:spPr>
          <a:xfrm>
            <a:off x="9448256" y="2746648"/>
            <a:ext cx="3453379" cy="4608512"/>
          </a:xfrm>
          <a:prstGeom prst="rect">
            <a:avLst/>
          </a:prstGeom>
        </p:spPr>
      </p:pic>
      <p:pic>
        <p:nvPicPr>
          <p:cNvPr id="11" name="Picture 10">
            <a:extLst>
              <a:ext uri="{FF2B5EF4-FFF2-40B4-BE49-F238E27FC236}">
                <a16:creationId xmlns:a16="http://schemas.microsoft.com/office/drawing/2014/main" id="{BE11CE85-55F2-8EC9-3269-AB4EBE5AE42F}"/>
              </a:ext>
            </a:extLst>
          </p:cNvPr>
          <p:cNvPicPr>
            <a:picLocks noChangeAspect="1"/>
          </p:cNvPicPr>
          <p:nvPr/>
        </p:nvPicPr>
        <p:blipFill rotWithShape="1">
          <a:blip r:embed="rId5"/>
          <a:srcRect l="290" t="12198" r="65750" b="74301"/>
          <a:stretch/>
        </p:blipFill>
        <p:spPr>
          <a:xfrm>
            <a:off x="9448256" y="1614812"/>
            <a:ext cx="4450624" cy="967527"/>
          </a:xfrm>
          <a:prstGeom prst="rect">
            <a:avLst/>
          </a:prstGeom>
        </p:spPr>
      </p:pic>
      <p:sp>
        <p:nvSpPr>
          <p:cNvPr id="13" name="Oval 12">
            <a:extLst>
              <a:ext uri="{FF2B5EF4-FFF2-40B4-BE49-F238E27FC236}">
                <a16:creationId xmlns:a16="http://schemas.microsoft.com/office/drawing/2014/main" id="{9EF9F260-A34C-711E-E04C-118846F75287}"/>
              </a:ext>
            </a:extLst>
          </p:cNvPr>
          <p:cNvSpPr/>
          <p:nvPr/>
        </p:nvSpPr>
        <p:spPr>
          <a:xfrm>
            <a:off x="10584752" y="3826767"/>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4" name="Oval 13">
            <a:extLst>
              <a:ext uri="{FF2B5EF4-FFF2-40B4-BE49-F238E27FC236}">
                <a16:creationId xmlns:a16="http://schemas.microsoft.com/office/drawing/2014/main" id="{4393E9E9-AE63-EC67-870B-EC8273C1EC8C}"/>
              </a:ext>
            </a:extLst>
          </p:cNvPr>
          <p:cNvSpPr/>
          <p:nvPr/>
        </p:nvSpPr>
        <p:spPr>
          <a:xfrm>
            <a:off x="7884797" y="2098576"/>
            <a:ext cx="556834" cy="5554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35779546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204C4E-51DA-D7FA-D97E-95D4BFE73898}"/>
              </a:ext>
            </a:extLst>
          </p:cNvPr>
          <p:cNvSpPr>
            <a:spLocks noGrp="1"/>
          </p:cNvSpPr>
          <p:nvPr>
            <p:ph type="title"/>
          </p:nvPr>
        </p:nvSpPr>
        <p:spPr/>
        <p:txBody>
          <a:bodyPr/>
          <a:lstStyle/>
          <a:p>
            <a:r>
              <a:rPr lang="en-CA" sz="4800" b="1" dirty="0">
                <a:solidFill>
                  <a:schemeClr val="tx2"/>
                </a:solidFill>
              </a:rPr>
              <a:t>MOBILE NETWORK COVERAGE</a:t>
            </a:r>
            <a:endParaRPr lang="en-GB" dirty="0"/>
          </a:p>
        </p:txBody>
      </p:sp>
      <p:sp>
        <p:nvSpPr>
          <p:cNvPr id="2" name="Slide Number Placeholder 1">
            <a:extLst>
              <a:ext uri="{FF2B5EF4-FFF2-40B4-BE49-F238E27FC236}">
                <a16:creationId xmlns:a16="http://schemas.microsoft.com/office/drawing/2014/main" id="{AFA366C0-42E7-0230-AD93-35CF0421B31A}"/>
              </a:ext>
            </a:extLst>
          </p:cNvPr>
          <p:cNvSpPr>
            <a:spLocks noGrp="1"/>
          </p:cNvSpPr>
          <p:nvPr>
            <p:ph type="sldNum" sz="quarter" idx="12"/>
          </p:nvPr>
        </p:nvSpPr>
        <p:spPr/>
        <p:txBody>
          <a:bodyPr/>
          <a:lstStyle/>
          <a:p>
            <a:fld id="{6734F48E-A456-4E2F-B17E-509464F7A050}" type="slidenum">
              <a:rPr lang="en-CA" smtClean="0"/>
              <a:pPr/>
              <a:t>64</a:t>
            </a:fld>
            <a:endParaRPr lang="en-CA"/>
          </a:p>
        </p:txBody>
      </p:sp>
      <p:pic>
        <p:nvPicPr>
          <p:cNvPr id="4" name="Picture 3">
            <a:extLst>
              <a:ext uri="{FF2B5EF4-FFF2-40B4-BE49-F238E27FC236}">
                <a16:creationId xmlns:a16="http://schemas.microsoft.com/office/drawing/2014/main" id="{AB8FFD91-5EE5-1674-3467-CDD623751EF2}"/>
              </a:ext>
            </a:extLst>
          </p:cNvPr>
          <p:cNvPicPr>
            <a:picLocks noChangeAspect="1"/>
          </p:cNvPicPr>
          <p:nvPr/>
        </p:nvPicPr>
        <p:blipFill rotWithShape="1">
          <a:blip r:embed="rId2"/>
          <a:srcRect l="8165" t="11298" r="8165" b="15798"/>
          <a:stretch/>
        </p:blipFill>
        <p:spPr>
          <a:xfrm>
            <a:off x="691200" y="1378496"/>
            <a:ext cx="12241360" cy="5832648"/>
          </a:xfrm>
          <a:prstGeom prst="rect">
            <a:avLst/>
          </a:prstGeom>
        </p:spPr>
      </p:pic>
    </p:spTree>
    <p:extLst>
      <p:ext uri="{BB962C8B-B14F-4D97-AF65-F5344CB8AC3E}">
        <p14:creationId xmlns:p14="http://schemas.microsoft.com/office/powerpoint/2010/main" val="14673481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1F14BC-5CFF-D7FA-7ADE-C8C55C16E271}"/>
              </a:ext>
            </a:extLst>
          </p:cNvPr>
          <p:cNvPicPr>
            <a:picLocks noChangeAspect="1"/>
          </p:cNvPicPr>
          <p:nvPr/>
        </p:nvPicPr>
        <p:blipFill rotWithShape="1">
          <a:blip r:embed="rId2"/>
          <a:srcRect l="8165" t="10398" r="8165" b="14898"/>
          <a:stretch/>
        </p:blipFill>
        <p:spPr>
          <a:xfrm>
            <a:off x="691200" y="1289862"/>
            <a:ext cx="12241360" cy="5976664"/>
          </a:xfrm>
          <a:prstGeom prst="rect">
            <a:avLst/>
          </a:prstGeom>
        </p:spPr>
      </p:pic>
      <p:sp>
        <p:nvSpPr>
          <p:cNvPr id="3" name="Title 2">
            <a:extLst>
              <a:ext uri="{FF2B5EF4-FFF2-40B4-BE49-F238E27FC236}">
                <a16:creationId xmlns:a16="http://schemas.microsoft.com/office/drawing/2014/main" id="{843AC10C-B85D-A973-2D7E-7E395883E885}"/>
              </a:ext>
            </a:extLst>
          </p:cNvPr>
          <p:cNvSpPr>
            <a:spLocks noGrp="1"/>
          </p:cNvSpPr>
          <p:nvPr>
            <p:ph type="title"/>
          </p:nvPr>
        </p:nvSpPr>
        <p:spPr/>
        <p:txBody>
          <a:bodyPr/>
          <a:lstStyle/>
          <a:p>
            <a:r>
              <a:rPr lang="en-CA" sz="4800" b="1" dirty="0">
                <a:solidFill>
                  <a:schemeClr val="tx2"/>
                </a:solidFill>
              </a:rPr>
              <a:t>MOBILE NETWORK COVERAGE</a:t>
            </a:r>
            <a:endParaRPr lang="en-GB" dirty="0"/>
          </a:p>
        </p:txBody>
      </p:sp>
      <p:sp>
        <p:nvSpPr>
          <p:cNvPr id="2" name="Slide Number Placeholder 1">
            <a:extLst>
              <a:ext uri="{FF2B5EF4-FFF2-40B4-BE49-F238E27FC236}">
                <a16:creationId xmlns:a16="http://schemas.microsoft.com/office/drawing/2014/main" id="{AFA366C0-42E7-0230-AD93-35CF0421B31A}"/>
              </a:ext>
            </a:extLst>
          </p:cNvPr>
          <p:cNvSpPr>
            <a:spLocks noGrp="1"/>
          </p:cNvSpPr>
          <p:nvPr>
            <p:ph type="sldNum" sz="quarter" idx="12"/>
          </p:nvPr>
        </p:nvSpPr>
        <p:spPr/>
        <p:txBody>
          <a:bodyPr/>
          <a:lstStyle/>
          <a:p>
            <a:fld id="{6734F48E-A456-4E2F-B17E-509464F7A050}" type="slidenum">
              <a:rPr lang="en-CA" smtClean="0"/>
              <a:pPr/>
              <a:t>65</a:t>
            </a:fld>
            <a:endParaRPr lang="en-CA"/>
          </a:p>
        </p:txBody>
      </p:sp>
    </p:spTree>
    <p:extLst>
      <p:ext uri="{BB962C8B-B14F-4D97-AF65-F5344CB8AC3E}">
        <p14:creationId xmlns:p14="http://schemas.microsoft.com/office/powerpoint/2010/main" val="889399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48204F-4B1E-1B13-E044-F5328C4B0520}"/>
              </a:ext>
            </a:extLst>
          </p:cNvPr>
          <p:cNvPicPr>
            <a:picLocks noChangeAspect="1"/>
          </p:cNvPicPr>
          <p:nvPr/>
        </p:nvPicPr>
        <p:blipFill rotWithShape="1">
          <a:blip r:embed="rId2"/>
          <a:srcRect l="8165" t="10606" r="8165" b="14691"/>
          <a:stretch/>
        </p:blipFill>
        <p:spPr>
          <a:xfrm>
            <a:off x="691200" y="1287697"/>
            <a:ext cx="12241360" cy="5976664"/>
          </a:xfrm>
          <a:prstGeom prst="rect">
            <a:avLst/>
          </a:prstGeom>
        </p:spPr>
      </p:pic>
      <p:sp>
        <p:nvSpPr>
          <p:cNvPr id="3" name="Title 2">
            <a:extLst>
              <a:ext uri="{FF2B5EF4-FFF2-40B4-BE49-F238E27FC236}">
                <a16:creationId xmlns:a16="http://schemas.microsoft.com/office/drawing/2014/main" id="{D75C7B19-B224-E845-F6D6-583C830CF4F6}"/>
              </a:ext>
            </a:extLst>
          </p:cNvPr>
          <p:cNvSpPr>
            <a:spLocks noGrp="1"/>
          </p:cNvSpPr>
          <p:nvPr>
            <p:ph type="title"/>
          </p:nvPr>
        </p:nvSpPr>
        <p:spPr/>
        <p:txBody>
          <a:bodyPr/>
          <a:lstStyle/>
          <a:p>
            <a:r>
              <a:rPr lang="en-CA" sz="4800" b="1" dirty="0">
                <a:solidFill>
                  <a:schemeClr val="tx2"/>
                </a:solidFill>
              </a:rPr>
              <a:t>MOBILE NETWORK COVERAGE</a:t>
            </a:r>
            <a:endParaRPr lang="en-GB" dirty="0"/>
          </a:p>
        </p:txBody>
      </p:sp>
      <p:sp>
        <p:nvSpPr>
          <p:cNvPr id="2" name="Slide Number Placeholder 1">
            <a:extLst>
              <a:ext uri="{FF2B5EF4-FFF2-40B4-BE49-F238E27FC236}">
                <a16:creationId xmlns:a16="http://schemas.microsoft.com/office/drawing/2014/main" id="{AFA366C0-42E7-0230-AD93-35CF0421B31A}"/>
              </a:ext>
            </a:extLst>
          </p:cNvPr>
          <p:cNvSpPr>
            <a:spLocks noGrp="1"/>
          </p:cNvSpPr>
          <p:nvPr>
            <p:ph type="sldNum" sz="quarter" idx="12"/>
          </p:nvPr>
        </p:nvSpPr>
        <p:spPr/>
        <p:txBody>
          <a:bodyPr/>
          <a:lstStyle/>
          <a:p>
            <a:fld id="{6734F48E-A456-4E2F-B17E-509464F7A050}" type="slidenum">
              <a:rPr lang="en-CA" smtClean="0"/>
              <a:pPr/>
              <a:t>66</a:t>
            </a:fld>
            <a:endParaRPr lang="en-CA"/>
          </a:p>
        </p:txBody>
      </p:sp>
    </p:spTree>
    <p:extLst>
      <p:ext uri="{BB962C8B-B14F-4D97-AF65-F5344CB8AC3E}">
        <p14:creationId xmlns:p14="http://schemas.microsoft.com/office/powerpoint/2010/main" val="14362314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58A8A-BDB1-8DF0-A847-A95BE0071EB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D102EBA-31DA-1486-6B01-ED9B7CCE7328}"/>
              </a:ext>
            </a:extLst>
          </p:cNvPr>
          <p:cNvSpPr>
            <a:spLocks noGrp="1"/>
          </p:cNvSpPr>
          <p:nvPr>
            <p:ph type="title"/>
          </p:nvPr>
        </p:nvSpPr>
        <p:spPr/>
        <p:txBody>
          <a:bodyPr/>
          <a:lstStyle/>
          <a:p>
            <a:r>
              <a:rPr lang="en-GB" dirty="0"/>
              <a:t>KEY TAKEAWAY POINTS</a:t>
            </a:r>
          </a:p>
        </p:txBody>
      </p:sp>
      <p:sp>
        <p:nvSpPr>
          <p:cNvPr id="6" name="Content Placeholder 5">
            <a:extLst>
              <a:ext uri="{FF2B5EF4-FFF2-40B4-BE49-F238E27FC236}">
                <a16:creationId xmlns:a16="http://schemas.microsoft.com/office/drawing/2014/main" id="{989AFE03-45F7-CADD-A58A-8DF11BF89182}"/>
              </a:ext>
            </a:extLst>
          </p:cNvPr>
          <p:cNvSpPr>
            <a:spLocks noGrp="1"/>
          </p:cNvSpPr>
          <p:nvPr>
            <p:ph idx="1"/>
          </p:nvPr>
        </p:nvSpPr>
        <p:spPr>
          <a:xfrm>
            <a:off x="828000" y="1980000"/>
            <a:ext cx="12535872" cy="5431155"/>
          </a:xfrm>
        </p:spPr>
        <p:txBody>
          <a:bodyPr/>
          <a:lstStyle/>
          <a:p>
            <a:pPr marL="457200" indent="-457200" algn="l">
              <a:buSzPct val="75000"/>
              <a:buFont typeface="Arial" panose="020B0604020202020204" pitchFamily="34" charset="0"/>
              <a:buChar char="•"/>
            </a:pPr>
            <a:r>
              <a:rPr lang="en-CA" sz="2800" b="1" dirty="0"/>
              <a:t>Botswana’s readiness is generally consistent with its African peers. We have a Digital Health Phase score of </a:t>
            </a:r>
            <a:r>
              <a:rPr lang="en-CA" sz="2800" b="1" dirty="0">
                <a:solidFill>
                  <a:schemeClr val="accent5"/>
                </a:solidFill>
              </a:rPr>
              <a:t>3</a:t>
            </a:r>
            <a:r>
              <a:rPr lang="en-CA" sz="2800" b="1" dirty="0"/>
              <a:t> out of </a:t>
            </a:r>
            <a:r>
              <a:rPr lang="en-CA" sz="2800" b="1" dirty="0">
                <a:solidFill>
                  <a:schemeClr val="accent5"/>
                </a:solidFill>
              </a:rPr>
              <a:t>5</a:t>
            </a:r>
            <a:r>
              <a:rPr lang="en-CA" sz="2800" b="1" dirty="0"/>
              <a:t>.</a:t>
            </a:r>
          </a:p>
          <a:p>
            <a:pPr marL="457200" indent="-457200" algn="l">
              <a:buSzPct val="75000"/>
              <a:buFont typeface="Arial" panose="020B0604020202020204" pitchFamily="34" charset="0"/>
              <a:buChar char="•"/>
            </a:pPr>
            <a:endParaRPr lang="en-CA" sz="2800" b="1" dirty="0"/>
          </a:p>
          <a:p>
            <a:pPr marL="457200" indent="-457200" algn="l">
              <a:buSzPct val="75000"/>
              <a:buFont typeface="Arial" panose="020B0604020202020204" pitchFamily="34" charset="0"/>
              <a:buChar char="•"/>
            </a:pPr>
            <a:r>
              <a:rPr lang="en-CA" sz="2800" b="1" dirty="0"/>
              <a:t>There are notable </a:t>
            </a:r>
            <a:r>
              <a:rPr lang="en-CA" sz="2800" b="1" dirty="0">
                <a:solidFill>
                  <a:schemeClr val="accent5"/>
                </a:solidFill>
              </a:rPr>
              <a:t>gaps</a:t>
            </a:r>
            <a:r>
              <a:rPr lang="en-CA" sz="2800" b="1" dirty="0"/>
              <a:t> in four key areas:</a:t>
            </a:r>
          </a:p>
          <a:p>
            <a:pPr marL="1097280" lvl="1">
              <a:buSzPct val="75000"/>
            </a:pPr>
            <a:r>
              <a:rPr lang="en-CA" sz="1700" b="1" dirty="0"/>
              <a:t>Strategy &amp; Investment</a:t>
            </a:r>
          </a:p>
          <a:p>
            <a:pPr marL="1097280" lvl="1">
              <a:buSzPct val="75000"/>
            </a:pPr>
            <a:r>
              <a:rPr lang="en-CA" sz="1700" b="1" dirty="0"/>
              <a:t>Workforce</a:t>
            </a:r>
          </a:p>
          <a:p>
            <a:pPr marL="1097280" lvl="1">
              <a:buSzPct val="75000"/>
            </a:pPr>
            <a:r>
              <a:rPr lang="en-CA" sz="1700" b="1" dirty="0"/>
              <a:t>Standards &amp; Interoperability</a:t>
            </a:r>
          </a:p>
          <a:p>
            <a:pPr marL="1097280" lvl="1">
              <a:buSzPct val="75000"/>
            </a:pPr>
            <a:r>
              <a:rPr lang="en-CA" sz="1700" b="1" dirty="0"/>
              <a:t>Services &amp; Applications</a:t>
            </a:r>
          </a:p>
          <a:p>
            <a:pPr marL="457200" indent="-457200" algn="l">
              <a:buSzPct val="75000"/>
              <a:buFont typeface="Arial" panose="020B0604020202020204" pitchFamily="34" charset="0"/>
              <a:buChar char="•"/>
            </a:pPr>
            <a:endParaRPr lang="en-CA" sz="2800" b="1" dirty="0"/>
          </a:p>
          <a:p>
            <a:pPr marL="457200" indent="-457200" algn="l">
              <a:buSzPct val="75000"/>
              <a:buFont typeface="Arial" panose="020B0604020202020204" pitchFamily="34" charset="0"/>
              <a:buChar char="•"/>
            </a:pPr>
            <a:r>
              <a:rPr lang="en-CA" sz="2800" b="1" dirty="0"/>
              <a:t>The challenges are genuine. To succeed, any plan for national-scale implementation would need to </a:t>
            </a:r>
            <a:r>
              <a:rPr lang="en-CA" sz="2800" b="1" dirty="0">
                <a:solidFill>
                  <a:schemeClr val="accent5"/>
                </a:solidFill>
              </a:rPr>
              <a:t>address</a:t>
            </a:r>
            <a:r>
              <a:rPr lang="en-CA" sz="2800" b="1" dirty="0"/>
              <a:t> these gaps.</a:t>
            </a:r>
            <a:endParaRPr lang="en-GB" dirty="0"/>
          </a:p>
        </p:txBody>
      </p:sp>
      <p:sp>
        <p:nvSpPr>
          <p:cNvPr id="2" name="Slide Number Placeholder 1">
            <a:extLst>
              <a:ext uri="{FF2B5EF4-FFF2-40B4-BE49-F238E27FC236}">
                <a16:creationId xmlns:a16="http://schemas.microsoft.com/office/drawing/2014/main" id="{7574A1BC-F91A-0ADC-176D-5E31C2ADC39D}"/>
              </a:ext>
            </a:extLst>
          </p:cNvPr>
          <p:cNvSpPr>
            <a:spLocks noGrp="1"/>
          </p:cNvSpPr>
          <p:nvPr>
            <p:ph type="sldNum" sz="quarter" idx="12"/>
          </p:nvPr>
        </p:nvSpPr>
        <p:spPr/>
        <p:txBody>
          <a:bodyPr/>
          <a:lstStyle/>
          <a:p>
            <a:fld id="{6734F48E-A456-4E2F-B17E-509464F7A050}" type="slidenum">
              <a:rPr lang="en-CA" smtClean="0"/>
              <a:pPr/>
              <a:t>67</a:t>
            </a:fld>
            <a:endParaRPr lang="en-CA"/>
          </a:p>
        </p:txBody>
      </p:sp>
      <p:pic>
        <p:nvPicPr>
          <p:cNvPr id="8" name="Graphic 7" descr="Key with solid fill">
            <a:extLst>
              <a:ext uri="{FF2B5EF4-FFF2-40B4-BE49-F238E27FC236}">
                <a16:creationId xmlns:a16="http://schemas.microsoft.com/office/drawing/2014/main" id="{69593A45-A7A9-4A57-EA2C-075A789F0F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280" y="298376"/>
            <a:ext cx="914400" cy="914400"/>
          </a:xfrm>
          <a:prstGeom prst="rect">
            <a:avLst/>
          </a:prstGeom>
        </p:spPr>
      </p:pic>
    </p:spTree>
    <p:extLst>
      <p:ext uri="{BB962C8B-B14F-4D97-AF65-F5344CB8AC3E}">
        <p14:creationId xmlns:p14="http://schemas.microsoft.com/office/powerpoint/2010/main" val="7870815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FE5FB-C562-5B41-E83F-1B3C0A3C92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266CD6-14B1-0F57-426F-E263D011C972}"/>
              </a:ext>
            </a:extLst>
          </p:cNvPr>
          <p:cNvSpPr>
            <a:spLocks noGrp="1"/>
          </p:cNvSpPr>
          <p:nvPr>
            <p:ph type="title"/>
          </p:nvPr>
        </p:nvSpPr>
        <p:spPr/>
        <p:txBody>
          <a:bodyPr/>
          <a:lstStyle/>
          <a:p>
            <a:r>
              <a:rPr lang="en-CA" dirty="0"/>
              <a:t>WORKSHOP AGENDA </a:t>
            </a:r>
          </a:p>
        </p:txBody>
      </p:sp>
      <p:sp>
        <p:nvSpPr>
          <p:cNvPr id="3" name="Content Placeholder 2">
            <a:extLst>
              <a:ext uri="{FF2B5EF4-FFF2-40B4-BE49-F238E27FC236}">
                <a16:creationId xmlns:a16="http://schemas.microsoft.com/office/drawing/2014/main" id="{7E23246A-DB88-8FCD-5E1B-F73E98E49904}"/>
              </a:ext>
            </a:extLst>
          </p:cNvPr>
          <p:cNvSpPr>
            <a:spLocks noGrp="1"/>
          </p:cNvSpPr>
          <p:nvPr>
            <p:ph idx="1"/>
          </p:nvPr>
        </p:nvSpPr>
        <p:spPr>
          <a:xfrm>
            <a:off x="731520" y="1920243"/>
            <a:ext cx="10832152" cy="5431155"/>
          </a:xfrm>
        </p:spPr>
        <p:txBody>
          <a:bodyPr>
            <a:noAutofit/>
          </a:bodyPr>
          <a:lstStyle/>
          <a:p>
            <a:r>
              <a:rPr lang="en-US" sz="2000" b="1" dirty="0"/>
              <a:t>Q1 – Official start &amp; brief introductions / Overview of Present State [9-10:30am]</a:t>
            </a:r>
          </a:p>
          <a:p>
            <a:pPr lvl="1"/>
            <a:r>
              <a:rPr lang="en-US" sz="2000" b="1" dirty="0"/>
              <a:t>IHME Burden of Disease (BOD); Digital Health Monitor report; Published Health and Digital Health Strategies; Digital health implementations to date</a:t>
            </a:r>
          </a:p>
          <a:p>
            <a:pPr lvl="1"/>
            <a:endParaRPr lang="en-US" sz="1200" b="1" dirty="0"/>
          </a:p>
          <a:p>
            <a:r>
              <a:rPr lang="en-US" sz="2000" b="1" dirty="0"/>
              <a:t>Q2 – Archetypal “OpenHIE-on-FHIR” Blueprint [11am-12pm]</a:t>
            </a:r>
          </a:p>
          <a:p>
            <a:pPr lvl="1"/>
            <a:r>
              <a:rPr lang="en-US" sz="2000" b="1" dirty="0"/>
              <a:t>Architectural elements; Conformance-testable digital health “Lego® blocks”; Normative Point-of-Service (POS) system </a:t>
            </a:r>
            <a:r>
              <a:rPr lang="en-US" sz="2000" b="1" dirty="0" err="1"/>
              <a:t>behaviours</a:t>
            </a:r>
            <a:endParaRPr lang="en-US" sz="2000" b="1" dirty="0"/>
          </a:p>
          <a:p>
            <a:pPr lvl="1"/>
            <a:endParaRPr lang="en-US" sz="1200" b="1" dirty="0"/>
          </a:p>
          <a:p>
            <a:r>
              <a:rPr lang="en-US" sz="2000" b="1" dirty="0"/>
              <a:t>Lunch [12-1pm]</a:t>
            </a:r>
          </a:p>
          <a:p>
            <a:endParaRPr lang="en-US" sz="1200" b="1" dirty="0"/>
          </a:p>
          <a:p>
            <a:r>
              <a:rPr lang="en-US" sz="2000" b="1" dirty="0">
                <a:solidFill>
                  <a:schemeClr val="accent2"/>
                </a:solidFill>
              </a:rPr>
              <a:t>Q3 – Mapping from Present State to Future State [1-2:30pm]</a:t>
            </a:r>
          </a:p>
          <a:p>
            <a:pPr lvl="1"/>
            <a:r>
              <a:rPr lang="en-US" sz="2000" b="1" dirty="0">
                <a:solidFill>
                  <a:schemeClr val="accent2"/>
                </a:solidFill>
              </a:rPr>
              <a:t>Existing Infrastructural Elements and “Gaps”; Key Infrastructure </a:t>
            </a:r>
            <a:br>
              <a:rPr lang="en-US" sz="2000" b="1" dirty="0">
                <a:solidFill>
                  <a:schemeClr val="accent2"/>
                </a:solidFill>
              </a:rPr>
            </a:br>
            <a:r>
              <a:rPr lang="en-US" sz="2000" b="1" dirty="0">
                <a:solidFill>
                  <a:schemeClr val="accent2"/>
                </a:solidFill>
              </a:rPr>
              <a:t>Design Choices; Implementation Science Approaches</a:t>
            </a:r>
          </a:p>
          <a:p>
            <a:pPr marL="731520" lvl="1" indent="0">
              <a:buNone/>
            </a:pPr>
            <a:endParaRPr lang="en-US" sz="1200" b="1" dirty="0"/>
          </a:p>
          <a:p>
            <a:r>
              <a:rPr lang="en-US" sz="2000" b="1" dirty="0"/>
              <a:t>Q4 – Developing an Investment Rationale in real time [3-5pm]</a:t>
            </a:r>
          </a:p>
          <a:p>
            <a:pPr lvl="1"/>
            <a:r>
              <a:rPr lang="en-US" sz="2000" b="1" dirty="0"/>
              <a:t>Filling in the remaining tabs on the Investment Rationale tool; Sensitivity</a:t>
            </a:r>
            <a:br>
              <a:rPr lang="en-US" sz="2000" b="1" dirty="0"/>
            </a:br>
            <a:r>
              <a:rPr lang="en-US" sz="2000" b="1" dirty="0"/>
              <a:t>analysis; Discussion; Meeting close and next steps</a:t>
            </a:r>
            <a:endParaRPr lang="en-CA" sz="2000" dirty="0"/>
          </a:p>
        </p:txBody>
      </p:sp>
      <p:sp>
        <p:nvSpPr>
          <p:cNvPr id="4" name="Slide Number Placeholder 3">
            <a:extLst>
              <a:ext uri="{FF2B5EF4-FFF2-40B4-BE49-F238E27FC236}">
                <a16:creationId xmlns:a16="http://schemas.microsoft.com/office/drawing/2014/main" id="{C1757BDC-C282-DDF4-808F-716CBA571FFD}"/>
              </a:ext>
            </a:extLst>
          </p:cNvPr>
          <p:cNvSpPr>
            <a:spLocks noGrp="1"/>
          </p:cNvSpPr>
          <p:nvPr>
            <p:ph type="sldNum" sz="quarter" idx="12"/>
          </p:nvPr>
        </p:nvSpPr>
        <p:spPr/>
        <p:txBody>
          <a:bodyPr/>
          <a:lstStyle/>
          <a:p>
            <a:fld id="{6734F48E-A456-4E2F-B17E-509464F7A050}" type="slidenum">
              <a:rPr lang="en-CA" smtClean="0"/>
              <a:pPr/>
              <a:t>68</a:t>
            </a:fld>
            <a:endParaRPr lang="en-CA"/>
          </a:p>
        </p:txBody>
      </p:sp>
      <p:pic>
        <p:nvPicPr>
          <p:cNvPr id="6" name="Graphic 5">
            <a:extLst>
              <a:ext uri="{FF2B5EF4-FFF2-40B4-BE49-F238E27FC236}">
                <a16:creationId xmlns:a16="http://schemas.microsoft.com/office/drawing/2014/main" id="{B48D30D2-F71A-FE8C-EC41-3962219D13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55760" y="5545303"/>
            <a:ext cx="1320800" cy="2171700"/>
          </a:xfrm>
          <a:prstGeom prst="rect">
            <a:avLst/>
          </a:prstGeom>
        </p:spPr>
      </p:pic>
    </p:spTree>
    <p:extLst>
      <p:ext uri="{BB962C8B-B14F-4D97-AF65-F5344CB8AC3E}">
        <p14:creationId xmlns:p14="http://schemas.microsoft.com/office/powerpoint/2010/main" val="7963125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EA795-147D-77D8-920A-8FE7E93822E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482FD1-9FEB-A139-D971-E75BAE580948}"/>
              </a:ext>
            </a:extLst>
          </p:cNvPr>
          <p:cNvSpPr>
            <a:spLocks noGrp="1"/>
          </p:cNvSpPr>
          <p:nvPr>
            <p:ph type="sldNum" sz="quarter" idx="12"/>
          </p:nvPr>
        </p:nvSpPr>
        <p:spPr/>
        <p:txBody>
          <a:bodyPr/>
          <a:lstStyle/>
          <a:p>
            <a:fld id="{6734F48E-A456-4E2F-B17E-509464F7A050}" type="slidenum">
              <a:rPr lang="en-CA" smtClean="0"/>
              <a:pPr/>
              <a:t>69</a:t>
            </a:fld>
            <a:endParaRPr lang="en-CA"/>
          </a:p>
        </p:txBody>
      </p:sp>
      <p:sp>
        <p:nvSpPr>
          <p:cNvPr id="2" name="Content Placeholder 2">
            <a:extLst>
              <a:ext uri="{FF2B5EF4-FFF2-40B4-BE49-F238E27FC236}">
                <a16:creationId xmlns:a16="http://schemas.microsoft.com/office/drawing/2014/main" id="{3CBD7382-3470-64DE-566E-5CECB35A5A93}"/>
              </a:ext>
            </a:extLst>
          </p:cNvPr>
          <p:cNvSpPr txBox="1">
            <a:spLocks/>
          </p:cNvSpPr>
          <p:nvPr/>
        </p:nvSpPr>
        <p:spPr>
          <a:xfrm>
            <a:off x="834480" y="1954560"/>
            <a:ext cx="8712968"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What Investment Rationale elements are germanely </a:t>
            </a:r>
            <a:r>
              <a:rPr lang="en-CA" sz="4800" b="1" dirty="0">
                <a:solidFill>
                  <a:schemeClr val="accent5"/>
                </a:solidFill>
                <a:latin typeface="+mn-lt"/>
              </a:rPr>
              <a:t>different</a:t>
            </a:r>
            <a:r>
              <a:rPr lang="en-CA" sz="4800" b="1" dirty="0">
                <a:latin typeface="+mn-lt"/>
              </a:rPr>
              <a:t> from the present version of the EA?</a:t>
            </a:r>
          </a:p>
        </p:txBody>
      </p:sp>
      <p:pic>
        <p:nvPicPr>
          <p:cNvPr id="3" name="Graphic 2">
            <a:extLst>
              <a:ext uri="{FF2B5EF4-FFF2-40B4-BE49-F238E27FC236}">
                <a16:creationId xmlns:a16="http://schemas.microsoft.com/office/drawing/2014/main" id="{D35793BE-9EB9-D3D4-8FA1-7E4AC5FFE4C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700919" y="4335589"/>
            <a:ext cx="6429362" cy="3320080"/>
          </a:xfrm>
          <a:prstGeom prst="rect">
            <a:avLst/>
          </a:prstGeom>
        </p:spPr>
      </p:pic>
    </p:spTree>
    <p:extLst>
      <p:ext uri="{BB962C8B-B14F-4D97-AF65-F5344CB8AC3E}">
        <p14:creationId xmlns:p14="http://schemas.microsoft.com/office/powerpoint/2010/main" val="2507922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AE46E3-D60B-07F2-066E-CF61400BD72F}"/>
              </a:ext>
            </a:extLst>
          </p:cNvPr>
          <p:cNvSpPr>
            <a:spLocks noGrp="1"/>
          </p:cNvSpPr>
          <p:nvPr>
            <p:ph type="sldNum" sz="quarter" idx="12"/>
          </p:nvPr>
        </p:nvSpPr>
        <p:spPr/>
        <p:txBody>
          <a:bodyPr/>
          <a:lstStyle/>
          <a:p>
            <a:fld id="{6734F48E-A456-4E2F-B17E-509464F7A050}" type="slidenum">
              <a:rPr lang="en-CA" smtClean="0"/>
              <a:pPr/>
              <a:t>7</a:t>
            </a:fld>
            <a:endParaRPr lang="en-CA"/>
          </a:p>
        </p:txBody>
      </p:sp>
      <p:sp>
        <p:nvSpPr>
          <p:cNvPr id="7" name="TextBox 6">
            <a:extLst>
              <a:ext uri="{FF2B5EF4-FFF2-40B4-BE49-F238E27FC236}">
                <a16:creationId xmlns:a16="http://schemas.microsoft.com/office/drawing/2014/main" id="{C81DE93B-5815-5C7A-FABE-366A17324CF9}"/>
              </a:ext>
            </a:extLst>
          </p:cNvPr>
          <p:cNvSpPr txBox="1"/>
          <p:nvPr/>
        </p:nvSpPr>
        <p:spPr>
          <a:xfrm>
            <a:off x="1572562" y="472542"/>
            <a:ext cx="11485276" cy="1384995"/>
          </a:xfrm>
          <a:prstGeom prst="rect">
            <a:avLst/>
          </a:prstGeom>
          <a:noFill/>
        </p:spPr>
        <p:txBody>
          <a:bodyPr wrap="square" rtlCol="0">
            <a:spAutoFit/>
          </a:bodyPr>
          <a:lstStyle/>
          <a:p>
            <a:pPr algn="ctr"/>
            <a:r>
              <a:rPr lang="en-CA" sz="2800" b="1" dirty="0">
                <a:solidFill>
                  <a:schemeClr val="tx2"/>
                </a:solidFill>
              </a:rPr>
              <a:t>Our process for Q4 will be to decide upon and fill in the </a:t>
            </a:r>
            <a:r>
              <a:rPr lang="en-CA" sz="2800" b="1" i="1" dirty="0">
                <a:solidFill>
                  <a:schemeClr val="accent5"/>
                </a:solidFill>
              </a:rPr>
              <a:t>content</a:t>
            </a:r>
            <a:r>
              <a:rPr lang="en-CA" sz="2800" b="1" i="1" dirty="0">
                <a:solidFill>
                  <a:schemeClr val="tx2"/>
                </a:solidFill>
              </a:rPr>
              <a:t> </a:t>
            </a:r>
            <a:r>
              <a:rPr lang="en-CA" sz="2800" b="1" dirty="0">
                <a:solidFill>
                  <a:schemeClr val="tx2"/>
                </a:solidFill>
              </a:rPr>
              <a:t>that “drives” the digital health Investment Rationale for Botswana… and then to do some simple </a:t>
            </a:r>
            <a:r>
              <a:rPr lang="en-CA" sz="2800" b="1" i="1" dirty="0">
                <a:solidFill>
                  <a:schemeClr val="accent5"/>
                </a:solidFill>
              </a:rPr>
              <a:t>sensitivity</a:t>
            </a:r>
            <a:r>
              <a:rPr lang="en-CA" sz="2800" b="1" i="1" dirty="0">
                <a:solidFill>
                  <a:schemeClr val="tx2"/>
                </a:solidFill>
              </a:rPr>
              <a:t> </a:t>
            </a:r>
            <a:r>
              <a:rPr lang="en-CA" sz="2800" b="1" dirty="0">
                <a:solidFill>
                  <a:schemeClr val="tx2"/>
                </a:solidFill>
              </a:rPr>
              <a:t>analysis.</a:t>
            </a:r>
          </a:p>
        </p:txBody>
      </p:sp>
      <p:sp>
        <p:nvSpPr>
          <p:cNvPr id="8" name="TextBox 7">
            <a:extLst>
              <a:ext uri="{FF2B5EF4-FFF2-40B4-BE49-F238E27FC236}">
                <a16:creationId xmlns:a16="http://schemas.microsoft.com/office/drawing/2014/main" id="{01B857D8-DE68-5A95-952B-721F47EEC8F0}"/>
              </a:ext>
            </a:extLst>
          </p:cNvPr>
          <p:cNvSpPr txBox="1"/>
          <p:nvPr/>
        </p:nvSpPr>
        <p:spPr>
          <a:xfrm>
            <a:off x="5587008" y="2706295"/>
            <a:ext cx="6200736" cy="523220"/>
          </a:xfrm>
          <a:prstGeom prst="rect">
            <a:avLst/>
          </a:prstGeom>
          <a:noFill/>
        </p:spPr>
        <p:txBody>
          <a:bodyPr wrap="none" rtlCol="0">
            <a:spAutoFit/>
          </a:bodyPr>
          <a:lstStyle/>
          <a:p>
            <a:pPr algn="l"/>
            <a:r>
              <a:rPr lang="en-CA" sz="2800" b="1" dirty="0">
                <a:solidFill>
                  <a:schemeClr val="accent2"/>
                </a:solidFill>
              </a:rPr>
              <a:t>Enter activity-based budget drivers</a:t>
            </a:r>
          </a:p>
        </p:txBody>
      </p:sp>
      <p:sp>
        <p:nvSpPr>
          <p:cNvPr id="9" name="TextBox 8">
            <a:extLst>
              <a:ext uri="{FF2B5EF4-FFF2-40B4-BE49-F238E27FC236}">
                <a16:creationId xmlns:a16="http://schemas.microsoft.com/office/drawing/2014/main" id="{24600E15-6D95-3CD5-5868-D0E190D7F4BB}"/>
              </a:ext>
            </a:extLst>
          </p:cNvPr>
          <p:cNvSpPr txBox="1"/>
          <p:nvPr/>
        </p:nvSpPr>
        <p:spPr>
          <a:xfrm>
            <a:off x="5587008" y="3609060"/>
            <a:ext cx="6380273" cy="523220"/>
          </a:xfrm>
          <a:prstGeom prst="rect">
            <a:avLst/>
          </a:prstGeom>
          <a:noFill/>
        </p:spPr>
        <p:txBody>
          <a:bodyPr wrap="none" rtlCol="0">
            <a:spAutoFit/>
          </a:bodyPr>
          <a:lstStyle/>
          <a:p>
            <a:pPr algn="l"/>
            <a:r>
              <a:rPr lang="en-CA" sz="2800" b="1" dirty="0">
                <a:solidFill>
                  <a:schemeClr val="accent2"/>
                </a:solidFill>
              </a:rPr>
              <a:t>Decide on burden of disease targets</a:t>
            </a:r>
          </a:p>
        </p:txBody>
      </p:sp>
      <p:sp>
        <p:nvSpPr>
          <p:cNvPr id="10" name="TextBox 9">
            <a:extLst>
              <a:ext uri="{FF2B5EF4-FFF2-40B4-BE49-F238E27FC236}">
                <a16:creationId xmlns:a16="http://schemas.microsoft.com/office/drawing/2014/main" id="{C72B1803-D4E6-F240-7D51-BCB7483C27BC}"/>
              </a:ext>
            </a:extLst>
          </p:cNvPr>
          <p:cNvSpPr txBox="1"/>
          <p:nvPr/>
        </p:nvSpPr>
        <p:spPr>
          <a:xfrm>
            <a:off x="5587008" y="4465895"/>
            <a:ext cx="6236003" cy="523220"/>
          </a:xfrm>
          <a:prstGeom prst="rect">
            <a:avLst/>
          </a:prstGeom>
          <a:noFill/>
        </p:spPr>
        <p:txBody>
          <a:bodyPr wrap="none" rtlCol="0">
            <a:spAutoFit/>
          </a:bodyPr>
          <a:lstStyle/>
          <a:p>
            <a:pPr algn="l"/>
            <a:r>
              <a:rPr lang="en-CA" sz="2800" b="1" dirty="0">
                <a:solidFill>
                  <a:schemeClr val="accent2"/>
                </a:solidFill>
              </a:rPr>
              <a:t>Establish notional project timelines</a:t>
            </a:r>
          </a:p>
        </p:txBody>
      </p:sp>
      <p:sp>
        <p:nvSpPr>
          <p:cNvPr id="11" name="TextBox 10">
            <a:extLst>
              <a:ext uri="{FF2B5EF4-FFF2-40B4-BE49-F238E27FC236}">
                <a16:creationId xmlns:a16="http://schemas.microsoft.com/office/drawing/2014/main" id="{14F591BA-C5E0-D575-95E9-1236B99B0728}"/>
              </a:ext>
            </a:extLst>
          </p:cNvPr>
          <p:cNvSpPr txBox="1"/>
          <p:nvPr/>
        </p:nvSpPr>
        <p:spPr>
          <a:xfrm>
            <a:off x="5587008" y="5404320"/>
            <a:ext cx="6157455" cy="523220"/>
          </a:xfrm>
          <a:prstGeom prst="rect">
            <a:avLst/>
          </a:prstGeom>
          <a:noFill/>
        </p:spPr>
        <p:txBody>
          <a:bodyPr wrap="none" rtlCol="0">
            <a:spAutoFit/>
          </a:bodyPr>
          <a:lstStyle/>
          <a:p>
            <a:pPr algn="l"/>
            <a:r>
              <a:rPr lang="en-CA" sz="2800" b="1" dirty="0">
                <a:solidFill>
                  <a:schemeClr val="accent2"/>
                </a:solidFill>
              </a:rPr>
              <a:t>Run a few simple what-if scenarios</a:t>
            </a:r>
          </a:p>
        </p:txBody>
      </p:sp>
      <p:pic>
        <p:nvPicPr>
          <p:cNvPr id="2" name="Graphic 1" descr="Tick with solid fill">
            <a:extLst>
              <a:ext uri="{FF2B5EF4-FFF2-40B4-BE49-F238E27FC236}">
                <a16:creationId xmlns:a16="http://schemas.microsoft.com/office/drawing/2014/main" id="{563E911C-E440-C047-3532-1B6ADF9290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53054" y="2673458"/>
            <a:ext cx="685800" cy="685800"/>
          </a:xfrm>
          <a:prstGeom prst="rect">
            <a:avLst/>
          </a:prstGeom>
        </p:spPr>
      </p:pic>
      <p:pic>
        <p:nvPicPr>
          <p:cNvPr id="3" name="Graphic 2" descr="Tick with solid fill">
            <a:extLst>
              <a:ext uri="{FF2B5EF4-FFF2-40B4-BE49-F238E27FC236}">
                <a16:creationId xmlns:a16="http://schemas.microsoft.com/office/drawing/2014/main" id="{0D3B74AF-E315-0F86-5D2D-143D934D4E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53054" y="3565725"/>
            <a:ext cx="685800" cy="685800"/>
          </a:xfrm>
          <a:prstGeom prst="rect">
            <a:avLst/>
          </a:prstGeom>
        </p:spPr>
      </p:pic>
      <p:sp>
        <p:nvSpPr>
          <p:cNvPr id="5" name="Rectangle 4">
            <a:extLst>
              <a:ext uri="{FF2B5EF4-FFF2-40B4-BE49-F238E27FC236}">
                <a16:creationId xmlns:a16="http://schemas.microsoft.com/office/drawing/2014/main" id="{21F804BC-D853-4619-BBC4-D4B2B1DF50CE}"/>
              </a:ext>
            </a:extLst>
          </p:cNvPr>
          <p:cNvSpPr/>
          <p:nvPr/>
        </p:nvSpPr>
        <p:spPr>
          <a:xfrm>
            <a:off x="3930824" y="2607704"/>
            <a:ext cx="864096" cy="73511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12" name="Rectangle 11">
            <a:extLst>
              <a:ext uri="{FF2B5EF4-FFF2-40B4-BE49-F238E27FC236}">
                <a16:creationId xmlns:a16="http://schemas.microsoft.com/office/drawing/2014/main" id="{8844FAF7-4E82-C0D6-636A-724D60F10105}"/>
              </a:ext>
            </a:extLst>
          </p:cNvPr>
          <p:cNvSpPr/>
          <p:nvPr/>
        </p:nvSpPr>
        <p:spPr>
          <a:xfrm>
            <a:off x="3930824" y="3523700"/>
            <a:ext cx="864096" cy="73511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pic>
        <p:nvPicPr>
          <p:cNvPr id="13" name="Graphic 12" descr="Tick with solid fill">
            <a:extLst>
              <a:ext uri="{FF2B5EF4-FFF2-40B4-BE49-F238E27FC236}">
                <a16:creationId xmlns:a16="http://schemas.microsoft.com/office/drawing/2014/main" id="{F98EEA9D-1A82-B9D0-7768-F57826B62C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53054" y="4480125"/>
            <a:ext cx="685800" cy="685800"/>
          </a:xfrm>
          <a:prstGeom prst="rect">
            <a:avLst/>
          </a:prstGeom>
        </p:spPr>
      </p:pic>
      <p:sp>
        <p:nvSpPr>
          <p:cNvPr id="14" name="Rectangle 13">
            <a:extLst>
              <a:ext uri="{FF2B5EF4-FFF2-40B4-BE49-F238E27FC236}">
                <a16:creationId xmlns:a16="http://schemas.microsoft.com/office/drawing/2014/main" id="{126BA57D-E02A-5DBB-D9E8-74FC5690DE26}"/>
              </a:ext>
            </a:extLst>
          </p:cNvPr>
          <p:cNvSpPr/>
          <p:nvPr/>
        </p:nvSpPr>
        <p:spPr>
          <a:xfrm>
            <a:off x="3930824" y="4438100"/>
            <a:ext cx="864096" cy="73511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pic>
        <p:nvPicPr>
          <p:cNvPr id="15" name="Graphic 14" descr="Tick with solid fill">
            <a:extLst>
              <a:ext uri="{FF2B5EF4-FFF2-40B4-BE49-F238E27FC236}">
                <a16:creationId xmlns:a16="http://schemas.microsoft.com/office/drawing/2014/main" id="{C5599758-52C6-16AA-256F-D535F6E130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53054" y="5394525"/>
            <a:ext cx="685800" cy="685800"/>
          </a:xfrm>
          <a:prstGeom prst="rect">
            <a:avLst/>
          </a:prstGeom>
        </p:spPr>
      </p:pic>
      <p:sp>
        <p:nvSpPr>
          <p:cNvPr id="16" name="Rectangle 15">
            <a:extLst>
              <a:ext uri="{FF2B5EF4-FFF2-40B4-BE49-F238E27FC236}">
                <a16:creationId xmlns:a16="http://schemas.microsoft.com/office/drawing/2014/main" id="{C110CB9B-29BF-5074-A690-46709712F0F3}"/>
              </a:ext>
            </a:extLst>
          </p:cNvPr>
          <p:cNvSpPr/>
          <p:nvPr/>
        </p:nvSpPr>
        <p:spPr>
          <a:xfrm>
            <a:off x="3930824" y="5352500"/>
            <a:ext cx="864096" cy="73511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pic>
        <p:nvPicPr>
          <p:cNvPr id="18" name="Graphic 17">
            <a:extLst>
              <a:ext uri="{FF2B5EF4-FFF2-40B4-BE49-F238E27FC236}">
                <a16:creationId xmlns:a16="http://schemas.microsoft.com/office/drawing/2014/main" id="{C7C6F097-AEC6-AD20-8C7B-490F341B08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690464" y="2361883"/>
            <a:ext cx="2651648" cy="3725733"/>
          </a:xfrm>
          <a:prstGeom prst="rect">
            <a:avLst/>
          </a:prstGeom>
        </p:spPr>
      </p:pic>
    </p:spTree>
    <p:extLst>
      <p:ext uri="{BB962C8B-B14F-4D97-AF65-F5344CB8AC3E}">
        <p14:creationId xmlns:p14="http://schemas.microsoft.com/office/powerpoint/2010/main" val="2625368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73FE04-4525-DF3D-4A29-B706BCB248C1}"/>
              </a:ext>
            </a:extLst>
          </p:cNvPr>
          <p:cNvSpPr>
            <a:spLocks noGrp="1"/>
          </p:cNvSpPr>
          <p:nvPr>
            <p:ph type="title"/>
          </p:nvPr>
        </p:nvSpPr>
        <p:spPr/>
        <p:txBody>
          <a:bodyPr/>
          <a:lstStyle/>
          <a:p>
            <a:r>
              <a:rPr lang="en-CA" dirty="0"/>
              <a:t>COUNTRY BLUEPRINT GAP ANALYSIS</a:t>
            </a:r>
          </a:p>
        </p:txBody>
      </p:sp>
      <p:sp>
        <p:nvSpPr>
          <p:cNvPr id="4" name="Content Placeholder 3">
            <a:extLst>
              <a:ext uri="{FF2B5EF4-FFF2-40B4-BE49-F238E27FC236}">
                <a16:creationId xmlns:a16="http://schemas.microsoft.com/office/drawing/2014/main" id="{53985A14-EBFF-A805-DAE2-61AA8B47B473}"/>
              </a:ext>
            </a:extLst>
          </p:cNvPr>
          <p:cNvSpPr>
            <a:spLocks noGrp="1"/>
          </p:cNvSpPr>
          <p:nvPr>
            <p:ph idx="1"/>
          </p:nvPr>
        </p:nvSpPr>
        <p:spPr>
          <a:xfrm>
            <a:off x="731520" y="1920243"/>
            <a:ext cx="13280424" cy="5431155"/>
          </a:xfrm>
        </p:spPr>
        <p:txBody>
          <a:bodyPr>
            <a:normAutofit lnSpcReduction="10000"/>
          </a:bodyPr>
          <a:lstStyle/>
          <a:p>
            <a:r>
              <a:rPr lang="en-CA" sz="2800" b="1" dirty="0"/>
              <a:t>Identify areas where there are germane differences between the country’s blueprint and the Toolkit’s generic design (note: only focus on differences that impact the investment rationale).</a:t>
            </a:r>
          </a:p>
          <a:p>
            <a:endParaRPr lang="en-CA" sz="1200" b="1" dirty="0"/>
          </a:p>
          <a:p>
            <a:r>
              <a:rPr lang="en-CA" sz="2800" b="1" dirty="0"/>
              <a:t>Leverage relevant slides from section 3 of Toolkit deck “02 HIE Specifications” to describe relevant investment rationale assumptions </a:t>
            </a:r>
            <a:r>
              <a:rPr lang="en-CA" sz="2800" b="1" i="1" dirty="0"/>
              <a:t>not consistent </a:t>
            </a:r>
            <a:r>
              <a:rPr lang="en-CA" sz="2800" b="1" dirty="0"/>
              <a:t>with the country blueprint.</a:t>
            </a:r>
          </a:p>
          <a:p>
            <a:endParaRPr lang="en-CA" sz="1200" b="1" dirty="0"/>
          </a:p>
          <a:p>
            <a:r>
              <a:rPr lang="en-CA" sz="2800" b="1" dirty="0"/>
              <a:t>Display the country blueprint and call out the areas where discussion will be needed during the real-time data entry in the investment rationale tool.</a:t>
            </a:r>
          </a:p>
          <a:p>
            <a:endParaRPr lang="en-CA" sz="1200" b="1" dirty="0"/>
          </a:p>
          <a:p>
            <a:r>
              <a:rPr lang="en-CA" sz="2800" b="1" dirty="0"/>
              <a:t>Add a “key takeaways” slide to summarize findings.</a:t>
            </a:r>
          </a:p>
          <a:p>
            <a:endParaRPr lang="en-CA" sz="1200" b="1" dirty="0"/>
          </a:p>
          <a:p>
            <a:r>
              <a:rPr lang="en-CA" sz="2800" b="1" dirty="0"/>
              <a:t>Note Botswana example…</a:t>
            </a:r>
          </a:p>
        </p:txBody>
      </p:sp>
      <p:sp>
        <p:nvSpPr>
          <p:cNvPr id="2" name="Slide Number Placeholder 1">
            <a:extLst>
              <a:ext uri="{FF2B5EF4-FFF2-40B4-BE49-F238E27FC236}">
                <a16:creationId xmlns:a16="http://schemas.microsoft.com/office/drawing/2014/main" id="{2A782230-E367-AE7F-5D76-1DDB7EDA6009}"/>
              </a:ext>
            </a:extLst>
          </p:cNvPr>
          <p:cNvSpPr>
            <a:spLocks noGrp="1"/>
          </p:cNvSpPr>
          <p:nvPr>
            <p:ph type="sldNum" sz="quarter" idx="12"/>
          </p:nvPr>
        </p:nvSpPr>
        <p:spPr/>
        <p:txBody>
          <a:bodyPr/>
          <a:lstStyle/>
          <a:p>
            <a:fld id="{6734F48E-A456-4E2F-B17E-509464F7A050}" type="slidenum">
              <a:rPr lang="en-CA" smtClean="0"/>
              <a:pPr/>
              <a:t>70</a:t>
            </a:fld>
            <a:endParaRPr lang="en-CA"/>
          </a:p>
        </p:txBody>
      </p:sp>
    </p:spTree>
    <p:extLst>
      <p:ext uri="{BB962C8B-B14F-4D97-AF65-F5344CB8AC3E}">
        <p14:creationId xmlns:p14="http://schemas.microsoft.com/office/powerpoint/2010/main" val="1101985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33096" y="3391868"/>
            <a:ext cx="64152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SHR</a:t>
            </a:r>
          </a:p>
        </p:txBody>
      </p:sp>
      <p:sp>
        <p:nvSpPr>
          <p:cNvPr id="8" name="TextBox 7">
            <a:extLst>
              <a:ext uri="{FF2B5EF4-FFF2-40B4-BE49-F238E27FC236}">
                <a16:creationId xmlns:a16="http://schemas.microsoft.com/office/drawing/2014/main" id="{987ED6B1-F329-87D4-D92E-72F8D01CE3A2}"/>
              </a:ext>
            </a:extLst>
          </p:cNvPr>
          <p:cNvSpPr txBox="1"/>
          <p:nvPr/>
        </p:nvSpPr>
        <p:spPr>
          <a:xfrm>
            <a:off x="5023545" y="3026064"/>
            <a:ext cx="92063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ILR/TS</a:t>
            </a: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601452"/>
            <a:ext cx="749149" cy="369332"/>
          </a:xfrm>
          <a:prstGeom prst="rect">
            <a:avLst/>
          </a:prstGeom>
          <a:noFill/>
        </p:spPr>
        <p:txBody>
          <a:bodyPr wrap="square" rtlCol="0">
            <a:spAutoFit/>
          </a:bodyPr>
          <a:lstStyle/>
          <a:p>
            <a:pPr algn="ctr"/>
            <a:r>
              <a:rPr lang="en-CA" sz="1800" b="1" dirty="0">
                <a:solidFill>
                  <a:schemeClr val="accent5"/>
                </a:solidFill>
                <a:latin typeface="Andes Bold" panose="02000000000000000000" pitchFamily="2"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43837" y="3391868"/>
            <a:ext cx="89473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347244" y="3391868"/>
            <a:ext cx="1167244"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ILR-HWR</a:t>
            </a:r>
          </a:p>
        </p:txBody>
      </p:sp>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sp>
        <p:nvSpPr>
          <p:cNvPr id="16" name="TextBox 15">
            <a:extLst>
              <a:ext uri="{FF2B5EF4-FFF2-40B4-BE49-F238E27FC236}">
                <a16:creationId xmlns:a16="http://schemas.microsoft.com/office/drawing/2014/main" id="{A2DE96BD-BB09-FD09-83C8-BF3FA8BC9272}"/>
              </a:ext>
            </a:extLst>
          </p:cNvPr>
          <p:cNvSpPr txBox="1"/>
          <p:nvPr/>
        </p:nvSpPr>
        <p:spPr>
          <a:xfrm>
            <a:off x="4036086" y="3565080"/>
            <a:ext cx="49084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CR</a:t>
            </a:r>
          </a:p>
        </p:txBody>
      </p:sp>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6120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61198"/>
            <a:ext cx="1180961" cy="8100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48111" y="3391866"/>
            <a:ext cx="74732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6120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855158-5469-187C-9504-CE875D2959F2}"/>
              </a:ext>
            </a:extLst>
          </p:cNvPr>
          <p:cNvSpPr txBox="1"/>
          <p:nvPr/>
        </p:nvSpPr>
        <p:spPr>
          <a:xfrm>
            <a:off x="11014230" y="5401652"/>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47885" y="2985846"/>
            <a:ext cx="57118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05157" y="3403840"/>
            <a:ext cx="1088696"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73172"/>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4" name="TextBox 143">
            <a:extLst>
              <a:ext uri="{FF2B5EF4-FFF2-40B4-BE49-F238E27FC236}">
                <a16:creationId xmlns:a16="http://schemas.microsoft.com/office/drawing/2014/main" id="{8FE7DDCC-F526-CA83-4B64-300AB376C168}"/>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45" name="TextBox 144">
            <a:extLst>
              <a:ext uri="{FF2B5EF4-FFF2-40B4-BE49-F238E27FC236}">
                <a16:creationId xmlns:a16="http://schemas.microsoft.com/office/drawing/2014/main" id="{6B553E95-4478-BB76-40E9-856DD3B6B04B}"/>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70784"/>
            <a:ext cx="0" cy="302063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95587" y="2893068"/>
            <a:ext cx="4216006" cy="5140227"/>
          </a:xfrm>
          <a:prstGeom prst="bentConnector3">
            <a:avLst>
              <a:gd name="adj1" fmla="val -5422"/>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669F7C3-D749-0C15-95D1-4EA3DA9E1656}"/>
              </a:ext>
            </a:extLst>
          </p:cNvPr>
          <p:cNvSpPr txBox="1"/>
          <p:nvPr/>
        </p:nvSpPr>
        <p:spPr>
          <a:xfrm>
            <a:off x="10745696" y="6394702"/>
            <a:ext cx="3376374" cy="646331"/>
          </a:xfrm>
          <a:prstGeom prst="rect">
            <a:avLst/>
          </a:prstGeom>
          <a:noFill/>
        </p:spPr>
        <p:txBody>
          <a:bodyPr wrap="none" rtlCol="0">
            <a:spAutoFit/>
          </a:bodyPr>
          <a:lstStyle/>
          <a:p>
            <a:pPr algn="l"/>
            <a:r>
              <a:rPr lang="en-CA" sz="1800" dirty="0">
                <a:solidFill>
                  <a:schemeClr val="tx2"/>
                </a:solidFill>
                <a:highlight>
                  <a:srgbClr val="00FFFF"/>
                </a:highlight>
              </a:rPr>
              <a:t>(Maintenance/batch transactions)</a:t>
            </a:r>
          </a:p>
          <a:p>
            <a:pPr algn="l"/>
            <a:r>
              <a:rPr lang="en-CA" sz="1800" dirty="0">
                <a:solidFill>
                  <a:schemeClr val="tx2"/>
                </a:solidFill>
                <a:highlight>
                  <a:srgbClr val="FFFF00"/>
                </a:highlight>
              </a:rPr>
              <a:t>(Real-time runtime transactions)</a:t>
            </a:r>
          </a:p>
        </p:txBody>
      </p:sp>
    </p:spTree>
    <p:extLst>
      <p:ext uri="{BB962C8B-B14F-4D97-AF65-F5344CB8AC3E}">
        <p14:creationId xmlns:p14="http://schemas.microsoft.com/office/powerpoint/2010/main" val="850447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 name="Oval 6">
            <a:extLst>
              <a:ext uri="{FF2B5EF4-FFF2-40B4-BE49-F238E27FC236}">
                <a16:creationId xmlns:a16="http://schemas.microsoft.com/office/drawing/2014/main" id="{4DCB5D61-8807-30F6-EDA8-695514BAA4DD}"/>
              </a:ext>
            </a:extLst>
          </p:cNvPr>
          <p:cNvSpPr/>
          <p:nvPr/>
        </p:nvSpPr>
        <p:spPr>
          <a:xfrm>
            <a:off x="1122512" y="1986498"/>
            <a:ext cx="1948861" cy="1416983"/>
          </a:xfrm>
          <a:prstGeom prst="ellipse">
            <a:avLst/>
          </a:prstGeom>
          <a:solidFill>
            <a:schemeClr val="accent3">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Oval 7">
            <a:extLst>
              <a:ext uri="{FF2B5EF4-FFF2-40B4-BE49-F238E27FC236}">
                <a16:creationId xmlns:a16="http://schemas.microsoft.com/office/drawing/2014/main" id="{1AC51AC1-BAE6-CF58-C23A-BB38CAA5B002}"/>
              </a:ext>
            </a:extLst>
          </p:cNvPr>
          <p:cNvSpPr/>
          <p:nvPr/>
        </p:nvSpPr>
        <p:spPr>
          <a:xfrm>
            <a:off x="4497555" y="2176073"/>
            <a:ext cx="1948861" cy="1416983"/>
          </a:xfrm>
          <a:prstGeom prst="ellipse">
            <a:avLst/>
          </a:prstGeom>
          <a:solidFill>
            <a:schemeClr val="accent3">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6C054B-B622-6574-3C07-AB1853AD45E4}"/>
              </a:ext>
            </a:extLst>
          </p:cNvPr>
          <p:cNvCxnSpPr>
            <a:cxnSpLocks/>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cxnSp>
        <p:nvCxnSpPr>
          <p:cNvPr id="50" name="Straight Arrow Connector 49">
            <a:extLst>
              <a:ext uri="{FF2B5EF4-FFF2-40B4-BE49-F238E27FC236}">
                <a16:creationId xmlns:a16="http://schemas.microsoft.com/office/drawing/2014/main" id="{44B940D8-C09F-B335-D8DC-F20BB8299B33}"/>
              </a:ext>
            </a:extLst>
          </p:cNvPr>
          <p:cNvCxnSpPr>
            <a:cxnSpLocks/>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2326663"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cxnSpLocks/>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353E487-FF69-E675-835E-6B744A029570}"/>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39" name="TextBox 38">
            <a:extLst>
              <a:ext uri="{FF2B5EF4-FFF2-40B4-BE49-F238E27FC236}">
                <a16:creationId xmlns:a16="http://schemas.microsoft.com/office/drawing/2014/main" id="{B6B10FF0-D079-7C52-ED6C-5A67DBB89A9D}"/>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
        <p:nvSpPr>
          <p:cNvPr id="2" name="TextBox 1">
            <a:extLst>
              <a:ext uri="{FF2B5EF4-FFF2-40B4-BE49-F238E27FC236}">
                <a16:creationId xmlns:a16="http://schemas.microsoft.com/office/drawing/2014/main" id="{D41AC3DE-8599-618F-DD23-1A69322EF62A}"/>
              </a:ext>
            </a:extLst>
          </p:cNvPr>
          <p:cNvSpPr txBox="1"/>
          <p:nvPr/>
        </p:nvSpPr>
        <p:spPr>
          <a:xfrm>
            <a:off x="9933096" y="3391868"/>
            <a:ext cx="64152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SHR</a:t>
            </a:r>
          </a:p>
        </p:txBody>
      </p:sp>
      <p:sp>
        <p:nvSpPr>
          <p:cNvPr id="40" name="TextBox 39">
            <a:extLst>
              <a:ext uri="{FF2B5EF4-FFF2-40B4-BE49-F238E27FC236}">
                <a16:creationId xmlns:a16="http://schemas.microsoft.com/office/drawing/2014/main" id="{FA288BCA-A5C5-8389-85C9-696F7B1E2445}"/>
              </a:ext>
            </a:extLst>
          </p:cNvPr>
          <p:cNvSpPr txBox="1"/>
          <p:nvPr/>
        </p:nvSpPr>
        <p:spPr>
          <a:xfrm>
            <a:off x="5023545" y="3026064"/>
            <a:ext cx="92063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ILR/TS</a:t>
            </a:r>
          </a:p>
        </p:txBody>
      </p:sp>
      <p:sp>
        <p:nvSpPr>
          <p:cNvPr id="41" name="TextBox 40">
            <a:extLst>
              <a:ext uri="{FF2B5EF4-FFF2-40B4-BE49-F238E27FC236}">
                <a16:creationId xmlns:a16="http://schemas.microsoft.com/office/drawing/2014/main" id="{3D38243F-737C-0A76-2EF0-6ABAE9335434}"/>
              </a:ext>
            </a:extLst>
          </p:cNvPr>
          <p:cNvSpPr txBox="1"/>
          <p:nvPr/>
        </p:nvSpPr>
        <p:spPr>
          <a:xfrm>
            <a:off x="2677619" y="3601452"/>
            <a:ext cx="749149" cy="369332"/>
          </a:xfrm>
          <a:prstGeom prst="rect">
            <a:avLst/>
          </a:prstGeom>
          <a:noFill/>
        </p:spPr>
        <p:txBody>
          <a:bodyPr wrap="square" rtlCol="0">
            <a:spAutoFit/>
          </a:bodyPr>
          <a:lstStyle/>
          <a:p>
            <a:pPr algn="ctr"/>
            <a:r>
              <a:rPr lang="en-CA" sz="1800" b="1" dirty="0">
                <a:solidFill>
                  <a:schemeClr val="accent5"/>
                </a:solidFill>
                <a:latin typeface="Andes Bold" panose="02000000000000000000" pitchFamily="2" charset="0"/>
              </a:rPr>
              <a:t>CR*</a:t>
            </a:r>
          </a:p>
        </p:txBody>
      </p:sp>
      <p:sp>
        <p:nvSpPr>
          <p:cNvPr id="42" name="TextBox 41">
            <a:extLst>
              <a:ext uri="{FF2B5EF4-FFF2-40B4-BE49-F238E27FC236}">
                <a16:creationId xmlns:a16="http://schemas.microsoft.com/office/drawing/2014/main" id="{C2E23DF9-0EFF-A394-BAA6-E0DA1246B9FB}"/>
              </a:ext>
            </a:extLst>
          </p:cNvPr>
          <p:cNvSpPr txBox="1"/>
          <p:nvPr/>
        </p:nvSpPr>
        <p:spPr>
          <a:xfrm>
            <a:off x="7543837" y="3391868"/>
            <a:ext cx="89473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ILR-FR</a:t>
            </a:r>
          </a:p>
        </p:txBody>
      </p:sp>
      <p:sp>
        <p:nvSpPr>
          <p:cNvPr id="44" name="TextBox 43">
            <a:extLst>
              <a:ext uri="{FF2B5EF4-FFF2-40B4-BE49-F238E27FC236}">
                <a16:creationId xmlns:a16="http://schemas.microsoft.com/office/drawing/2014/main" id="{CB8EB36B-34FC-D624-509F-6780A05E76D2}"/>
              </a:ext>
            </a:extLst>
          </p:cNvPr>
          <p:cNvSpPr txBox="1"/>
          <p:nvPr/>
        </p:nvSpPr>
        <p:spPr>
          <a:xfrm>
            <a:off x="6347244" y="3391868"/>
            <a:ext cx="1167244"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ILR-HWR</a:t>
            </a:r>
          </a:p>
        </p:txBody>
      </p:sp>
      <p:sp>
        <p:nvSpPr>
          <p:cNvPr id="45" name="TextBox 44">
            <a:extLst>
              <a:ext uri="{FF2B5EF4-FFF2-40B4-BE49-F238E27FC236}">
                <a16:creationId xmlns:a16="http://schemas.microsoft.com/office/drawing/2014/main" id="{59C3244B-1B6E-673C-F5E2-A1806CAE53A3}"/>
              </a:ext>
            </a:extLst>
          </p:cNvPr>
          <p:cNvSpPr txBox="1"/>
          <p:nvPr/>
        </p:nvSpPr>
        <p:spPr>
          <a:xfrm>
            <a:off x="4036086" y="3565080"/>
            <a:ext cx="49084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CR</a:t>
            </a:r>
          </a:p>
        </p:txBody>
      </p:sp>
      <p:sp>
        <p:nvSpPr>
          <p:cNvPr id="46" name="TextBox 45">
            <a:extLst>
              <a:ext uri="{FF2B5EF4-FFF2-40B4-BE49-F238E27FC236}">
                <a16:creationId xmlns:a16="http://schemas.microsoft.com/office/drawing/2014/main" id="{10DDE5F2-D6D3-3143-4B72-E75ACA93F8AB}"/>
              </a:ext>
            </a:extLst>
          </p:cNvPr>
          <p:cNvSpPr txBox="1"/>
          <p:nvPr/>
        </p:nvSpPr>
        <p:spPr>
          <a:xfrm>
            <a:off x="11448111" y="3391866"/>
            <a:ext cx="74732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sp>
        <p:nvSpPr>
          <p:cNvPr id="47" name="TextBox 46">
            <a:extLst>
              <a:ext uri="{FF2B5EF4-FFF2-40B4-BE49-F238E27FC236}">
                <a16:creationId xmlns:a16="http://schemas.microsoft.com/office/drawing/2014/main" id="{01766482-803C-AA5B-2AEA-1CBF748265B1}"/>
              </a:ext>
            </a:extLst>
          </p:cNvPr>
          <p:cNvSpPr txBox="1"/>
          <p:nvPr/>
        </p:nvSpPr>
        <p:spPr>
          <a:xfrm>
            <a:off x="11014230" y="5401652"/>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sp>
        <p:nvSpPr>
          <p:cNvPr id="53" name="TextBox 52">
            <a:extLst>
              <a:ext uri="{FF2B5EF4-FFF2-40B4-BE49-F238E27FC236}">
                <a16:creationId xmlns:a16="http://schemas.microsoft.com/office/drawing/2014/main" id="{FE30A871-6F5B-CF20-CA62-074E1CBD012A}"/>
              </a:ext>
            </a:extLst>
          </p:cNvPr>
          <p:cNvSpPr txBox="1"/>
          <p:nvPr/>
        </p:nvSpPr>
        <p:spPr>
          <a:xfrm>
            <a:off x="1847885" y="2985846"/>
            <a:ext cx="57118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TS*</a:t>
            </a:r>
          </a:p>
        </p:txBody>
      </p:sp>
      <p:sp>
        <p:nvSpPr>
          <p:cNvPr id="55" name="TextBox 54">
            <a:extLst>
              <a:ext uri="{FF2B5EF4-FFF2-40B4-BE49-F238E27FC236}">
                <a16:creationId xmlns:a16="http://schemas.microsoft.com/office/drawing/2014/main" id="{5B65F3D0-58EE-9103-7932-E49B835A537A}"/>
              </a:ext>
            </a:extLst>
          </p:cNvPr>
          <p:cNvSpPr txBox="1"/>
          <p:nvPr/>
        </p:nvSpPr>
        <p:spPr>
          <a:xfrm>
            <a:off x="8505157" y="3403840"/>
            <a:ext cx="1088696"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ILR-ORG</a:t>
            </a:r>
          </a:p>
        </p:txBody>
      </p:sp>
      <p:sp>
        <p:nvSpPr>
          <p:cNvPr id="32" name="Rectangle 31">
            <a:extLst>
              <a:ext uri="{FF2B5EF4-FFF2-40B4-BE49-F238E27FC236}">
                <a16:creationId xmlns:a16="http://schemas.microsoft.com/office/drawing/2014/main" id="{AC5F82AA-C5EC-21C5-A86F-F1816DAD5CF5}"/>
              </a:ext>
            </a:extLst>
          </p:cNvPr>
          <p:cNvSpPr/>
          <p:nvPr/>
        </p:nvSpPr>
        <p:spPr>
          <a:xfrm>
            <a:off x="8262694" y="2169752"/>
            <a:ext cx="5914242" cy="457889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2"/>
                </a:solidFill>
                <a:effectLst/>
                <a:ea typeface="Calibri" panose="020F0502020204030204" pitchFamily="34" charset="0"/>
                <a:cs typeface="Myanmar Text" panose="020B0502040204020203" pitchFamily="34" charset="0"/>
              </a:rPr>
              <a:t>Terminology Publishing</a:t>
            </a:r>
            <a:r>
              <a:rPr lang="en-US" sz="1800" dirty="0">
                <a:solidFill>
                  <a:schemeClr val="tx2"/>
                </a:solidFill>
                <a:effectLst/>
                <a:ea typeface="Calibri" panose="020F0502020204030204" pitchFamily="34" charset="0"/>
                <a:cs typeface="Myanmar Text" panose="020B0502040204020203" pitchFamily="34" charset="0"/>
              </a:rPr>
              <a:t>. A terminology server (TS*) will be employed to curate and cross reference the national lists of normative codes. As part of a regular refresh process, the MOH will publish updated code lists and make these available so that digital health POS solutions can update their code lists. This is illustrated by transaction (</a:t>
            </a:r>
            <a:r>
              <a:rPr lang="en-US" sz="1800" dirty="0">
                <a:solidFill>
                  <a:schemeClr val="tx2"/>
                </a:solidFill>
                <a:effectLst/>
                <a:highlight>
                  <a:srgbClr val="00FFFF"/>
                </a:highlight>
                <a:ea typeface="Calibri" panose="020F0502020204030204" pitchFamily="34" charset="0"/>
                <a:cs typeface="Myanmar Text" panose="020B0502040204020203" pitchFamily="34" charset="0"/>
              </a:rPr>
              <a:t>1</a:t>
            </a:r>
            <a:r>
              <a:rPr lang="en-US" sz="1800" dirty="0">
                <a:solidFill>
                  <a:schemeClr val="tx2"/>
                </a:solidFill>
                <a:effectLst/>
                <a:ea typeface="Calibri" panose="020F0502020204030204" pitchFamily="34" charset="0"/>
                <a:cs typeface="Myanmar Text" panose="020B0502040204020203" pitchFamily="34" charset="0"/>
              </a:rPr>
              <a:t>). As shown by transaction (</a:t>
            </a:r>
            <a:r>
              <a:rPr lang="en-US" sz="1800" dirty="0">
                <a:solidFill>
                  <a:schemeClr val="tx2"/>
                </a:solidFill>
                <a:effectLst/>
                <a:highlight>
                  <a:srgbClr val="00FFFF"/>
                </a:highlight>
                <a:ea typeface="Calibri" panose="020F0502020204030204" pitchFamily="34" charset="0"/>
                <a:cs typeface="Myanmar Text" panose="020B0502040204020203" pitchFamily="34" charset="0"/>
              </a:rPr>
              <a:t>2</a:t>
            </a:r>
            <a:r>
              <a:rPr lang="en-US" sz="1800" dirty="0">
                <a:solidFill>
                  <a:schemeClr val="tx2"/>
                </a:solidFill>
                <a:effectLst/>
                <a:ea typeface="Calibri" panose="020F0502020204030204" pitchFamily="34" charset="0"/>
                <a:cs typeface="Myanmar Text" panose="020B0502040204020203" pitchFamily="34" charset="0"/>
              </a:rPr>
              <a:t>), these published terminologies will also update the runtime code lists maintained in the OLTP-optimized FHIR Server. NOTE: it is common for such publishing processes to employ Excel and/or PDF files as the means of distributing code lists. Each POS solution will be required to be able to ingest the published format. The interactions with the TS* </a:t>
            </a:r>
            <a:r>
              <a:rPr lang="en-US" sz="1800" i="1" dirty="0">
                <a:solidFill>
                  <a:schemeClr val="tx2"/>
                </a:solidFill>
                <a:effectLst/>
                <a:ea typeface="Calibri" panose="020F0502020204030204" pitchFamily="34" charset="0"/>
                <a:cs typeface="Myanmar Text" panose="020B0502040204020203" pitchFamily="34" charset="0"/>
              </a:rPr>
              <a:t>may</a:t>
            </a:r>
            <a:r>
              <a:rPr lang="en-US" sz="1800" dirty="0">
                <a:solidFill>
                  <a:schemeClr val="tx2"/>
                </a:solidFill>
                <a:effectLst/>
                <a:ea typeface="Calibri" panose="020F0502020204030204" pitchFamily="34" charset="0"/>
                <a:cs typeface="Myanmar Text" panose="020B0502040204020203" pitchFamily="34" charset="0"/>
              </a:rPr>
              <a:t> be managed via the Interoperability Layer.</a:t>
            </a:r>
            <a:endParaRPr lang="en-CA" sz="1800" dirty="0">
              <a:solidFill>
                <a:schemeClr val="tx2"/>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14604047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 name="Oval 1">
            <a:extLst>
              <a:ext uri="{FF2B5EF4-FFF2-40B4-BE49-F238E27FC236}">
                <a16:creationId xmlns:a16="http://schemas.microsoft.com/office/drawing/2014/main" id="{56429089-F2A2-EC76-0E8B-9528A24ED486}"/>
              </a:ext>
            </a:extLst>
          </p:cNvPr>
          <p:cNvSpPr/>
          <p:nvPr/>
        </p:nvSpPr>
        <p:spPr>
          <a:xfrm>
            <a:off x="2388036" y="2730608"/>
            <a:ext cx="2725138" cy="1693955"/>
          </a:xfrm>
          <a:prstGeom prst="ellipse">
            <a:avLst/>
          </a:prstGeom>
          <a:solidFill>
            <a:schemeClr val="accent3">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 name="Oval 6">
            <a:extLst>
              <a:ext uri="{FF2B5EF4-FFF2-40B4-BE49-F238E27FC236}">
                <a16:creationId xmlns:a16="http://schemas.microsoft.com/office/drawing/2014/main" id="{BAD6B537-9B6D-35D0-0C0E-04314A60F848}"/>
              </a:ext>
            </a:extLst>
          </p:cNvPr>
          <p:cNvSpPr/>
          <p:nvPr/>
        </p:nvSpPr>
        <p:spPr>
          <a:xfrm>
            <a:off x="2257237" y="6147727"/>
            <a:ext cx="4716218" cy="1819465"/>
          </a:xfrm>
          <a:prstGeom prst="ellipse">
            <a:avLst/>
          </a:prstGeom>
          <a:solidFill>
            <a:schemeClr val="accent3">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6C054B-B622-6574-3C07-AB1853AD45E4}"/>
              </a:ext>
            </a:extLst>
          </p:cNvPr>
          <p:cNvCxnSpPr>
            <a:cxnSpLocks/>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cxnSp>
        <p:nvCxnSpPr>
          <p:cNvPr id="50" name="Straight Arrow Connector 49">
            <a:extLst>
              <a:ext uri="{FF2B5EF4-FFF2-40B4-BE49-F238E27FC236}">
                <a16:creationId xmlns:a16="http://schemas.microsoft.com/office/drawing/2014/main" id="{44B940D8-C09F-B335-D8DC-F20BB8299B33}"/>
              </a:ext>
            </a:extLst>
          </p:cNvPr>
          <p:cNvCxnSpPr>
            <a:cxnSpLocks/>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cxnSpLocks/>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EE4393B-5183-EC35-54DE-2405CC8A23ED}"/>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39" name="TextBox 38">
            <a:extLst>
              <a:ext uri="{FF2B5EF4-FFF2-40B4-BE49-F238E27FC236}">
                <a16:creationId xmlns:a16="http://schemas.microsoft.com/office/drawing/2014/main" id="{FBD1C911-FB69-8607-08CF-5C0F3708C46A}"/>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
        <p:nvSpPr>
          <p:cNvPr id="44" name="TextBox 43">
            <a:extLst>
              <a:ext uri="{FF2B5EF4-FFF2-40B4-BE49-F238E27FC236}">
                <a16:creationId xmlns:a16="http://schemas.microsoft.com/office/drawing/2014/main" id="{3E888751-9BB3-6E9D-6E1F-11034EA7E983}"/>
              </a:ext>
            </a:extLst>
          </p:cNvPr>
          <p:cNvSpPr txBox="1"/>
          <p:nvPr/>
        </p:nvSpPr>
        <p:spPr>
          <a:xfrm>
            <a:off x="9933096" y="3391868"/>
            <a:ext cx="64152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SHR</a:t>
            </a:r>
          </a:p>
        </p:txBody>
      </p:sp>
      <p:sp>
        <p:nvSpPr>
          <p:cNvPr id="45" name="TextBox 44">
            <a:extLst>
              <a:ext uri="{FF2B5EF4-FFF2-40B4-BE49-F238E27FC236}">
                <a16:creationId xmlns:a16="http://schemas.microsoft.com/office/drawing/2014/main" id="{12304BC8-FAD2-A7F3-4358-20C9E146EDB9}"/>
              </a:ext>
            </a:extLst>
          </p:cNvPr>
          <p:cNvSpPr txBox="1"/>
          <p:nvPr/>
        </p:nvSpPr>
        <p:spPr>
          <a:xfrm>
            <a:off x="5023545" y="3026064"/>
            <a:ext cx="92063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ILR/TS</a:t>
            </a:r>
          </a:p>
        </p:txBody>
      </p:sp>
      <p:sp>
        <p:nvSpPr>
          <p:cNvPr id="46" name="TextBox 45">
            <a:extLst>
              <a:ext uri="{FF2B5EF4-FFF2-40B4-BE49-F238E27FC236}">
                <a16:creationId xmlns:a16="http://schemas.microsoft.com/office/drawing/2014/main" id="{3E449699-CAF5-E2C0-2E6D-872B4BC2A0FA}"/>
              </a:ext>
            </a:extLst>
          </p:cNvPr>
          <p:cNvSpPr txBox="1"/>
          <p:nvPr/>
        </p:nvSpPr>
        <p:spPr>
          <a:xfrm>
            <a:off x="2677619" y="3601452"/>
            <a:ext cx="749149" cy="369332"/>
          </a:xfrm>
          <a:prstGeom prst="rect">
            <a:avLst/>
          </a:prstGeom>
          <a:noFill/>
        </p:spPr>
        <p:txBody>
          <a:bodyPr wrap="square" rtlCol="0">
            <a:spAutoFit/>
          </a:bodyPr>
          <a:lstStyle/>
          <a:p>
            <a:pPr algn="ctr"/>
            <a:r>
              <a:rPr lang="en-CA" sz="1800" b="1" dirty="0">
                <a:solidFill>
                  <a:schemeClr val="accent5"/>
                </a:solidFill>
                <a:latin typeface="Andes Bold" panose="02000000000000000000" pitchFamily="2" charset="0"/>
              </a:rPr>
              <a:t>CR*</a:t>
            </a:r>
          </a:p>
        </p:txBody>
      </p:sp>
      <p:sp>
        <p:nvSpPr>
          <p:cNvPr id="47" name="TextBox 46">
            <a:extLst>
              <a:ext uri="{FF2B5EF4-FFF2-40B4-BE49-F238E27FC236}">
                <a16:creationId xmlns:a16="http://schemas.microsoft.com/office/drawing/2014/main" id="{72263A51-6C08-B3F5-335C-B8F65A2DFA01}"/>
              </a:ext>
            </a:extLst>
          </p:cNvPr>
          <p:cNvSpPr txBox="1"/>
          <p:nvPr/>
        </p:nvSpPr>
        <p:spPr>
          <a:xfrm>
            <a:off x="7543837" y="3391868"/>
            <a:ext cx="89473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ILR-FR</a:t>
            </a:r>
          </a:p>
        </p:txBody>
      </p:sp>
      <p:sp>
        <p:nvSpPr>
          <p:cNvPr id="53" name="TextBox 52">
            <a:extLst>
              <a:ext uri="{FF2B5EF4-FFF2-40B4-BE49-F238E27FC236}">
                <a16:creationId xmlns:a16="http://schemas.microsoft.com/office/drawing/2014/main" id="{B82E8FC9-FBFF-8949-7F80-404F3410678D}"/>
              </a:ext>
            </a:extLst>
          </p:cNvPr>
          <p:cNvSpPr txBox="1"/>
          <p:nvPr/>
        </p:nvSpPr>
        <p:spPr>
          <a:xfrm>
            <a:off x="6347244" y="3391868"/>
            <a:ext cx="1167244"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ILR-HWR</a:t>
            </a:r>
          </a:p>
        </p:txBody>
      </p:sp>
      <p:sp>
        <p:nvSpPr>
          <p:cNvPr id="55" name="TextBox 54">
            <a:extLst>
              <a:ext uri="{FF2B5EF4-FFF2-40B4-BE49-F238E27FC236}">
                <a16:creationId xmlns:a16="http://schemas.microsoft.com/office/drawing/2014/main" id="{60C57842-4638-8E2C-E7BF-26821FF7FABA}"/>
              </a:ext>
            </a:extLst>
          </p:cNvPr>
          <p:cNvSpPr txBox="1"/>
          <p:nvPr/>
        </p:nvSpPr>
        <p:spPr>
          <a:xfrm>
            <a:off x="4036086" y="3565080"/>
            <a:ext cx="49084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CR</a:t>
            </a:r>
          </a:p>
        </p:txBody>
      </p:sp>
      <p:sp>
        <p:nvSpPr>
          <p:cNvPr id="57" name="TextBox 56">
            <a:extLst>
              <a:ext uri="{FF2B5EF4-FFF2-40B4-BE49-F238E27FC236}">
                <a16:creationId xmlns:a16="http://schemas.microsoft.com/office/drawing/2014/main" id="{D8EF29E7-56CD-9101-480F-1FC1B95359E4}"/>
              </a:ext>
            </a:extLst>
          </p:cNvPr>
          <p:cNvSpPr txBox="1"/>
          <p:nvPr/>
        </p:nvSpPr>
        <p:spPr>
          <a:xfrm>
            <a:off x="11448111" y="3391866"/>
            <a:ext cx="74732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sp>
        <p:nvSpPr>
          <p:cNvPr id="58" name="TextBox 57">
            <a:extLst>
              <a:ext uri="{FF2B5EF4-FFF2-40B4-BE49-F238E27FC236}">
                <a16:creationId xmlns:a16="http://schemas.microsoft.com/office/drawing/2014/main" id="{F3B3009F-DAF2-EDD9-AC79-36569ECDD630}"/>
              </a:ext>
            </a:extLst>
          </p:cNvPr>
          <p:cNvSpPr txBox="1"/>
          <p:nvPr/>
        </p:nvSpPr>
        <p:spPr>
          <a:xfrm>
            <a:off x="11014230" y="5401652"/>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sp>
        <p:nvSpPr>
          <p:cNvPr id="61" name="TextBox 60">
            <a:extLst>
              <a:ext uri="{FF2B5EF4-FFF2-40B4-BE49-F238E27FC236}">
                <a16:creationId xmlns:a16="http://schemas.microsoft.com/office/drawing/2014/main" id="{2E8D15BE-D94E-C57F-2A8A-5C0C50085922}"/>
              </a:ext>
            </a:extLst>
          </p:cNvPr>
          <p:cNvSpPr txBox="1"/>
          <p:nvPr/>
        </p:nvSpPr>
        <p:spPr>
          <a:xfrm>
            <a:off x="1847885" y="2985846"/>
            <a:ext cx="57118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TS*</a:t>
            </a:r>
          </a:p>
        </p:txBody>
      </p:sp>
      <p:sp>
        <p:nvSpPr>
          <p:cNvPr id="62" name="TextBox 61">
            <a:extLst>
              <a:ext uri="{FF2B5EF4-FFF2-40B4-BE49-F238E27FC236}">
                <a16:creationId xmlns:a16="http://schemas.microsoft.com/office/drawing/2014/main" id="{31D04B96-26FF-01B8-5892-03FFEE113F4D}"/>
              </a:ext>
            </a:extLst>
          </p:cNvPr>
          <p:cNvSpPr txBox="1"/>
          <p:nvPr/>
        </p:nvSpPr>
        <p:spPr>
          <a:xfrm>
            <a:off x="8505157" y="3403840"/>
            <a:ext cx="1088696"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ILR-ORG</a:t>
            </a:r>
          </a:p>
        </p:txBody>
      </p:sp>
      <p:sp>
        <p:nvSpPr>
          <p:cNvPr id="32" name="Rectangle 31">
            <a:extLst>
              <a:ext uri="{FF2B5EF4-FFF2-40B4-BE49-F238E27FC236}">
                <a16:creationId xmlns:a16="http://schemas.microsoft.com/office/drawing/2014/main" id="{AC5F82AA-C5EC-21C5-A86F-F1816DAD5CF5}"/>
              </a:ext>
            </a:extLst>
          </p:cNvPr>
          <p:cNvSpPr/>
          <p:nvPr/>
        </p:nvSpPr>
        <p:spPr>
          <a:xfrm>
            <a:off x="8607303" y="298376"/>
            <a:ext cx="5579267" cy="746573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ts val="2060"/>
              </a:lnSpc>
              <a:spcAft>
                <a:spcPts val="800"/>
              </a:spcAft>
            </a:pPr>
            <a:r>
              <a:rPr lang="en-US" sz="1800" b="1" dirty="0">
                <a:solidFill>
                  <a:schemeClr val="tx2"/>
                </a:solidFill>
                <a:effectLst/>
                <a:ea typeface="Calibri" panose="020F0502020204030204" pitchFamily="34" charset="0"/>
                <a:cs typeface="Myanmar Text" panose="020B0502040204020203" pitchFamily="34" charset="0"/>
              </a:rPr>
              <a:t>Manage Client Registry Records. </a:t>
            </a:r>
            <a:r>
              <a:rPr lang="en-US" sz="1800" dirty="0">
                <a:solidFill>
                  <a:schemeClr val="tx2"/>
                </a:solidFill>
                <a:effectLst/>
                <a:ea typeface="Calibri" panose="020F0502020204030204" pitchFamily="34" charset="0"/>
                <a:cs typeface="Myanmar Text" panose="020B0502040204020203" pitchFamily="34" charset="0"/>
              </a:rPr>
              <a:t>It is expected that there may be a </a:t>
            </a:r>
            <a:r>
              <a:rPr lang="en-US" sz="1800" i="1" dirty="0">
                <a:solidFill>
                  <a:schemeClr val="tx2"/>
                </a:solidFill>
                <a:effectLst/>
                <a:ea typeface="Calibri" panose="020F0502020204030204" pitchFamily="34" charset="0"/>
                <a:cs typeface="Myanmar Text" panose="020B0502040204020203" pitchFamily="34" charset="0"/>
              </a:rPr>
              <a:t>ceremony</a:t>
            </a:r>
            <a:r>
              <a:rPr lang="en-US" sz="1800" dirty="0">
                <a:solidFill>
                  <a:schemeClr val="tx2"/>
                </a:solidFill>
                <a:effectLst/>
                <a:ea typeface="Calibri" panose="020F0502020204030204" pitchFamily="34" charset="0"/>
                <a:cs typeface="Myanmar Text" panose="020B0502040204020203" pitchFamily="34" charset="0"/>
              </a:rPr>
              <a:t> associated with managing Client Registry records. A barcoded unique ID card may be issued, as an example, that will associate the client’s demographic information with their unique health identifier. As part of maintenance, duplicate client records that have been created in error will need to be de-duplicated (and the underlying IDs merged). These processes may be operationalized by every POS, or there may be a specialized solution (CR* POS) that is dedicated to efficiently and correctly executing client record ID-management, including the “new client ID” ceremony. The CR* POS will need to support both adding and updating client demographic records, as illustrated by real-time transactions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3</a:t>
            </a:r>
            <a:r>
              <a:rPr lang="en-US" sz="1800" dirty="0">
                <a:solidFill>
                  <a:schemeClr val="tx2"/>
                </a:solidFill>
                <a:effectLst/>
                <a:ea typeface="Calibri" panose="020F0502020204030204" pitchFamily="34" charset="0"/>
                <a:cs typeface="Myanmar Text" panose="020B0502040204020203" pitchFamily="34" charset="0"/>
              </a:rPr>
              <a:t>) and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4</a:t>
            </a:r>
            <a:r>
              <a:rPr lang="en-US" sz="1800" dirty="0">
                <a:solidFill>
                  <a:schemeClr val="tx2"/>
                </a:solidFill>
                <a:effectLst/>
                <a:ea typeface="Calibri" panose="020F0502020204030204" pitchFamily="34" charset="0"/>
                <a:cs typeface="Myanmar Text" panose="020B0502040204020203" pitchFamily="34" charset="0"/>
              </a:rPr>
              <a:t>). The CR* server will need to be able to sync new or updated client demographic records to the HIE’s OLTP-optimized FHIR Server, as shown in transaction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5</a:t>
            </a:r>
            <a:r>
              <a:rPr lang="en-US" sz="1800" dirty="0">
                <a:solidFill>
                  <a:schemeClr val="tx2"/>
                </a:solidFill>
                <a:effectLst/>
                <a:ea typeface="Calibri" panose="020F0502020204030204" pitchFamily="34" charset="0"/>
                <a:cs typeface="Myanmar Text" panose="020B0502040204020203" pitchFamily="34" charset="0"/>
              </a:rPr>
              <a:t>). If there is a separate CR* POS, and if an </a:t>
            </a:r>
            <a:r>
              <a:rPr lang="en-US" sz="1800" i="1" dirty="0">
                <a:solidFill>
                  <a:schemeClr val="tx2"/>
                </a:solidFill>
                <a:effectLst/>
                <a:ea typeface="Calibri" panose="020F0502020204030204" pitchFamily="34" charset="0"/>
                <a:cs typeface="Myanmar Text" panose="020B0502040204020203" pitchFamily="34" charset="0"/>
              </a:rPr>
              <a:t>offline</a:t>
            </a:r>
            <a:r>
              <a:rPr lang="en-US" sz="1800" dirty="0">
                <a:solidFill>
                  <a:schemeClr val="tx2"/>
                </a:solidFill>
                <a:effectLst/>
                <a:ea typeface="Calibri" panose="020F0502020204030204" pitchFamily="34" charset="0"/>
                <a:cs typeface="Myanmar Text" panose="020B0502040204020203" pitchFamily="34" charset="0"/>
              </a:rPr>
              <a:t> mode must be supported, there may be a sync transaction between a POS Solution and the dedicated CR* POS application. This is shown as transaction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6</a:t>
            </a:r>
            <a:r>
              <a:rPr lang="en-US" sz="1800" dirty="0">
                <a:solidFill>
                  <a:schemeClr val="tx2"/>
                </a:solidFill>
                <a:effectLst/>
                <a:ea typeface="Calibri" panose="020F0502020204030204" pitchFamily="34" charset="0"/>
                <a:cs typeface="Myanmar Text" panose="020B0502040204020203" pitchFamily="34" charset="0"/>
              </a:rPr>
              <a:t>). NOTE: the CR* POS’ interactions with the CR* </a:t>
            </a:r>
            <a:r>
              <a:rPr lang="en-US" sz="1800" i="1" dirty="0">
                <a:solidFill>
                  <a:schemeClr val="tx2"/>
                </a:solidFill>
                <a:effectLst/>
                <a:ea typeface="Calibri" panose="020F0502020204030204" pitchFamily="34" charset="0"/>
                <a:cs typeface="Myanmar Text" panose="020B0502040204020203" pitchFamily="34" charset="0"/>
              </a:rPr>
              <a:t>may</a:t>
            </a:r>
            <a:r>
              <a:rPr lang="en-US" sz="1800" dirty="0">
                <a:solidFill>
                  <a:schemeClr val="tx2"/>
                </a:solidFill>
                <a:effectLst/>
                <a:ea typeface="Calibri" panose="020F0502020204030204" pitchFamily="34" charset="0"/>
                <a:cs typeface="Myanmar Text" panose="020B0502040204020203" pitchFamily="34" charset="0"/>
              </a:rPr>
              <a:t> be managed via the Interoperability Layer.</a:t>
            </a:r>
            <a:endParaRPr lang="en-CA" sz="1800" dirty="0">
              <a:solidFill>
                <a:schemeClr val="tx2"/>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21587102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 name="Oval 6">
            <a:extLst>
              <a:ext uri="{FF2B5EF4-FFF2-40B4-BE49-F238E27FC236}">
                <a16:creationId xmlns:a16="http://schemas.microsoft.com/office/drawing/2014/main" id="{574AF47A-22BE-4FBC-79C9-B34DF81BCA64}"/>
              </a:ext>
            </a:extLst>
          </p:cNvPr>
          <p:cNvSpPr/>
          <p:nvPr/>
        </p:nvSpPr>
        <p:spPr>
          <a:xfrm>
            <a:off x="6383386" y="6563072"/>
            <a:ext cx="3936419" cy="1488269"/>
          </a:xfrm>
          <a:prstGeom prst="ellipse">
            <a:avLst/>
          </a:prstGeom>
          <a:solidFill>
            <a:schemeClr val="accent3">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6C054B-B622-6574-3C07-AB1853AD45E4}"/>
              </a:ext>
            </a:extLst>
          </p:cNvPr>
          <p:cNvCxnSpPr>
            <a:cxnSpLocks/>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cxnSp>
        <p:nvCxnSpPr>
          <p:cNvPr id="50" name="Straight Arrow Connector 49">
            <a:extLst>
              <a:ext uri="{FF2B5EF4-FFF2-40B4-BE49-F238E27FC236}">
                <a16:creationId xmlns:a16="http://schemas.microsoft.com/office/drawing/2014/main" id="{44B940D8-C09F-B335-D8DC-F20BB8299B33}"/>
              </a:ext>
            </a:extLst>
          </p:cNvPr>
          <p:cNvCxnSpPr>
            <a:cxnSpLocks/>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cxnSpLocks/>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F8C08DA-572D-B34D-63E6-5E29C927F0C6}"/>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2" name="TextBox 1">
            <a:extLst>
              <a:ext uri="{FF2B5EF4-FFF2-40B4-BE49-F238E27FC236}">
                <a16:creationId xmlns:a16="http://schemas.microsoft.com/office/drawing/2014/main" id="{F74AA906-CE22-F888-6C66-A5CEB1420156}"/>
              </a:ext>
            </a:extLst>
          </p:cNvPr>
          <p:cNvSpPr txBox="1"/>
          <p:nvPr/>
        </p:nvSpPr>
        <p:spPr>
          <a:xfrm>
            <a:off x="9933096" y="3391868"/>
            <a:ext cx="64152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SHR</a:t>
            </a:r>
          </a:p>
        </p:txBody>
      </p:sp>
      <p:sp>
        <p:nvSpPr>
          <p:cNvPr id="37" name="TextBox 36">
            <a:extLst>
              <a:ext uri="{FF2B5EF4-FFF2-40B4-BE49-F238E27FC236}">
                <a16:creationId xmlns:a16="http://schemas.microsoft.com/office/drawing/2014/main" id="{8184AD4D-13E1-98C5-F36F-1B5C7518B946}"/>
              </a:ext>
            </a:extLst>
          </p:cNvPr>
          <p:cNvSpPr txBox="1"/>
          <p:nvPr/>
        </p:nvSpPr>
        <p:spPr>
          <a:xfrm>
            <a:off x="5023545" y="3026064"/>
            <a:ext cx="92063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ILR/TS</a:t>
            </a:r>
          </a:p>
        </p:txBody>
      </p:sp>
      <p:sp>
        <p:nvSpPr>
          <p:cNvPr id="40" name="TextBox 39">
            <a:extLst>
              <a:ext uri="{FF2B5EF4-FFF2-40B4-BE49-F238E27FC236}">
                <a16:creationId xmlns:a16="http://schemas.microsoft.com/office/drawing/2014/main" id="{1A276B46-AC06-277B-7C4D-6397307913F5}"/>
              </a:ext>
            </a:extLst>
          </p:cNvPr>
          <p:cNvSpPr txBox="1"/>
          <p:nvPr/>
        </p:nvSpPr>
        <p:spPr>
          <a:xfrm>
            <a:off x="2677619" y="3601452"/>
            <a:ext cx="749149" cy="369332"/>
          </a:xfrm>
          <a:prstGeom prst="rect">
            <a:avLst/>
          </a:prstGeom>
          <a:noFill/>
        </p:spPr>
        <p:txBody>
          <a:bodyPr wrap="square" rtlCol="0">
            <a:spAutoFit/>
          </a:bodyPr>
          <a:lstStyle/>
          <a:p>
            <a:pPr algn="ctr"/>
            <a:r>
              <a:rPr lang="en-CA" sz="1800" b="1" dirty="0">
                <a:solidFill>
                  <a:schemeClr val="accent5"/>
                </a:solidFill>
                <a:latin typeface="Andes Bold" panose="02000000000000000000" pitchFamily="2" charset="0"/>
              </a:rPr>
              <a:t>CR*</a:t>
            </a:r>
          </a:p>
        </p:txBody>
      </p:sp>
      <p:sp>
        <p:nvSpPr>
          <p:cNvPr id="41" name="TextBox 40">
            <a:extLst>
              <a:ext uri="{FF2B5EF4-FFF2-40B4-BE49-F238E27FC236}">
                <a16:creationId xmlns:a16="http://schemas.microsoft.com/office/drawing/2014/main" id="{723B0BBB-6466-6AEB-789F-3917682FA501}"/>
              </a:ext>
            </a:extLst>
          </p:cNvPr>
          <p:cNvSpPr txBox="1"/>
          <p:nvPr/>
        </p:nvSpPr>
        <p:spPr>
          <a:xfrm>
            <a:off x="7543837" y="3391868"/>
            <a:ext cx="89473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ILR-FR</a:t>
            </a:r>
          </a:p>
        </p:txBody>
      </p:sp>
      <p:sp>
        <p:nvSpPr>
          <p:cNvPr id="42" name="TextBox 41">
            <a:extLst>
              <a:ext uri="{FF2B5EF4-FFF2-40B4-BE49-F238E27FC236}">
                <a16:creationId xmlns:a16="http://schemas.microsoft.com/office/drawing/2014/main" id="{421272A5-BF08-59FE-90A9-214D03F6FD47}"/>
              </a:ext>
            </a:extLst>
          </p:cNvPr>
          <p:cNvSpPr txBox="1"/>
          <p:nvPr/>
        </p:nvSpPr>
        <p:spPr>
          <a:xfrm>
            <a:off x="6347244" y="3391868"/>
            <a:ext cx="1167244"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ILR-HWR</a:t>
            </a:r>
          </a:p>
        </p:txBody>
      </p:sp>
      <p:sp>
        <p:nvSpPr>
          <p:cNvPr id="44" name="TextBox 43">
            <a:extLst>
              <a:ext uri="{FF2B5EF4-FFF2-40B4-BE49-F238E27FC236}">
                <a16:creationId xmlns:a16="http://schemas.microsoft.com/office/drawing/2014/main" id="{3474FEAF-51CB-EF3E-FEDF-E49F35457C50}"/>
              </a:ext>
            </a:extLst>
          </p:cNvPr>
          <p:cNvSpPr txBox="1"/>
          <p:nvPr/>
        </p:nvSpPr>
        <p:spPr>
          <a:xfrm>
            <a:off x="4036086" y="3565080"/>
            <a:ext cx="49084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CR</a:t>
            </a:r>
          </a:p>
        </p:txBody>
      </p:sp>
      <p:sp>
        <p:nvSpPr>
          <p:cNvPr id="45" name="TextBox 44">
            <a:extLst>
              <a:ext uri="{FF2B5EF4-FFF2-40B4-BE49-F238E27FC236}">
                <a16:creationId xmlns:a16="http://schemas.microsoft.com/office/drawing/2014/main" id="{583CEB53-3851-EB85-6DF7-4E2C3FB69E43}"/>
              </a:ext>
            </a:extLst>
          </p:cNvPr>
          <p:cNvSpPr txBox="1"/>
          <p:nvPr/>
        </p:nvSpPr>
        <p:spPr>
          <a:xfrm>
            <a:off x="11448111" y="3391866"/>
            <a:ext cx="74732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sp>
        <p:nvSpPr>
          <p:cNvPr id="46" name="TextBox 45">
            <a:extLst>
              <a:ext uri="{FF2B5EF4-FFF2-40B4-BE49-F238E27FC236}">
                <a16:creationId xmlns:a16="http://schemas.microsoft.com/office/drawing/2014/main" id="{D8DB6081-A351-858F-762F-F7A26CE4438A}"/>
              </a:ext>
            </a:extLst>
          </p:cNvPr>
          <p:cNvSpPr txBox="1"/>
          <p:nvPr/>
        </p:nvSpPr>
        <p:spPr>
          <a:xfrm>
            <a:off x="11014230" y="5401652"/>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sp>
        <p:nvSpPr>
          <p:cNvPr id="47" name="TextBox 46">
            <a:extLst>
              <a:ext uri="{FF2B5EF4-FFF2-40B4-BE49-F238E27FC236}">
                <a16:creationId xmlns:a16="http://schemas.microsoft.com/office/drawing/2014/main" id="{1EF5935B-57FD-415E-55FE-F6117BEE61E0}"/>
              </a:ext>
            </a:extLst>
          </p:cNvPr>
          <p:cNvSpPr txBox="1"/>
          <p:nvPr/>
        </p:nvSpPr>
        <p:spPr>
          <a:xfrm>
            <a:off x="1847885" y="2985846"/>
            <a:ext cx="57118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TS*</a:t>
            </a:r>
          </a:p>
        </p:txBody>
      </p:sp>
      <p:sp>
        <p:nvSpPr>
          <p:cNvPr id="53" name="TextBox 52">
            <a:extLst>
              <a:ext uri="{FF2B5EF4-FFF2-40B4-BE49-F238E27FC236}">
                <a16:creationId xmlns:a16="http://schemas.microsoft.com/office/drawing/2014/main" id="{8157116C-C6AD-CBD5-5759-D3B94A7BF2C0}"/>
              </a:ext>
            </a:extLst>
          </p:cNvPr>
          <p:cNvSpPr txBox="1"/>
          <p:nvPr/>
        </p:nvSpPr>
        <p:spPr>
          <a:xfrm>
            <a:off x="8505157" y="3403840"/>
            <a:ext cx="1088696"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ILR-ORG</a:t>
            </a:r>
          </a:p>
        </p:txBody>
      </p:sp>
      <p:sp>
        <p:nvSpPr>
          <p:cNvPr id="32" name="TextBox 31">
            <a:extLst>
              <a:ext uri="{FF2B5EF4-FFF2-40B4-BE49-F238E27FC236}">
                <a16:creationId xmlns:a16="http://schemas.microsoft.com/office/drawing/2014/main" id="{F653C7D4-7AEC-5945-4D6B-F1FEEB8A0F47}"/>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
        <p:nvSpPr>
          <p:cNvPr id="39" name="Rectangle 38">
            <a:extLst>
              <a:ext uri="{FF2B5EF4-FFF2-40B4-BE49-F238E27FC236}">
                <a16:creationId xmlns:a16="http://schemas.microsoft.com/office/drawing/2014/main" id="{6C3303FD-F16A-EA91-4B02-E6C2941EA9D4}"/>
              </a:ext>
            </a:extLst>
          </p:cNvPr>
          <p:cNvSpPr/>
          <p:nvPr/>
        </p:nvSpPr>
        <p:spPr>
          <a:xfrm>
            <a:off x="1614531" y="298377"/>
            <a:ext cx="4557465" cy="604853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2"/>
                </a:solidFill>
                <a:effectLst/>
                <a:ea typeface="Calibri" panose="020F0502020204030204" pitchFamily="34" charset="0"/>
                <a:cs typeface="Myanmar Text" panose="020B0502040204020203" pitchFamily="34" charset="0"/>
              </a:rPr>
              <a:t>Execute Computable Care Guideline (CCG) Processing.</a:t>
            </a:r>
            <a:r>
              <a:rPr lang="en-US" sz="1800" dirty="0">
                <a:solidFill>
                  <a:schemeClr val="tx2"/>
                </a:solidFill>
                <a:effectLst/>
                <a:ea typeface="Calibri" panose="020F0502020204030204" pitchFamily="34" charset="0"/>
                <a:cs typeface="Myanmar Text" panose="020B0502040204020203" pitchFamily="34" charset="0"/>
              </a:rPr>
              <a:t> Transaction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9</a:t>
            </a:r>
            <a:r>
              <a:rPr lang="en-US" sz="1800" dirty="0">
                <a:solidFill>
                  <a:schemeClr val="tx2"/>
                </a:solidFill>
                <a:effectLst/>
                <a:ea typeface="Calibri" panose="020F0502020204030204" pitchFamily="34" charset="0"/>
                <a:cs typeface="Myanmar Text" panose="020B0502040204020203" pitchFamily="34" charset="0"/>
              </a:rPr>
              <a:t>) is employed, during an encounter, to launch the processing of one or more CCGs. A POS solution provides a CCG Engine actor with the client’s current IPS using transaction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9</a:t>
            </a:r>
            <a:r>
              <a:rPr lang="en-US" sz="1800" dirty="0">
                <a:solidFill>
                  <a:schemeClr val="tx2"/>
                </a:solidFill>
                <a:effectLst/>
                <a:ea typeface="Calibri" panose="020F0502020204030204" pitchFamily="34" charset="0"/>
                <a:cs typeface="Myanmar Text" panose="020B0502040204020203" pitchFamily="34" charset="0"/>
              </a:rPr>
              <a:t>) and invokes a </a:t>
            </a:r>
            <a:r>
              <a:rPr lang="en-US" sz="1800" i="1" dirty="0">
                <a:solidFill>
                  <a:schemeClr val="tx2"/>
                </a:solidFill>
                <a:effectLst/>
                <a:ea typeface="Calibri" panose="020F0502020204030204" pitchFamily="34" charset="0"/>
                <a:cs typeface="Myanmar Text" panose="020B0502040204020203" pitchFamily="34" charset="0"/>
              </a:rPr>
              <a:t>$apply</a:t>
            </a:r>
            <a:r>
              <a:rPr lang="en-US" sz="1800" dirty="0">
                <a:solidFill>
                  <a:schemeClr val="tx2"/>
                </a:solidFill>
                <a:effectLst/>
                <a:ea typeface="Calibri" panose="020F0502020204030204" pitchFamily="34" charset="0"/>
                <a:cs typeface="Myanmar Text" panose="020B0502040204020203" pitchFamily="34" charset="0"/>
              </a:rPr>
              <a:t> operation using transaction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17</a:t>
            </a:r>
            <a:r>
              <a:rPr lang="en-US" sz="1800" dirty="0">
                <a:solidFill>
                  <a:schemeClr val="tx2"/>
                </a:solidFill>
                <a:effectLst/>
                <a:ea typeface="Calibri" panose="020F0502020204030204" pitchFamily="34" charset="0"/>
                <a:cs typeface="Myanmar Text" panose="020B0502040204020203" pitchFamily="34" charset="0"/>
              </a:rPr>
              <a:t>). Relevant guideline-based care recommendations are returned from the CCG Engine actor and processed by the POS solution. Actions that operationalize the CCG-based recommendations (e.g. measure and record blood pressure, order medications, etc.) are reflected in the client’s real-time IPS. Over the course of the encounter, the transaction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9-17</a:t>
            </a:r>
            <a:r>
              <a:rPr lang="en-US" sz="1800" dirty="0">
                <a:solidFill>
                  <a:schemeClr val="tx2"/>
                </a:solidFill>
                <a:effectLst/>
                <a:ea typeface="Calibri" panose="020F0502020204030204" pitchFamily="34" charset="0"/>
                <a:cs typeface="Myanmar Text" panose="020B0502040204020203" pitchFamily="34" charset="0"/>
              </a:rPr>
              <a:t> pattern is repeated until no further recommendations are returned from the CCG Engine. </a:t>
            </a:r>
            <a:endParaRPr lang="en-CA" sz="1800" dirty="0">
              <a:solidFill>
                <a:schemeClr val="tx2"/>
              </a:solidFill>
              <a:effectLst/>
              <a:ea typeface="Calibri" panose="020F0502020204030204" pitchFamily="34" charset="0"/>
              <a:cs typeface="Myanmar Text" panose="020B0502040204020203" pitchFamily="34" charset="0"/>
            </a:endParaRPr>
          </a:p>
        </p:txBody>
      </p:sp>
      <p:sp>
        <p:nvSpPr>
          <p:cNvPr id="8" name="TextBox 7">
            <a:extLst>
              <a:ext uri="{FF2B5EF4-FFF2-40B4-BE49-F238E27FC236}">
                <a16:creationId xmlns:a16="http://schemas.microsoft.com/office/drawing/2014/main" id="{D0103BF1-22FF-5206-6AC6-EF45A0D206CF}"/>
              </a:ext>
            </a:extLst>
          </p:cNvPr>
          <p:cNvSpPr txBox="1"/>
          <p:nvPr/>
        </p:nvSpPr>
        <p:spPr>
          <a:xfrm>
            <a:off x="10745696" y="6394702"/>
            <a:ext cx="3376374" cy="646331"/>
          </a:xfrm>
          <a:prstGeom prst="rect">
            <a:avLst/>
          </a:prstGeom>
          <a:noFill/>
        </p:spPr>
        <p:txBody>
          <a:bodyPr wrap="none" rtlCol="0">
            <a:spAutoFit/>
          </a:bodyPr>
          <a:lstStyle/>
          <a:p>
            <a:pPr algn="l"/>
            <a:r>
              <a:rPr lang="en-CA" sz="1800" dirty="0">
                <a:solidFill>
                  <a:schemeClr val="tx2"/>
                </a:solidFill>
                <a:highlight>
                  <a:srgbClr val="00FFFF"/>
                </a:highlight>
              </a:rPr>
              <a:t>(Maintenance/batch transactions)</a:t>
            </a:r>
          </a:p>
          <a:p>
            <a:pPr algn="l"/>
            <a:r>
              <a:rPr lang="en-CA" sz="1800" dirty="0">
                <a:solidFill>
                  <a:schemeClr val="tx2"/>
                </a:solidFill>
                <a:highlight>
                  <a:srgbClr val="FFFF00"/>
                </a:highlight>
              </a:rPr>
              <a:t>(Real-time runtime transactions)</a:t>
            </a:r>
          </a:p>
        </p:txBody>
      </p:sp>
    </p:spTree>
    <p:extLst>
      <p:ext uri="{BB962C8B-B14F-4D97-AF65-F5344CB8AC3E}">
        <p14:creationId xmlns:p14="http://schemas.microsoft.com/office/powerpoint/2010/main" val="16992086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diagram of a company&#10;&#10;Description automatically generated with medium confidence">
            <a:extLst>
              <a:ext uri="{FF2B5EF4-FFF2-40B4-BE49-F238E27FC236}">
                <a16:creationId xmlns:a16="http://schemas.microsoft.com/office/drawing/2014/main" id="{B0C96135-4BC9-848D-6592-85C038E4B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569" y="0"/>
            <a:ext cx="11973261" cy="8229600"/>
          </a:xfrm>
          <a:prstGeom prst="rect">
            <a:avLst/>
          </a:prstGeom>
        </p:spPr>
      </p:pic>
      <p:sp>
        <p:nvSpPr>
          <p:cNvPr id="18" name="TextBox 17">
            <a:extLst>
              <a:ext uri="{FF2B5EF4-FFF2-40B4-BE49-F238E27FC236}">
                <a16:creationId xmlns:a16="http://schemas.microsoft.com/office/drawing/2014/main" id="{850507B6-ABC8-FFC9-20F7-CE5E569D8E40}"/>
              </a:ext>
            </a:extLst>
          </p:cNvPr>
          <p:cNvSpPr txBox="1"/>
          <p:nvPr/>
        </p:nvSpPr>
        <p:spPr>
          <a:xfrm>
            <a:off x="8577868" y="5543484"/>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pic>
        <p:nvPicPr>
          <p:cNvPr id="19" name="Picture 18">
            <a:extLst>
              <a:ext uri="{FF2B5EF4-FFF2-40B4-BE49-F238E27FC236}">
                <a16:creationId xmlns:a16="http://schemas.microsoft.com/office/drawing/2014/main" id="{F4B27806-FAE1-8B64-E292-295CA3C68565}"/>
              </a:ext>
            </a:extLst>
          </p:cNvPr>
          <p:cNvPicPr>
            <a:picLocks noChangeAspect="1"/>
          </p:cNvPicPr>
          <p:nvPr/>
        </p:nvPicPr>
        <p:blipFill>
          <a:blip r:embed="rId3">
            <a:biLevel thresh="75000"/>
          </a:blip>
          <a:stretch>
            <a:fillRect/>
          </a:stretch>
        </p:blipFill>
        <p:spPr>
          <a:xfrm>
            <a:off x="679526" y="3004795"/>
            <a:ext cx="714375" cy="714375"/>
          </a:xfrm>
          <a:prstGeom prst="rect">
            <a:avLst/>
          </a:prstGeom>
        </p:spPr>
      </p:pic>
      <p:sp>
        <p:nvSpPr>
          <p:cNvPr id="20" name="TextBox 19">
            <a:extLst>
              <a:ext uri="{FF2B5EF4-FFF2-40B4-BE49-F238E27FC236}">
                <a16:creationId xmlns:a16="http://schemas.microsoft.com/office/drawing/2014/main" id="{EB2EB8E9-3822-E2F2-C161-F6F131A27826}"/>
              </a:ext>
            </a:extLst>
          </p:cNvPr>
          <p:cNvSpPr txBox="1"/>
          <p:nvPr/>
        </p:nvSpPr>
        <p:spPr>
          <a:xfrm>
            <a:off x="751122" y="3554469"/>
            <a:ext cx="571182" cy="369332"/>
          </a:xfrm>
          <a:prstGeom prst="rect">
            <a:avLst/>
          </a:prstGeom>
          <a:solidFill>
            <a:schemeClr val="accent6"/>
          </a:solidFill>
        </p:spPr>
        <p:txBody>
          <a:bodyPr wrap="none" rtlCol="0">
            <a:spAutoFit/>
          </a:bodyPr>
          <a:lstStyle/>
          <a:p>
            <a:pPr algn="ctr"/>
            <a:r>
              <a:rPr lang="en-CA" sz="1800" b="1" dirty="0">
                <a:solidFill>
                  <a:schemeClr val="accent5"/>
                </a:solidFill>
                <a:highlight>
                  <a:srgbClr val="FFFF00"/>
                </a:highlight>
                <a:latin typeface="Andes Bold" panose="02000000000000000000" pitchFamily="2" charset="0"/>
              </a:rPr>
              <a:t>TS*</a:t>
            </a:r>
          </a:p>
        </p:txBody>
      </p:sp>
      <p:sp>
        <p:nvSpPr>
          <p:cNvPr id="21" name="Cylinder 20">
            <a:extLst>
              <a:ext uri="{FF2B5EF4-FFF2-40B4-BE49-F238E27FC236}">
                <a16:creationId xmlns:a16="http://schemas.microsoft.com/office/drawing/2014/main" id="{F9F15816-87E3-7270-B3AF-BC0C99A105FE}"/>
              </a:ext>
            </a:extLst>
          </p:cNvPr>
          <p:cNvSpPr/>
          <p:nvPr/>
        </p:nvSpPr>
        <p:spPr>
          <a:xfrm>
            <a:off x="8767381" y="5099404"/>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38" name="Rectangle: Rounded Corners 37">
            <a:extLst>
              <a:ext uri="{FF2B5EF4-FFF2-40B4-BE49-F238E27FC236}">
                <a16:creationId xmlns:a16="http://schemas.microsoft.com/office/drawing/2014/main" id="{D4506A25-98FD-F18A-54A5-9E1C040228F5}"/>
              </a:ext>
            </a:extLst>
          </p:cNvPr>
          <p:cNvSpPr/>
          <p:nvPr/>
        </p:nvSpPr>
        <p:spPr>
          <a:xfrm>
            <a:off x="457797" y="2921548"/>
            <a:ext cx="1153696" cy="1050915"/>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9" name="Rectangle: Rounded Corners 38">
            <a:extLst>
              <a:ext uri="{FF2B5EF4-FFF2-40B4-BE49-F238E27FC236}">
                <a16:creationId xmlns:a16="http://schemas.microsoft.com/office/drawing/2014/main" id="{3A578850-F910-3F93-5361-35F0D751A7D8}"/>
              </a:ext>
            </a:extLst>
          </p:cNvPr>
          <p:cNvSpPr/>
          <p:nvPr/>
        </p:nvSpPr>
        <p:spPr>
          <a:xfrm>
            <a:off x="8867685" y="6295819"/>
            <a:ext cx="1543859" cy="915326"/>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6" name="Rectangle: Rounded Corners 5">
            <a:extLst>
              <a:ext uri="{FF2B5EF4-FFF2-40B4-BE49-F238E27FC236}">
                <a16:creationId xmlns:a16="http://schemas.microsoft.com/office/drawing/2014/main" id="{638F373A-AC55-CD8E-710E-7F5537F5570A}"/>
              </a:ext>
            </a:extLst>
          </p:cNvPr>
          <p:cNvSpPr/>
          <p:nvPr/>
        </p:nvSpPr>
        <p:spPr>
          <a:xfrm>
            <a:off x="9242790" y="2073636"/>
            <a:ext cx="1024738" cy="3025768"/>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3" name="TextBox 42">
            <a:extLst>
              <a:ext uri="{FF2B5EF4-FFF2-40B4-BE49-F238E27FC236}">
                <a16:creationId xmlns:a16="http://schemas.microsoft.com/office/drawing/2014/main" id="{CC371A00-4303-A20A-4305-62949AFD0ADF}"/>
              </a:ext>
            </a:extLst>
          </p:cNvPr>
          <p:cNvSpPr txBox="1"/>
          <p:nvPr/>
        </p:nvSpPr>
        <p:spPr>
          <a:xfrm>
            <a:off x="9422408" y="4057484"/>
            <a:ext cx="749149" cy="369332"/>
          </a:xfrm>
          <a:prstGeom prst="rect">
            <a:avLst/>
          </a:prstGeom>
          <a:noFill/>
        </p:spPr>
        <p:txBody>
          <a:bodyPr wrap="square" rtlCol="0">
            <a:spAutoFit/>
          </a:bodyPr>
          <a:lstStyle/>
          <a:p>
            <a:pPr algn="ctr"/>
            <a:r>
              <a:rPr lang="en-CA" sz="1800" b="1" dirty="0">
                <a:solidFill>
                  <a:schemeClr val="accent5"/>
                </a:solidFill>
                <a:latin typeface="Andes Bold" panose="02000000000000000000" pitchFamily="2" charset="0"/>
              </a:rPr>
              <a:t>CR*</a:t>
            </a:r>
          </a:p>
        </p:txBody>
      </p:sp>
      <p:sp>
        <p:nvSpPr>
          <p:cNvPr id="44" name="Flowchart: Predefined Process 43">
            <a:extLst>
              <a:ext uri="{FF2B5EF4-FFF2-40B4-BE49-F238E27FC236}">
                <a16:creationId xmlns:a16="http://schemas.microsoft.com/office/drawing/2014/main" id="{0A6B50B5-1791-F9A0-9BB4-A0C7C0A45AC4}"/>
              </a:ext>
            </a:extLst>
          </p:cNvPr>
          <p:cNvSpPr/>
          <p:nvPr/>
        </p:nvSpPr>
        <p:spPr>
          <a:xfrm>
            <a:off x="9380584" y="4394747"/>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CR*</a:t>
            </a:r>
          </a:p>
          <a:p>
            <a:pPr algn="ctr"/>
            <a:r>
              <a:rPr lang="en-CA" sz="1400">
                <a:solidFill>
                  <a:schemeClr val="tx1"/>
                </a:solidFill>
              </a:rPr>
              <a:t>POS</a:t>
            </a:r>
          </a:p>
        </p:txBody>
      </p:sp>
      <p:pic>
        <p:nvPicPr>
          <p:cNvPr id="45" name="Picture 44">
            <a:extLst>
              <a:ext uri="{FF2B5EF4-FFF2-40B4-BE49-F238E27FC236}">
                <a16:creationId xmlns:a16="http://schemas.microsoft.com/office/drawing/2014/main" id="{1E3BB7B9-F90C-F2E2-C9BB-CB6DBE617B1B}"/>
              </a:ext>
            </a:extLst>
          </p:cNvPr>
          <p:cNvPicPr>
            <a:picLocks noChangeAspect="1"/>
          </p:cNvPicPr>
          <p:nvPr/>
        </p:nvPicPr>
        <p:blipFill>
          <a:blip r:embed="rId4"/>
          <a:stretch>
            <a:fillRect/>
          </a:stretch>
        </p:blipFill>
        <p:spPr>
          <a:xfrm>
            <a:off x="9439795" y="3447006"/>
            <a:ext cx="714375" cy="714375"/>
          </a:xfrm>
          <a:prstGeom prst="rect">
            <a:avLst/>
          </a:prstGeom>
        </p:spPr>
      </p:pic>
      <p:sp>
        <p:nvSpPr>
          <p:cNvPr id="46" name="Flowchart: Predefined Process 45">
            <a:extLst>
              <a:ext uri="{FF2B5EF4-FFF2-40B4-BE49-F238E27FC236}">
                <a16:creationId xmlns:a16="http://schemas.microsoft.com/office/drawing/2014/main" id="{4470B2C2-E56C-7FB5-0292-389F3DC73EFB}"/>
              </a:ext>
            </a:extLst>
          </p:cNvPr>
          <p:cNvSpPr/>
          <p:nvPr/>
        </p:nvSpPr>
        <p:spPr>
          <a:xfrm>
            <a:off x="9043392" y="6517227"/>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CCG</a:t>
            </a:r>
          </a:p>
          <a:p>
            <a:pPr algn="ctr"/>
            <a:r>
              <a:rPr lang="en-CA" sz="1400">
                <a:solidFill>
                  <a:schemeClr val="tx1"/>
                </a:solidFill>
              </a:rPr>
              <a:t>Engine </a:t>
            </a:r>
          </a:p>
        </p:txBody>
      </p:sp>
      <p:pic>
        <p:nvPicPr>
          <p:cNvPr id="48" name="Picture 47" descr="A group of cartoon characters&#10;&#10;Description automatically generated">
            <a:extLst>
              <a:ext uri="{FF2B5EF4-FFF2-40B4-BE49-F238E27FC236}">
                <a16:creationId xmlns:a16="http://schemas.microsoft.com/office/drawing/2014/main" id="{AB12C249-8F8C-852F-8962-06A0DFEEFB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797" y="4209580"/>
            <a:ext cx="2086376" cy="2477881"/>
          </a:xfrm>
          <a:prstGeom prst="rect">
            <a:avLst/>
          </a:prstGeom>
        </p:spPr>
      </p:pic>
      <p:sp>
        <p:nvSpPr>
          <p:cNvPr id="49" name="TextBox 48">
            <a:extLst>
              <a:ext uri="{FF2B5EF4-FFF2-40B4-BE49-F238E27FC236}">
                <a16:creationId xmlns:a16="http://schemas.microsoft.com/office/drawing/2014/main" id="{22A0E48E-4AE2-460F-CC10-DF446505063A}"/>
              </a:ext>
            </a:extLst>
          </p:cNvPr>
          <p:cNvSpPr txBox="1"/>
          <p:nvPr/>
        </p:nvSpPr>
        <p:spPr>
          <a:xfrm>
            <a:off x="10843592" y="6726701"/>
            <a:ext cx="2949682" cy="400110"/>
          </a:xfrm>
          <a:prstGeom prst="rect">
            <a:avLst/>
          </a:prstGeom>
          <a:solidFill>
            <a:schemeClr val="accent6"/>
          </a:solidFill>
        </p:spPr>
        <p:txBody>
          <a:bodyPr wrap="square" rtlCol="0">
            <a:spAutoFit/>
          </a:bodyPr>
          <a:lstStyle/>
          <a:p>
            <a:pPr algn="l"/>
            <a:r>
              <a:rPr lang="en-CA" sz="2000" b="1" dirty="0">
                <a:solidFill>
                  <a:schemeClr val="tx2"/>
                </a:solidFill>
              </a:rPr>
              <a:t>To be discussed in Q4.</a:t>
            </a:r>
          </a:p>
        </p:txBody>
      </p:sp>
    </p:spTree>
    <p:extLst>
      <p:ext uri="{BB962C8B-B14F-4D97-AF65-F5344CB8AC3E}">
        <p14:creationId xmlns:p14="http://schemas.microsoft.com/office/powerpoint/2010/main" val="3490827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8B96E70-3800-A19A-F89B-4E425C747D1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E4229FD-E03E-FAF3-C6B3-E8CCA71D0A33}"/>
              </a:ext>
            </a:extLst>
          </p:cNvPr>
          <p:cNvSpPr>
            <a:spLocks noGrp="1"/>
          </p:cNvSpPr>
          <p:nvPr>
            <p:ph type="title"/>
          </p:nvPr>
        </p:nvSpPr>
        <p:spPr/>
        <p:txBody>
          <a:bodyPr/>
          <a:lstStyle/>
          <a:p>
            <a:r>
              <a:rPr lang="en-GB" dirty="0"/>
              <a:t>KEY TAKEAWAY POINTS</a:t>
            </a:r>
          </a:p>
        </p:txBody>
      </p:sp>
      <p:sp>
        <p:nvSpPr>
          <p:cNvPr id="6" name="Content Placeholder 5">
            <a:extLst>
              <a:ext uri="{FF2B5EF4-FFF2-40B4-BE49-F238E27FC236}">
                <a16:creationId xmlns:a16="http://schemas.microsoft.com/office/drawing/2014/main" id="{AF2DB11A-FA90-AA20-FC24-D1A22241BD73}"/>
              </a:ext>
            </a:extLst>
          </p:cNvPr>
          <p:cNvSpPr>
            <a:spLocks noGrp="1"/>
          </p:cNvSpPr>
          <p:nvPr>
            <p:ph idx="1"/>
          </p:nvPr>
        </p:nvSpPr>
        <p:spPr>
          <a:xfrm>
            <a:off x="828000" y="1980000"/>
            <a:ext cx="13501360" cy="5431155"/>
          </a:xfrm>
        </p:spPr>
        <p:txBody>
          <a:bodyPr/>
          <a:lstStyle/>
          <a:p>
            <a:pPr marL="457200" indent="-457200" algn="l">
              <a:buSzPct val="75000"/>
              <a:buFont typeface="Arial" panose="020B0604020202020204" pitchFamily="34" charset="0"/>
              <a:buChar char="•"/>
            </a:pPr>
            <a:r>
              <a:rPr lang="en-CA" sz="2800" b="1" dirty="0"/>
              <a:t>The “generic” Investment Rationale architecture is more </a:t>
            </a:r>
            <a:r>
              <a:rPr lang="en-CA" sz="2800" b="1" dirty="0">
                <a:solidFill>
                  <a:schemeClr val="accent5"/>
                </a:solidFill>
              </a:rPr>
              <a:t>similar</a:t>
            </a:r>
            <a:r>
              <a:rPr lang="en-CA" sz="2800" b="1" dirty="0"/>
              <a:t> to Botswana’s EA than it is different.</a:t>
            </a:r>
          </a:p>
          <a:p>
            <a:pPr marL="457200" indent="-457200" algn="l">
              <a:buSzPct val="75000"/>
              <a:buFont typeface="Arial" panose="020B0604020202020204" pitchFamily="34" charset="0"/>
              <a:buChar char="•"/>
            </a:pPr>
            <a:endParaRPr lang="en-CA" sz="1200" b="1" dirty="0"/>
          </a:p>
          <a:p>
            <a:pPr marL="457200" indent="-457200" algn="l">
              <a:buSzPct val="75000"/>
              <a:buFont typeface="Arial" panose="020B0604020202020204" pitchFamily="34" charset="0"/>
              <a:buChar char="•"/>
            </a:pPr>
            <a:r>
              <a:rPr lang="en-CA" sz="2800" b="1" dirty="0"/>
              <a:t>Key functionalities which will need to be modeled during Q4 of the workshop will include:</a:t>
            </a:r>
          </a:p>
          <a:p>
            <a:pPr marL="457200" indent="-457200" algn="l">
              <a:buSzPct val="75000"/>
              <a:buFont typeface="Arial" panose="020B0604020202020204" pitchFamily="34" charset="0"/>
              <a:buChar char="•"/>
            </a:pPr>
            <a:endParaRPr lang="en-CA" sz="1200" b="1" dirty="0"/>
          </a:p>
          <a:p>
            <a:pPr marL="457200" indent="-457200" algn="l">
              <a:buSzPct val="75000"/>
              <a:buFont typeface="Arial" panose="020B0604020202020204" pitchFamily="34" charset="0"/>
              <a:buChar char="•"/>
            </a:pPr>
            <a:r>
              <a:rPr lang="en-CA" sz="2800" b="1" dirty="0"/>
              <a:t>How will regular </a:t>
            </a:r>
            <a:r>
              <a:rPr lang="en-CA" sz="2800" b="1" dirty="0">
                <a:solidFill>
                  <a:schemeClr val="accent5"/>
                </a:solidFill>
              </a:rPr>
              <a:t>terminology updates </a:t>
            </a:r>
            <a:r>
              <a:rPr lang="en-CA" sz="2800" b="1" dirty="0"/>
              <a:t>be communicated to POS solutions?</a:t>
            </a:r>
          </a:p>
          <a:p>
            <a:pPr marL="457200" indent="-457200" algn="l">
              <a:buSzPct val="75000"/>
              <a:buFont typeface="Arial" panose="020B0604020202020204" pitchFamily="34" charset="0"/>
              <a:buChar char="•"/>
            </a:pPr>
            <a:endParaRPr lang="en-CA" sz="1200" b="1" dirty="0"/>
          </a:p>
          <a:p>
            <a:pPr marL="457200" indent="-457200" algn="l">
              <a:buSzPct val="75000"/>
              <a:buFont typeface="Arial" panose="020B0604020202020204" pitchFamily="34" charset="0"/>
              <a:buChar char="•"/>
            </a:pPr>
            <a:r>
              <a:rPr lang="en-CA" sz="2800" b="1" dirty="0"/>
              <a:t>How will new demographic records for </a:t>
            </a:r>
            <a:r>
              <a:rPr lang="en-CA" sz="2800" b="1" dirty="0">
                <a:solidFill>
                  <a:schemeClr val="accent5"/>
                </a:solidFill>
              </a:rPr>
              <a:t>health</a:t>
            </a:r>
            <a:r>
              <a:rPr lang="en-CA" sz="2800" b="1" dirty="0"/>
              <a:t> be created and what will be the </a:t>
            </a:r>
            <a:r>
              <a:rPr lang="en-CA" sz="2800" b="1" dirty="0">
                <a:solidFill>
                  <a:schemeClr val="accent5"/>
                </a:solidFill>
              </a:rPr>
              <a:t>“wallet ID”</a:t>
            </a:r>
            <a:r>
              <a:rPr lang="en-CA" sz="2800" b="1" dirty="0"/>
              <a:t>?</a:t>
            </a:r>
          </a:p>
          <a:p>
            <a:pPr marL="457200" indent="-457200" algn="l">
              <a:buSzPct val="75000"/>
              <a:buFont typeface="Arial" panose="020B0604020202020204" pitchFamily="34" charset="0"/>
              <a:buChar char="•"/>
            </a:pPr>
            <a:endParaRPr lang="en-CA" sz="1200" b="1" dirty="0"/>
          </a:p>
          <a:p>
            <a:pPr marL="457200" indent="-457200" algn="l">
              <a:buSzPct val="75000"/>
              <a:buFont typeface="Arial" panose="020B0604020202020204" pitchFamily="34" charset="0"/>
              <a:buChar char="•"/>
            </a:pPr>
            <a:r>
              <a:rPr lang="en-CA" sz="2800" b="1" dirty="0"/>
              <a:t>Will we adopt </a:t>
            </a:r>
            <a:r>
              <a:rPr lang="en-CA" sz="2800" b="1" dirty="0">
                <a:solidFill>
                  <a:schemeClr val="accent5"/>
                </a:solidFill>
              </a:rPr>
              <a:t>CCGs</a:t>
            </a:r>
            <a:r>
              <a:rPr lang="en-CA" sz="2800" b="1" dirty="0"/>
              <a:t>? If not, how will we realize </a:t>
            </a:r>
            <a:r>
              <a:rPr lang="en-CA" sz="2800" b="1" dirty="0">
                <a:solidFill>
                  <a:schemeClr val="accent5"/>
                </a:solidFill>
              </a:rPr>
              <a:t>impact</a:t>
            </a:r>
            <a:r>
              <a:rPr lang="en-CA" sz="2800" b="1" dirty="0"/>
              <a:t>, and how </a:t>
            </a:r>
            <a:r>
              <a:rPr lang="en-CA" sz="2800" b="1" dirty="0">
                <a:solidFill>
                  <a:schemeClr val="accent5"/>
                </a:solidFill>
              </a:rPr>
              <a:t>much</a:t>
            </a:r>
            <a:r>
              <a:rPr lang="en-CA" sz="2800" b="1" dirty="0"/>
              <a:t> impact can we gain?</a:t>
            </a:r>
            <a:endParaRPr lang="en-GB" dirty="0"/>
          </a:p>
        </p:txBody>
      </p:sp>
      <p:sp>
        <p:nvSpPr>
          <p:cNvPr id="2" name="Slide Number Placeholder 1">
            <a:extLst>
              <a:ext uri="{FF2B5EF4-FFF2-40B4-BE49-F238E27FC236}">
                <a16:creationId xmlns:a16="http://schemas.microsoft.com/office/drawing/2014/main" id="{65B1DF56-0023-1686-AE28-E039274E4A8B}"/>
              </a:ext>
            </a:extLst>
          </p:cNvPr>
          <p:cNvSpPr>
            <a:spLocks noGrp="1"/>
          </p:cNvSpPr>
          <p:nvPr>
            <p:ph type="sldNum" sz="quarter" idx="12"/>
          </p:nvPr>
        </p:nvSpPr>
        <p:spPr/>
        <p:txBody>
          <a:bodyPr/>
          <a:lstStyle/>
          <a:p>
            <a:fld id="{6734F48E-A456-4E2F-B17E-509464F7A050}" type="slidenum">
              <a:rPr lang="en-CA" smtClean="0"/>
              <a:pPr/>
              <a:t>76</a:t>
            </a:fld>
            <a:endParaRPr lang="en-CA"/>
          </a:p>
        </p:txBody>
      </p:sp>
      <p:pic>
        <p:nvPicPr>
          <p:cNvPr id="8" name="Graphic 7" descr="Key with solid fill">
            <a:extLst>
              <a:ext uri="{FF2B5EF4-FFF2-40B4-BE49-F238E27FC236}">
                <a16:creationId xmlns:a16="http://schemas.microsoft.com/office/drawing/2014/main" id="{AE47594E-A170-8166-E977-8F04E41921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280" y="298376"/>
            <a:ext cx="914400" cy="914400"/>
          </a:xfrm>
          <a:prstGeom prst="rect">
            <a:avLst/>
          </a:prstGeom>
        </p:spPr>
      </p:pic>
    </p:spTree>
    <p:extLst>
      <p:ext uri="{BB962C8B-B14F-4D97-AF65-F5344CB8AC3E}">
        <p14:creationId xmlns:p14="http://schemas.microsoft.com/office/powerpoint/2010/main" val="22893573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3A9DB-114A-ACC3-0B36-51844E13CEA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7626D1-E806-0067-D5D7-C38A8530BA1B}"/>
              </a:ext>
            </a:extLst>
          </p:cNvPr>
          <p:cNvSpPr>
            <a:spLocks noGrp="1"/>
          </p:cNvSpPr>
          <p:nvPr>
            <p:ph type="sldNum" sz="quarter" idx="12"/>
          </p:nvPr>
        </p:nvSpPr>
        <p:spPr/>
        <p:txBody>
          <a:bodyPr/>
          <a:lstStyle/>
          <a:p>
            <a:fld id="{6734F48E-A456-4E2F-B17E-509464F7A050}" type="slidenum">
              <a:rPr lang="en-CA" smtClean="0"/>
              <a:pPr/>
              <a:t>77</a:t>
            </a:fld>
            <a:endParaRPr lang="en-CA"/>
          </a:p>
        </p:txBody>
      </p:sp>
      <p:sp>
        <p:nvSpPr>
          <p:cNvPr id="2" name="Content Placeholder 2">
            <a:extLst>
              <a:ext uri="{FF2B5EF4-FFF2-40B4-BE49-F238E27FC236}">
                <a16:creationId xmlns:a16="http://schemas.microsoft.com/office/drawing/2014/main" id="{8BE930D1-8A95-650E-7CBC-B35F34A57E12}"/>
              </a:ext>
            </a:extLst>
          </p:cNvPr>
          <p:cNvSpPr txBox="1">
            <a:spLocks/>
          </p:cNvSpPr>
          <p:nvPr/>
        </p:nvSpPr>
        <p:spPr>
          <a:xfrm>
            <a:off x="834480" y="1954560"/>
            <a:ext cx="7704856"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What are our current </a:t>
            </a:r>
            <a:r>
              <a:rPr lang="en-CA" sz="4800" b="1" dirty="0">
                <a:solidFill>
                  <a:schemeClr val="accent5"/>
                </a:solidFill>
                <a:latin typeface="+mn-lt"/>
              </a:rPr>
              <a:t>health</a:t>
            </a:r>
            <a:r>
              <a:rPr lang="en-CA" sz="4800" b="1" dirty="0">
                <a:latin typeface="+mn-lt"/>
              </a:rPr>
              <a:t> and </a:t>
            </a:r>
            <a:r>
              <a:rPr lang="en-CA" sz="4800" b="1" dirty="0">
                <a:solidFill>
                  <a:schemeClr val="accent5"/>
                </a:solidFill>
                <a:latin typeface="+mn-lt"/>
              </a:rPr>
              <a:t>digital</a:t>
            </a:r>
            <a:r>
              <a:rPr lang="en-CA" sz="4800" b="1" dirty="0">
                <a:latin typeface="+mn-lt"/>
              </a:rPr>
              <a:t> health </a:t>
            </a:r>
            <a:r>
              <a:rPr lang="en-CA" sz="4800" b="1" i="1" dirty="0">
                <a:solidFill>
                  <a:schemeClr val="accent5"/>
                </a:solidFill>
                <a:latin typeface="+mn-lt"/>
              </a:rPr>
              <a:t>strategies</a:t>
            </a:r>
            <a:r>
              <a:rPr lang="en-CA" sz="4800" b="1" dirty="0">
                <a:latin typeface="+mn-lt"/>
              </a:rPr>
              <a:t>?</a:t>
            </a:r>
          </a:p>
        </p:txBody>
      </p:sp>
      <p:pic>
        <p:nvPicPr>
          <p:cNvPr id="3" name="Graphic 2">
            <a:extLst>
              <a:ext uri="{FF2B5EF4-FFF2-40B4-BE49-F238E27FC236}">
                <a16:creationId xmlns:a16="http://schemas.microsoft.com/office/drawing/2014/main" id="{9EF63A75-C6C5-399B-B397-7223AF2BA51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886755" y="4335589"/>
            <a:ext cx="6057689" cy="3320080"/>
          </a:xfrm>
          <a:prstGeom prst="rect">
            <a:avLst/>
          </a:prstGeom>
        </p:spPr>
      </p:pic>
    </p:spTree>
    <p:extLst>
      <p:ext uri="{BB962C8B-B14F-4D97-AF65-F5344CB8AC3E}">
        <p14:creationId xmlns:p14="http://schemas.microsoft.com/office/powerpoint/2010/main" val="41738674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26A8CE-C51C-FED2-A849-BD1D331871D0}"/>
              </a:ext>
            </a:extLst>
          </p:cNvPr>
          <p:cNvSpPr>
            <a:spLocks noGrp="1"/>
          </p:cNvSpPr>
          <p:nvPr>
            <p:ph type="title"/>
          </p:nvPr>
        </p:nvSpPr>
        <p:spPr/>
        <p:txBody>
          <a:bodyPr/>
          <a:lstStyle/>
          <a:p>
            <a:r>
              <a:rPr lang="en-CA" dirty="0"/>
              <a:t>HEALTH &amp; DIGITAL HEALTH STRATEGIES</a:t>
            </a:r>
          </a:p>
        </p:txBody>
      </p:sp>
      <p:sp>
        <p:nvSpPr>
          <p:cNvPr id="4" name="Content Placeholder 3">
            <a:extLst>
              <a:ext uri="{FF2B5EF4-FFF2-40B4-BE49-F238E27FC236}">
                <a16:creationId xmlns:a16="http://schemas.microsoft.com/office/drawing/2014/main" id="{E1CB511D-8B61-9DA9-F6BB-E164A496C358}"/>
              </a:ext>
            </a:extLst>
          </p:cNvPr>
          <p:cNvSpPr>
            <a:spLocks noGrp="1"/>
          </p:cNvSpPr>
          <p:nvPr>
            <p:ph idx="1"/>
          </p:nvPr>
        </p:nvSpPr>
        <p:spPr/>
        <p:txBody>
          <a:bodyPr>
            <a:normAutofit/>
          </a:bodyPr>
          <a:lstStyle/>
          <a:p>
            <a:r>
              <a:rPr lang="en-CA" sz="2800" b="1" dirty="0"/>
              <a:t>Obtain the MOH’s most recent health &amp; digital health strategies</a:t>
            </a:r>
          </a:p>
          <a:p>
            <a:endParaRPr lang="en-CA" sz="1200" b="1" dirty="0"/>
          </a:p>
          <a:p>
            <a:r>
              <a:rPr lang="en-CA" sz="2800" b="1" dirty="0"/>
              <a:t>Capture key points from these strategy documents. Particularly call our where there has been a focus on M&amp;E vs on care delivery. Note relevant elements of strategy particularly focused on interoperability, HIE, etc.</a:t>
            </a:r>
          </a:p>
          <a:p>
            <a:endParaRPr lang="en-CA" sz="1200" b="1" dirty="0"/>
          </a:p>
          <a:p>
            <a:r>
              <a:rPr lang="en-CA" sz="2800" b="1" dirty="0"/>
              <a:t>Summarize on a “key takeaways” slide. Compare and contrast the strategies. Are they current? Are they aligned to the burden of disease… and to each other?</a:t>
            </a:r>
          </a:p>
          <a:p>
            <a:endParaRPr lang="en-CA" sz="1200" b="1" dirty="0"/>
          </a:p>
          <a:p>
            <a:r>
              <a:rPr lang="en-CA" sz="2800" b="1" dirty="0"/>
              <a:t>NOTE example from Botswana…</a:t>
            </a:r>
          </a:p>
        </p:txBody>
      </p:sp>
      <p:sp>
        <p:nvSpPr>
          <p:cNvPr id="2" name="Slide Number Placeholder 1">
            <a:extLst>
              <a:ext uri="{FF2B5EF4-FFF2-40B4-BE49-F238E27FC236}">
                <a16:creationId xmlns:a16="http://schemas.microsoft.com/office/drawing/2014/main" id="{88743B5A-10FE-8E99-47D2-232C3798DD31}"/>
              </a:ext>
            </a:extLst>
          </p:cNvPr>
          <p:cNvSpPr>
            <a:spLocks noGrp="1"/>
          </p:cNvSpPr>
          <p:nvPr>
            <p:ph type="sldNum" sz="quarter" idx="12"/>
          </p:nvPr>
        </p:nvSpPr>
        <p:spPr/>
        <p:txBody>
          <a:bodyPr/>
          <a:lstStyle/>
          <a:p>
            <a:fld id="{6734F48E-A456-4E2F-B17E-509464F7A050}" type="slidenum">
              <a:rPr lang="en-CA" smtClean="0"/>
              <a:pPr/>
              <a:t>78</a:t>
            </a:fld>
            <a:endParaRPr lang="en-CA"/>
          </a:p>
        </p:txBody>
      </p:sp>
    </p:spTree>
    <p:extLst>
      <p:ext uri="{BB962C8B-B14F-4D97-AF65-F5344CB8AC3E}">
        <p14:creationId xmlns:p14="http://schemas.microsoft.com/office/powerpoint/2010/main" val="28805130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0270BA-9105-82CD-9D86-DB70F9D4D163}"/>
              </a:ext>
            </a:extLst>
          </p:cNvPr>
          <p:cNvSpPr>
            <a:spLocks noGrp="1"/>
          </p:cNvSpPr>
          <p:nvPr>
            <p:ph type="sldNum" sz="quarter" idx="12"/>
          </p:nvPr>
        </p:nvSpPr>
        <p:spPr/>
        <p:txBody>
          <a:bodyPr/>
          <a:lstStyle/>
          <a:p>
            <a:fld id="{6734F48E-A456-4E2F-B17E-509464F7A050}" type="slidenum">
              <a:rPr lang="en-CA" smtClean="0"/>
              <a:pPr/>
              <a:t>79</a:t>
            </a:fld>
            <a:endParaRPr lang="en-CA"/>
          </a:p>
        </p:txBody>
      </p:sp>
      <p:pic>
        <p:nvPicPr>
          <p:cNvPr id="4" name="Picture 3">
            <a:extLst>
              <a:ext uri="{FF2B5EF4-FFF2-40B4-BE49-F238E27FC236}">
                <a16:creationId xmlns:a16="http://schemas.microsoft.com/office/drawing/2014/main" id="{7FD9F0B3-E792-A068-852F-3EF933458C21}"/>
              </a:ext>
            </a:extLst>
          </p:cNvPr>
          <p:cNvPicPr>
            <a:picLocks noChangeAspect="1"/>
          </p:cNvPicPr>
          <p:nvPr/>
        </p:nvPicPr>
        <p:blipFill rotWithShape="1">
          <a:blip r:embed="rId2"/>
          <a:srcRect l="10133" t="9497" r="54922" b="617"/>
          <a:stretch/>
        </p:blipFill>
        <p:spPr>
          <a:xfrm>
            <a:off x="1410544" y="1234480"/>
            <a:ext cx="3888984" cy="547024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BDB4FA1-0592-FA1B-D456-E9FC04BD3467}"/>
              </a:ext>
            </a:extLst>
          </p:cNvPr>
          <p:cNvPicPr>
            <a:picLocks noChangeAspect="1"/>
          </p:cNvPicPr>
          <p:nvPr/>
        </p:nvPicPr>
        <p:blipFill rotWithShape="1">
          <a:blip r:embed="rId3"/>
          <a:srcRect l="10133" t="9497" r="54922" b="617"/>
          <a:stretch/>
        </p:blipFill>
        <p:spPr>
          <a:xfrm>
            <a:off x="9475440" y="1228224"/>
            <a:ext cx="3888984" cy="547024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F0FD1D42-9483-DA97-D09E-B47BE9B109D5}"/>
              </a:ext>
            </a:extLst>
          </p:cNvPr>
          <p:cNvPicPr>
            <a:picLocks noChangeAspect="1"/>
          </p:cNvPicPr>
          <p:nvPr/>
        </p:nvPicPr>
        <p:blipFill rotWithShape="1">
          <a:blip r:embed="rId4"/>
          <a:srcRect l="10133" t="9497" r="54922" b="617"/>
          <a:stretch/>
        </p:blipFill>
        <p:spPr>
          <a:xfrm>
            <a:off x="5442992" y="1244529"/>
            <a:ext cx="3888984" cy="547024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58651F7-8A70-AD6D-A9DD-8A79FDCF4594}"/>
              </a:ext>
            </a:extLst>
          </p:cNvPr>
          <p:cNvSpPr txBox="1"/>
          <p:nvPr/>
        </p:nvSpPr>
        <p:spPr>
          <a:xfrm>
            <a:off x="2166249" y="6923112"/>
            <a:ext cx="2377574" cy="461665"/>
          </a:xfrm>
          <a:prstGeom prst="rect">
            <a:avLst/>
          </a:prstGeom>
          <a:noFill/>
        </p:spPr>
        <p:txBody>
          <a:bodyPr wrap="none" rtlCol="0">
            <a:spAutoFit/>
          </a:bodyPr>
          <a:lstStyle/>
          <a:p>
            <a:pPr algn="ctr"/>
            <a:r>
              <a:rPr lang="en-CA" sz="2400" dirty="0">
                <a:solidFill>
                  <a:schemeClr val="tx2"/>
                </a:solidFill>
              </a:rPr>
              <a:t>November 2010</a:t>
            </a:r>
          </a:p>
        </p:txBody>
      </p:sp>
      <p:sp>
        <p:nvSpPr>
          <p:cNvPr id="10" name="TextBox 9">
            <a:extLst>
              <a:ext uri="{FF2B5EF4-FFF2-40B4-BE49-F238E27FC236}">
                <a16:creationId xmlns:a16="http://schemas.microsoft.com/office/drawing/2014/main" id="{27ABDDBF-0240-D2D2-84D4-3DBDCDC1F2B7}"/>
              </a:ext>
            </a:extLst>
          </p:cNvPr>
          <p:cNvSpPr txBox="1"/>
          <p:nvPr/>
        </p:nvSpPr>
        <p:spPr>
          <a:xfrm>
            <a:off x="6289118" y="6923112"/>
            <a:ext cx="2052165" cy="461665"/>
          </a:xfrm>
          <a:prstGeom prst="rect">
            <a:avLst/>
          </a:prstGeom>
          <a:noFill/>
        </p:spPr>
        <p:txBody>
          <a:bodyPr wrap="none" rtlCol="0">
            <a:spAutoFit/>
          </a:bodyPr>
          <a:lstStyle/>
          <a:p>
            <a:pPr algn="ctr"/>
            <a:r>
              <a:rPr lang="en-CA" sz="2400" dirty="0">
                <a:solidFill>
                  <a:schemeClr val="tx2"/>
                </a:solidFill>
              </a:rPr>
              <a:t>January 2018</a:t>
            </a:r>
          </a:p>
        </p:txBody>
      </p:sp>
      <p:sp>
        <p:nvSpPr>
          <p:cNvPr id="11" name="TextBox 10">
            <a:extLst>
              <a:ext uri="{FF2B5EF4-FFF2-40B4-BE49-F238E27FC236}">
                <a16:creationId xmlns:a16="http://schemas.microsoft.com/office/drawing/2014/main" id="{FD1D70E6-278C-945D-2B1A-AB76403C52D2}"/>
              </a:ext>
            </a:extLst>
          </p:cNvPr>
          <p:cNvSpPr txBox="1"/>
          <p:nvPr/>
        </p:nvSpPr>
        <p:spPr>
          <a:xfrm>
            <a:off x="10516121" y="6923112"/>
            <a:ext cx="1811714" cy="461665"/>
          </a:xfrm>
          <a:prstGeom prst="rect">
            <a:avLst/>
          </a:prstGeom>
          <a:noFill/>
        </p:spPr>
        <p:txBody>
          <a:bodyPr wrap="none" rtlCol="0">
            <a:spAutoFit/>
          </a:bodyPr>
          <a:lstStyle/>
          <a:p>
            <a:pPr algn="ctr"/>
            <a:r>
              <a:rPr lang="en-CA" sz="2400" dirty="0">
                <a:solidFill>
                  <a:schemeClr val="tx2"/>
                </a:solidFill>
              </a:rPr>
              <a:t>March 2020</a:t>
            </a:r>
          </a:p>
        </p:txBody>
      </p:sp>
    </p:spTree>
    <p:extLst>
      <p:ext uri="{BB962C8B-B14F-4D97-AF65-F5344CB8AC3E}">
        <p14:creationId xmlns:p14="http://schemas.microsoft.com/office/powerpoint/2010/main" val="962040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238C-B665-BEF7-E9A8-2A583275CA8E}"/>
              </a:ext>
            </a:extLst>
          </p:cNvPr>
          <p:cNvSpPr>
            <a:spLocks noGrp="1"/>
          </p:cNvSpPr>
          <p:nvPr>
            <p:ph type="title"/>
          </p:nvPr>
        </p:nvSpPr>
        <p:spPr/>
        <p:txBody>
          <a:bodyPr>
            <a:normAutofit/>
          </a:bodyPr>
          <a:lstStyle/>
          <a:p>
            <a:r>
              <a:rPr lang="en-CA" dirty="0">
                <a:latin typeface="+mj-lt"/>
              </a:rPr>
              <a:t>IMPLEMENTATION </a:t>
            </a:r>
            <a:r>
              <a:rPr lang="en-CA" i="1" dirty="0">
                <a:latin typeface="+mj-lt"/>
              </a:rPr>
              <a:t>COST</a:t>
            </a:r>
            <a:r>
              <a:rPr lang="en-CA" dirty="0">
                <a:latin typeface="+mj-lt"/>
              </a:rPr>
              <a:t> &amp; </a:t>
            </a:r>
            <a:r>
              <a:rPr lang="en-CA" i="1" dirty="0">
                <a:latin typeface="+mj-lt"/>
              </a:rPr>
              <a:t>TIME</a:t>
            </a:r>
            <a:r>
              <a:rPr lang="en-CA" dirty="0">
                <a:latin typeface="+mj-lt"/>
              </a:rPr>
              <a:t> </a:t>
            </a:r>
            <a:r>
              <a:rPr lang="en-CA" b="1" dirty="0">
                <a:latin typeface="+mj-lt"/>
              </a:rPr>
              <a:t>DRIVERS</a:t>
            </a:r>
          </a:p>
        </p:txBody>
      </p:sp>
      <p:sp>
        <p:nvSpPr>
          <p:cNvPr id="3" name="Content Placeholder 2">
            <a:extLst>
              <a:ext uri="{FF2B5EF4-FFF2-40B4-BE49-F238E27FC236}">
                <a16:creationId xmlns:a16="http://schemas.microsoft.com/office/drawing/2014/main" id="{E9DCFE9F-D1F3-B836-BD42-B2F89117DA44}"/>
              </a:ext>
            </a:extLst>
          </p:cNvPr>
          <p:cNvSpPr>
            <a:spLocks noGrp="1"/>
          </p:cNvSpPr>
          <p:nvPr>
            <p:ph idx="1"/>
          </p:nvPr>
        </p:nvSpPr>
        <p:spPr>
          <a:xfrm>
            <a:off x="731520" y="1920243"/>
            <a:ext cx="13064400" cy="5431155"/>
          </a:xfrm>
        </p:spPr>
        <p:txBody>
          <a:bodyPr>
            <a:noAutofit/>
          </a:bodyPr>
          <a:lstStyle/>
          <a:p>
            <a:r>
              <a:rPr lang="en-CA" sz="2000" b="1" dirty="0">
                <a:latin typeface="+mj-lt"/>
              </a:rPr>
              <a:t>HIE infrastructure costs will tend to have an </a:t>
            </a:r>
            <a:r>
              <a:rPr lang="en-CA" sz="2000" b="1" dirty="0">
                <a:solidFill>
                  <a:schemeClr val="accent5"/>
                </a:solidFill>
                <a:latin typeface="+mj-lt"/>
              </a:rPr>
              <a:t>installation/one-time </a:t>
            </a:r>
            <a:r>
              <a:rPr lang="en-CA" sz="2000" b="1" dirty="0">
                <a:latin typeface="+mj-lt"/>
              </a:rPr>
              <a:t>fee plus an </a:t>
            </a:r>
            <a:r>
              <a:rPr lang="en-CA" sz="2000" b="1" dirty="0">
                <a:solidFill>
                  <a:schemeClr val="accent5"/>
                </a:solidFill>
                <a:latin typeface="+mj-lt"/>
              </a:rPr>
              <a:t>operating</a:t>
            </a:r>
            <a:r>
              <a:rPr lang="en-CA" sz="2000" b="1" dirty="0">
                <a:latin typeface="+mj-lt"/>
              </a:rPr>
              <a:t> fee. This will be typical for the cloud-hosted HIE services and for façades and integrations to legacy solutions.</a:t>
            </a:r>
          </a:p>
          <a:p>
            <a:endParaRPr lang="en-CA" sz="1200" b="1" dirty="0">
              <a:latin typeface="+mj-lt"/>
            </a:endParaRPr>
          </a:p>
          <a:p>
            <a:r>
              <a:rPr lang="en-CA" sz="2000" b="1" dirty="0">
                <a:latin typeface="+mj-lt"/>
              </a:rPr>
              <a:t>Adoption costs will be driven by the number of:</a:t>
            </a:r>
          </a:p>
          <a:p>
            <a:pPr lvl="1"/>
            <a:r>
              <a:rPr lang="en-CA" sz="2000" b="1" dirty="0">
                <a:solidFill>
                  <a:schemeClr val="accent5"/>
                </a:solidFill>
                <a:latin typeface="+mj-lt"/>
              </a:rPr>
              <a:t>Clients</a:t>
            </a:r>
            <a:r>
              <a:rPr lang="en-CA" sz="2000" b="1" dirty="0">
                <a:latin typeface="+mj-lt"/>
              </a:rPr>
              <a:t> – health ID “credential” to be issued at first care visit, and regularly refreshed</a:t>
            </a:r>
          </a:p>
          <a:p>
            <a:pPr lvl="1"/>
            <a:r>
              <a:rPr lang="en-CA" sz="2000" b="1" dirty="0">
                <a:solidFill>
                  <a:schemeClr val="accent5"/>
                </a:solidFill>
                <a:latin typeface="+mj-lt"/>
              </a:rPr>
              <a:t>Facilities</a:t>
            </a:r>
            <a:r>
              <a:rPr lang="en-CA" sz="2000" b="1" dirty="0">
                <a:latin typeface="+mj-lt"/>
              </a:rPr>
              <a:t> – attributes collected and regularly refreshed; POS solutions implemented and operated</a:t>
            </a:r>
          </a:p>
          <a:p>
            <a:pPr lvl="1"/>
            <a:r>
              <a:rPr lang="en-CA" sz="2000" b="1" dirty="0">
                <a:solidFill>
                  <a:schemeClr val="accent5"/>
                </a:solidFill>
                <a:latin typeface="+mj-lt"/>
              </a:rPr>
              <a:t>Care providers </a:t>
            </a:r>
            <a:r>
              <a:rPr lang="en-CA" sz="2000" b="1" dirty="0">
                <a:latin typeface="+mj-lt"/>
              </a:rPr>
              <a:t>– attributes collected and regularly refreshed</a:t>
            </a:r>
          </a:p>
          <a:p>
            <a:pPr lvl="1"/>
            <a:r>
              <a:rPr lang="en-CA" sz="2000" b="1" dirty="0"/>
              <a:t>T</a:t>
            </a:r>
            <a:r>
              <a:rPr lang="en-CA" sz="2000" b="1" dirty="0">
                <a:latin typeface="+mj-lt"/>
              </a:rPr>
              <a:t>erminology </a:t>
            </a:r>
            <a:r>
              <a:rPr lang="en-CA" sz="2000" b="1" dirty="0">
                <a:solidFill>
                  <a:schemeClr val="accent5"/>
                </a:solidFill>
                <a:latin typeface="+mj-lt"/>
              </a:rPr>
              <a:t>updates</a:t>
            </a:r>
            <a:r>
              <a:rPr lang="en-CA" sz="2000" b="1" dirty="0">
                <a:latin typeface="+mj-lt"/>
              </a:rPr>
              <a:t> – code lists published, and POS solutions updated</a:t>
            </a:r>
          </a:p>
          <a:p>
            <a:pPr lvl="1"/>
            <a:r>
              <a:rPr lang="en-CA" sz="2000" b="1" dirty="0"/>
              <a:t>I</a:t>
            </a:r>
            <a:r>
              <a:rPr lang="en-CA" sz="2000" b="1" dirty="0">
                <a:latin typeface="+mj-lt"/>
              </a:rPr>
              <a:t>ndicator report </a:t>
            </a:r>
            <a:r>
              <a:rPr lang="en-CA" sz="2000" b="1" dirty="0">
                <a:solidFill>
                  <a:schemeClr val="accent5"/>
                </a:solidFill>
                <a:latin typeface="+mj-lt"/>
              </a:rPr>
              <a:t>submissions</a:t>
            </a:r>
            <a:r>
              <a:rPr lang="en-CA" sz="2000" b="1" dirty="0">
                <a:latin typeface="+mj-lt"/>
              </a:rPr>
              <a:t>.</a:t>
            </a:r>
          </a:p>
          <a:p>
            <a:pPr lvl="1"/>
            <a:endParaRPr lang="en-CA" sz="1200" b="1" dirty="0">
              <a:latin typeface="+mj-lt"/>
            </a:endParaRPr>
          </a:p>
          <a:p>
            <a:r>
              <a:rPr lang="en-CA" sz="2000" b="1" dirty="0">
                <a:solidFill>
                  <a:schemeClr val="accent5"/>
                </a:solidFill>
                <a:latin typeface="+mj-lt"/>
              </a:rPr>
              <a:t>Costs</a:t>
            </a:r>
            <a:r>
              <a:rPr lang="en-CA" sz="2000" b="1" dirty="0">
                <a:latin typeface="+mj-lt"/>
              </a:rPr>
              <a:t> will accrue immediately, but </a:t>
            </a:r>
            <a:r>
              <a:rPr lang="en-CA" sz="2000" b="1" dirty="0">
                <a:solidFill>
                  <a:schemeClr val="accent5"/>
                </a:solidFill>
                <a:latin typeface="+mj-lt"/>
              </a:rPr>
              <a:t>benefits</a:t>
            </a:r>
            <a:r>
              <a:rPr lang="en-CA" sz="2000" b="1" dirty="0">
                <a:latin typeface="+mj-lt"/>
              </a:rPr>
              <a:t> will not accrue until “</a:t>
            </a:r>
            <a:r>
              <a:rPr lang="en-CA" sz="2000" b="1" dirty="0">
                <a:solidFill>
                  <a:schemeClr val="accent5"/>
                </a:solidFill>
                <a:latin typeface="+mj-lt"/>
              </a:rPr>
              <a:t>critical mass</a:t>
            </a:r>
            <a:r>
              <a:rPr lang="en-CA" sz="2000" b="1" dirty="0">
                <a:latin typeface="+mj-lt"/>
              </a:rPr>
              <a:t>” is reached – this is an incentive to implement </a:t>
            </a:r>
            <a:r>
              <a:rPr lang="en-CA" sz="2000" b="1" dirty="0">
                <a:solidFill>
                  <a:schemeClr val="accent5"/>
                </a:solidFill>
                <a:latin typeface="+mj-lt"/>
              </a:rPr>
              <a:t>quickly</a:t>
            </a:r>
            <a:r>
              <a:rPr lang="en-CA" sz="2000" b="1" dirty="0">
                <a:latin typeface="+mj-lt"/>
              </a:rPr>
              <a:t>.</a:t>
            </a:r>
          </a:p>
          <a:p>
            <a:endParaRPr lang="en-CA" sz="1200" b="1" dirty="0">
              <a:latin typeface="+mj-lt"/>
            </a:endParaRPr>
          </a:p>
          <a:p>
            <a:r>
              <a:rPr lang="en-CA" sz="2000" b="1" dirty="0">
                <a:solidFill>
                  <a:schemeClr val="accent5"/>
                </a:solidFill>
                <a:latin typeface="+mj-lt"/>
              </a:rPr>
              <a:t>Inflation</a:t>
            </a:r>
            <a:r>
              <a:rPr lang="en-CA" sz="2000" b="1" dirty="0">
                <a:latin typeface="+mj-lt"/>
              </a:rPr>
              <a:t>, if it is high, adds a further incentive to go quickly</a:t>
            </a:r>
          </a:p>
          <a:p>
            <a:endParaRPr lang="en-CA" sz="1200" b="1" dirty="0">
              <a:latin typeface="+mj-lt"/>
            </a:endParaRPr>
          </a:p>
          <a:p>
            <a:r>
              <a:rPr lang="en-CA" sz="2000" b="1" dirty="0">
                <a:latin typeface="+mj-lt"/>
              </a:rPr>
              <a:t>Ongoing </a:t>
            </a:r>
            <a:r>
              <a:rPr lang="en-CA" sz="2000" b="1" dirty="0">
                <a:solidFill>
                  <a:schemeClr val="accent5"/>
                </a:solidFill>
                <a:latin typeface="+mj-lt"/>
              </a:rPr>
              <a:t>governance and management costs </a:t>
            </a:r>
            <a:r>
              <a:rPr lang="en-CA" sz="2000" b="1" dirty="0">
                <a:latin typeface="+mj-lt"/>
              </a:rPr>
              <a:t>must be accounted for.</a:t>
            </a:r>
          </a:p>
        </p:txBody>
      </p:sp>
      <p:sp>
        <p:nvSpPr>
          <p:cNvPr id="4" name="Slide Number Placeholder 3">
            <a:extLst>
              <a:ext uri="{FF2B5EF4-FFF2-40B4-BE49-F238E27FC236}">
                <a16:creationId xmlns:a16="http://schemas.microsoft.com/office/drawing/2014/main" id="{ED6581B4-5617-C43F-3FB3-15FB20FE7136}"/>
              </a:ext>
            </a:extLst>
          </p:cNvPr>
          <p:cNvSpPr>
            <a:spLocks noGrp="1"/>
          </p:cNvSpPr>
          <p:nvPr>
            <p:ph type="sldNum" sz="quarter" idx="12"/>
          </p:nvPr>
        </p:nvSpPr>
        <p:spPr/>
        <p:txBody>
          <a:bodyPr/>
          <a:lstStyle/>
          <a:p>
            <a:fld id="{6734F48E-A456-4E2F-B17E-509464F7A050}" type="slidenum">
              <a:rPr lang="en-CA" smtClean="0"/>
              <a:pPr/>
              <a:t>8</a:t>
            </a:fld>
            <a:endParaRPr lang="en-CA"/>
          </a:p>
        </p:txBody>
      </p:sp>
    </p:spTree>
    <p:extLst>
      <p:ext uri="{BB962C8B-B14F-4D97-AF65-F5344CB8AC3E}">
        <p14:creationId xmlns:p14="http://schemas.microsoft.com/office/powerpoint/2010/main" val="1612947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80</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7920880" cy="4801314"/>
          </a:xfrm>
          <a:prstGeom prst="rect">
            <a:avLst/>
          </a:prstGeom>
          <a:noFill/>
        </p:spPr>
        <p:txBody>
          <a:bodyPr wrap="square" rtlCol="0">
            <a:spAutoFit/>
          </a:bodyPr>
          <a:lstStyle/>
          <a:p>
            <a:pPr algn="l"/>
            <a:r>
              <a:rPr lang="en-US" sz="1800" b="0" i="0" u="none" strike="noStrike" baseline="0" dirty="0">
                <a:solidFill>
                  <a:schemeClr val="tx2"/>
                </a:solidFill>
              </a:rPr>
              <a:t>“Health service delivery in the country is </a:t>
            </a:r>
            <a:r>
              <a:rPr lang="en-US" sz="1800" b="1" i="1" u="none" strike="noStrike" baseline="0" dirty="0">
                <a:solidFill>
                  <a:schemeClr val="tx2"/>
                </a:solidFill>
              </a:rPr>
              <a:t>pluralistic</a:t>
            </a:r>
            <a:r>
              <a:rPr lang="en-US" sz="1800" b="0" i="0" u="none" strike="noStrike" baseline="0" dirty="0">
                <a:solidFill>
                  <a:schemeClr val="tx2"/>
                </a:solidFill>
              </a:rPr>
              <a:t>. There are public, private for-profit, private non-profit, and traditional medicine practices. </a:t>
            </a:r>
            <a:r>
              <a:rPr lang="en-US" sz="1800" b="1" i="1" u="none" strike="noStrike" baseline="0" dirty="0">
                <a:solidFill>
                  <a:schemeClr val="tx2"/>
                </a:solidFill>
              </a:rPr>
              <a:t>The Ministry of Health (MOH) is responsible for the formulation of policies, regulation and norms, and standards and guidelines for health services</a:t>
            </a:r>
            <a:r>
              <a:rPr lang="en-US" sz="1800" b="0" i="0" u="none" strike="noStrike" baseline="0" dirty="0">
                <a:solidFill>
                  <a:schemeClr val="tx2"/>
                </a:solidFill>
              </a:rPr>
              <a:t>. Government has </a:t>
            </a:r>
            <a:r>
              <a:rPr lang="en-US" sz="1800" b="1" i="1" u="none" strike="noStrike" baseline="0" dirty="0">
                <a:solidFill>
                  <a:schemeClr val="tx2"/>
                </a:solidFill>
              </a:rPr>
              <a:t>achieved the Abuja target </a:t>
            </a:r>
            <a:r>
              <a:rPr lang="en-US" sz="1800" b="0" i="0" u="none" strike="noStrike" baseline="0" dirty="0">
                <a:solidFill>
                  <a:schemeClr val="tx2"/>
                </a:solidFill>
              </a:rPr>
              <a:t>of contributing 15% of total government expenditure to health (representing around 75% of total health expenditure). With the relocation of primary health care from the Ministry of Local Government (MLG), the MOH is now the </a:t>
            </a:r>
            <a:r>
              <a:rPr lang="en-US" sz="1800" b="1" i="1" u="none" strike="noStrike" baseline="0" dirty="0">
                <a:solidFill>
                  <a:schemeClr val="tx2"/>
                </a:solidFill>
              </a:rPr>
              <a:t>principal public sector </a:t>
            </a:r>
            <a:r>
              <a:rPr lang="en-CA" sz="1800" b="1" i="1" u="none" strike="noStrike" baseline="0" dirty="0">
                <a:solidFill>
                  <a:schemeClr val="tx2"/>
                </a:solidFill>
              </a:rPr>
              <a:t>health care provider</a:t>
            </a:r>
            <a:r>
              <a:rPr lang="en-CA" sz="1800" b="0" i="0" u="none" strike="noStrike" baseline="0" dirty="0">
                <a:solidFill>
                  <a:schemeClr val="tx2"/>
                </a:solidFill>
              </a:rPr>
              <a:t>.”</a:t>
            </a:r>
            <a:endParaRPr lang="en-CA" sz="1800" dirty="0">
              <a:solidFill>
                <a:schemeClr val="tx2"/>
              </a:solidFill>
            </a:endParaRPr>
          </a:p>
          <a:p>
            <a:pPr algn="l"/>
            <a:endParaRPr lang="en-CA" sz="1800" dirty="0">
              <a:solidFill>
                <a:schemeClr val="tx2"/>
              </a:solidFill>
            </a:endParaRPr>
          </a:p>
          <a:p>
            <a:pPr algn="l"/>
            <a:r>
              <a:rPr lang="en-US" sz="1800" dirty="0">
                <a:solidFill>
                  <a:schemeClr val="tx2"/>
                </a:solidFill>
              </a:rPr>
              <a:t>“Health management information is </a:t>
            </a:r>
            <a:r>
              <a:rPr lang="en-US" sz="1800" b="1" i="1" dirty="0">
                <a:solidFill>
                  <a:schemeClr val="tx2"/>
                </a:solidFill>
              </a:rPr>
              <a:t>weak</a:t>
            </a:r>
            <a:r>
              <a:rPr lang="en-US" sz="1800" dirty="0">
                <a:solidFill>
                  <a:schemeClr val="tx2"/>
                </a:solidFill>
              </a:rPr>
              <a:t>. </a:t>
            </a:r>
            <a:r>
              <a:rPr lang="en-US" sz="1800" dirty="0">
                <a:solidFill>
                  <a:schemeClr val="tx2"/>
                </a:solidFill>
                <a:highlight>
                  <a:srgbClr val="00FFFF"/>
                </a:highlight>
              </a:rPr>
              <a:t>Challenges include </a:t>
            </a:r>
            <a:r>
              <a:rPr lang="en-US" sz="1800" b="1" i="1" dirty="0">
                <a:solidFill>
                  <a:schemeClr val="tx2"/>
                </a:solidFill>
                <a:highlight>
                  <a:srgbClr val="00FFFF"/>
                </a:highlight>
              </a:rPr>
              <a:t>untimely</a:t>
            </a:r>
            <a:r>
              <a:rPr lang="en-US" sz="1800" dirty="0">
                <a:solidFill>
                  <a:schemeClr val="tx2"/>
                </a:solidFill>
                <a:highlight>
                  <a:srgbClr val="00FFFF"/>
                </a:highlight>
              </a:rPr>
              <a:t> data collection, collation, analysis, interpretation, and dissemination of information</a:t>
            </a:r>
            <a:r>
              <a:rPr lang="en-US" sz="1800" dirty="0">
                <a:solidFill>
                  <a:schemeClr val="tx2"/>
                </a:solidFill>
              </a:rPr>
              <a:t>. The situation in compounded by the existence of several databases (epidemiology, human resources, finance </a:t>
            </a:r>
            <a:r>
              <a:rPr lang="en-US" sz="1800" dirty="0" err="1">
                <a:solidFill>
                  <a:schemeClr val="tx2"/>
                </a:solidFill>
              </a:rPr>
              <a:t>etc</a:t>
            </a:r>
            <a:r>
              <a:rPr lang="en-US" sz="1800" dirty="0">
                <a:solidFill>
                  <a:schemeClr val="tx2"/>
                </a:solidFill>
              </a:rPr>
              <a:t>) existing in </a:t>
            </a:r>
            <a:r>
              <a:rPr lang="en-US" sz="1800" b="1" i="1" dirty="0">
                <a:solidFill>
                  <a:schemeClr val="tx2"/>
                </a:solidFill>
              </a:rPr>
              <a:t>parallel</a:t>
            </a:r>
            <a:r>
              <a:rPr lang="en-US" sz="1800" dirty="0">
                <a:solidFill>
                  <a:schemeClr val="tx2"/>
                </a:solidFill>
              </a:rPr>
              <a:t>. </a:t>
            </a:r>
            <a:r>
              <a:rPr lang="en-US" sz="1800" dirty="0">
                <a:solidFill>
                  <a:schemeClr val="tx2"/>
                </a:solidFill>
                <a:highlight>
                  <a:srgbClr val="00FFFF"/>
                </a:highlight>
              </a:rPr>
              <a:t>Monitoring and evaluation is </a:t>
            </a:r>
            <a:r>
              <a:rPr lang="en-US" sz="1800" b="1" i="1" dirty="0">
                <a:solidFill>
                  <a:schemeClr val="tx2"/>
                </a:solidFill>
                <a:highlight>
                  <a:srgbClr val="00FFFF"/>
                </a:highlight>
              </a:rPr>
              <a:t>fragmented</a:t>
            </a:r>
            <a:r>
              <a:rPr lang="en-US" sz="1800" dirty="0">
                <a:solidFill>
                  <a:schemeClr val="tx2"/>
                </a:solidFill>
                <a:highlight>
                  <a:srgbClr val="00FFFF"/>
                </a:highlight>
              </a:rPr>
              <a:t>; as a consequence, tracking health outcomes, and measuring the impact of specific interventions is </a:t>
            </a:r>
            <a:r>
              <a:rPr lang="en-US" sz="1800" b="1" i="1" dirty="0">
                <a:solidFill>
                  <a:schemeClr val="tx2"/>
                </a:solidFill>
                <a:highlight>
                  <a:srgbClr val="00FFFF"/>
                </a:highlight>
              </a:rPr>
              <a:t>compromised</a:t>
            </a:r>
            <a:r>
              <a:rPr lang="en-US" sz="1800" dirty="0">
                <a:solidFill>
                  <a:schemeClr val="tx2"/>
                </a:solidFill>
              </a:rPr>
              <a:t>.”</a:t>
            </a:r>
            <a:endParaRPr lang="en-CA" sz="1800" dirty="0">
              <a:solidFill>
                <a:schemeClr val="tx2"/>
              </a:solidFill>
            </a:endParaRPr>
          </a:p>
        </p:txBody>
      </p:sp>
      <p:pic>
        <p:nvPicPr>
          <p:cNvPr id="4" name="Picture 3">
            <a:extLst>
              <a:ext uri="{FF2B5EF4-FFF2-40B4-BE49-F238E27FC236}">
                <a16:creationId xmlns:a16="http://schemas.microsoft.com/office/drawing/2014/main" id="{B3815A16-BD3E-045C-4128-F948D7EB13CA}"/>
              </a:ext>
            </a:extLst>
          </p:cNvPr>
          <p:cNvPicPr>
            <a:picLocks noChangeAspect="1"/>
          </p:cNvPicPr>
          <p:nvPr/>
        </p:nvPicPr>
        <p:blipFill rotWithShape="1">
          <a:blip r:embed="rId2"/>
          <a:srcRect l="10133" t="9497" r="54922" b="617"/>
          <a:stretch/>
        </p:blipFill>
        <p:spPr>
          <a:xfrm>
            <a:off x="1410544" y="1234480"/>
            <a:ext cx="3888984" cy="547024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ACCE728F-398A-CA42-AA76-97B30118844C}"/>
              </a:ext>
            </a:extLst>
          </p:cNvPr>
          <p:cNvSpPr txBox="1"/>
          <p:nvPr/>
        </p:nvSpPr>
        <p:spPr>
          <a:xfrm>
            <a:off x="2166249" y="6923112"/>
            <a:ext cx="2377574" cy="461665"/>
          </a:xfrm>
          <a:prstGeom prst="rect">
            <a:avLst/>
          </a:prstGeom>
          <a:noFill/>
        </p:spPr>
        <p:txBody>
          <a:bodyPr wrap="none" rtlCol="0">
            <a:spAutoFit/>
          </a:bodyPr>
          <a:lstStyle/>
          <a:p>
            <a:pPr algn="ctr"/>
            <a:r>
              <a:rPr lang="en-CA" sz="2400" dirty="0">
                <a:solidFill>
                  <a:schemeClr val="tx2"/>
                </a:solidFill>
              </a:rPr>
              <a:t>November 2010</a:t>
            </a:r>
          </a:p>
        </p:txBody>
      </p:sp>
    </p:spTree>
    <p:extLst>
      <p:ext uri="{BB962C8B-B14F-4D97-AF65-F5344CB8AC3E}">
        <p14:creationId xmlns:p14="http://schemas.microsoft.com/office/powerpoint/2010/main" val="27984845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81</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7920880" cy="4093428"/>
          </a:xfrm>
          <a:prstGeom prst="rect">
            <a:avLst/>
          </a:prstGeom>
          <a:noFill/>
        </p:spPr>
        <p:txBody>
          <a:bodyPr wrap="square" rtlCol="0">
            <a:spAutoFit/>
          </a:bodyPr>
          <a:lstStyle/>
          <a:p>
            <a:pPr algn="l"/>
            <a:r>
              <a:rPr lang="en-US" sz="2400" b="1" i="0" u="none" strike="noStrike" baseline="0" dirty="0">
                <a:solidFill>
                  <a:schemeClr val="tx2"/>
                </a:solidFill>
              </a:rPr>
              <a:t>Objectives of the IHSP</a:t>
            </a:r>
          </a:p>
          <a:p>
            <a:pPr algn="l"/>
            <a:endParaRPr lang="en-US" sz="2000" b="1" i="0" u="none" strike="noStrike" baseline="0" dirty="0">
              <a:solidFill>
                <a:schemeClr val="tx2"/>
              </a:solidFill>
            </a:endParaRPr>
          </a:p>
          <a:p>
            <a:pPr algn="l"/>
            <a:r>
              <a:rPr lang="en-US" sz="1800" b="0" i="0" u="none" strike="noStrike" baseline="0" dirty="0">
                <a:solidFill>
                  <a:schemeClr val="tx2"/>
                </a:solidFill>
              </a:rPr>
              <a:t>“The goal of </a:t>
            </a:r>
            <a:r>
              <a:rPr lang="en-US" sz="1800" b="1" u="none" strike="noStrike" baseline="0" dirty="0">
                <a:solidFill>
                  <a:schemeClr val="accent2"/>
                </a:solidFill>
              </a:rPr>
              <a:t>service delivery </a:t>
            </a:r>
            <a:r>
              <a:rPr lang="en-US" sz="1800" b="0" i="0" u="none" strike="noStrike" baseline="0" dirty="0">
                <a:solidFill>
                  <a:schemeClr val="tx2"/>
                </a:solidFill>
              </a:rPr>
              <a:t>is the attainment of universal coverage of a high-quality package of essential health services, EHSP, through:</a:t>
            </a:r>
          </a:p>
          <a:p>
            <a:pPr marL="285750" indent="-285750" algn="l">
              <a:buFont typeface="Wingdings" panose="05000000000000000000" pitchFamily="2" charset="2"/>
              <a:buChar char="§"/>
            </a:pPr>
            <a:r>
              <a:rPr lang="en-US" sz="1800" b="1" i="1" u="none" strike="noStrike" baseline="0" dirty="0">
                <a:solidFill>
                  <a:schemeClr val="tx2"/>
                </a:solidFill>
                <a:highlight>
                  <a:srgbClr val="FFFF00"/>
                </a:highlight>
              </a:rPr>
              <a:t>Scale up of </a:t>
            </a:r>
            <a:r>
              <a:rPr lang="en-US" sz="1800" b="1" i="1" u="none" strike="noStrike" baseline="0" dirty="0" err="1">
                <a:solidFill>
                  <a:schemeClr val="tx2"/>
                </a:solidFill>
                <a:highlight>
                  <a:srgbClr val="FFFF00"/>
                </a:highlight>
              </a:rPr>
              <a:t>utilisation</a:t>
            </a:r>
            <a:r>
              <a:rPr lang="en-US" sz="1800" b="1" i="1" u="none" strike="noStrike" baseline="0" dirty="0">
                <a:solidFill>
                  <a:schemeClr val="tx2"/>
                </a:solidFill>
                <a:highlight>
                  <a:srgbClr val="FFFF00"/>
                </a:highlight>
              </a:rPr>
              <a:t> </a:t>
            </a:r>
            <a:r>
              <a:rPr lang="en-US" sz="1800" b="0" i="0" u="none" strike="noStrike" baseline="0" dirty="0">
                <a:solidFill>
                  <a:schemeClr val="tx2"/>
                </a:solidFill>
                <a:highlight>
                  <a:srgbClr val="FFFF00"/>
                </a:highlight>
              </a:rPr>
              <a:t>of a well defined and comprehensive essential health service package</a:t>
            </a:r>
            <a:r>
              <a:rPr lang="en-US" sz="1800" b="0" i="0" u="none" strike="noStrike" baseline="0" dirty="0">
                <a:solidFill>
                  <a:schemeClr val="tx2"/>
                </a:solidFill>
              </a:rPr>
              <a:t>;</a:t>
            </a:r>
          </a:p>
          <a:p>
            <a:pPr marL="285750" indent="-285750" algn="l">
              <a:buFont typeface="Wingdings" panose="05000000000000000000" pitchFamily="2" charset="2"/>
              <a:buChar char="§"/>
            </a:pPr>
            <a:r>
              <a:rPr lang="en-US" sz="1800" b="0" i="0" u="none" strike="noStrike" baseline="0" dirty="0">
                <a:solidFill>
                  <a:schemeClr val="tx2"/>
                </a:solidFill>
                <a:highlight>
                  <a:srgbClr val="FFFF00"/>
                </a:highlight>
              </a:rPr>
              <a:t>Redefining existing service delivery levels and delineating types of health services for each of these levels of the health care to ensure </a:t>
            </a:r>
            <a:r>
              <a:rPr lang="en-US" sz="1800" b="1" i="1" u="none" strike="noStrike" baseline="0" dirty="0">
                <a:solidFill>
                  <a:schemeClr val="tx2"/>
                </a:solidFill>
                <a:highlight>
                  <a:srgbClr val="FFFF00"/>
                </a:highlight>
              </a:rPr>
              <a:t>continuity</a:t>
            </a:r>
            <a:r>
              <a:rPr lang="en-US" sz="1800" b="0" i="0" u="none" strike="noStrike" baseline="0" dirty="0">
                <a:solidFill>
                  <a:schemeClr val="tx2"/>
                </a:solidFill>
                <a:highlight>
                  <a:srgbClr val="FFFF00"/>
                </a:highlight>
              </a:rPr>
              <a:t> and </a:t>
            </a:r>
            <a:r>
              <a:rPr lang="en-US" sz="1800" b="1" i="1" u="none" strike="noStrike" baseline="0" dirty="0" err="1">
                <a:solidFill>
                  <a:schemeClr val="tx2"/>
                </a:solidFill>
                <a:highlight>
                  <a:srgbClr val="FFFF00"/>
                </a:highlight>
              </a:rPr>
              <a:t>harmonised</a:t>
            </a:r>
            <a:r>
              <a:rPr lang="en-US" sz="1800" b="1" i="1" u="none" strike="noStrike" baseline="0" dirty="0">
                <a:solidFill>
                  <a:schemeClr val="tx2"/>
                </a:solidFill>
                <a:highlight>
                  <a:srgbClr val="FFFF00"/>
                </a:highlight>
              </a:rPr>
              <a:t> referral </a:t>
            </a:r>
            <a:r>
              <a:rPr lang="en-US" sz="1800" b="0" i="0" u="none" strike="noStrike" baseline="0" dirty="0">
                <a:solidFill>
                  <a:schemeClr val="tx2"/>
                </a:solidFill>
                <a:highlight>
                  <a:srgbClr val="FFFF00"/>
                </a:highlight>
              </a:rPr>
              <a:t>and supervisory functions</a:t>
            </a:r>
            <a:r>
              <a:rPr lang="en-US" sz="1800" b="0" i="0" u="none" strike="noStrike" baseline="0" dirty="0">
                <a:solidFill>
                  <a:schemeClr val="tx2"/>
                </a:solidFill>
              </a:rPr>
              <a:t>; </a:t>
            </a:r>
          </a:p>
          <a:p>
            <a:pPr marL="285750" indent="-285750" algn="l">
              <a:buFont typeface="Wingdings" panose="05000000000000000000" pitchFamily="2" charset="2"/>
              <a:buChar char="§"/>
            </a:pPr>
            <a:r>
              <a:rPr lang="en-US" sz="1800" b="0" i="0" u="none" strike="noStrike" baseline="0" dirty="0">
                <a:solidFill>
                  <a:schemeClr val="tx2"/>
                </a:solidFill>
              </a:rPr>
              <a:t>Increasing and strengthening </a:t>
            </a:r>
            <a:r>
              <a:rPr lang="en-US" sz="1800" b="1" i="1" u="none" strike="noStrike" baseline="0" dirty="0">
                <a:solidFill>
                  <a:schemeClr val="tx2"/>
                </a:solidFill>
              </a:rPr>
              <a:t>partnerships </a:t>
            </a:r>
            <a:r>
              <a:rPr lang="en-US" sz="1800" b="0" i="0" u="none" strike="noStrike" baseline="0" dirty="0">
                <a:solidFill>
                  <a:schemeClr val="tx2"/>
                </a:solidFill>
              </a:rPr>
              <a:t>with the </a:t>
            </a:r>
            <a:r>
              <a:rPr lang="en-US" sz="1800" b="1" i="1" u="none" strike="noStrike" baseline="0" dirty="0">
                <a:solidFill>
                  <a:schemeClr val="tx2"/>
                </a:solidFill>
              </a:rPr>
              <a:t>private sector </a:t>
            </a:r>
            <a:r>
              <a:rPr lang="en-US" sz="1800" b="0" i="0" u="none" strike="noStrike" baseline="0" dirty="0">
                <a:solidFill>
                  <a:schemeClr val="tx2"/>
                </a:solidFill>
              </a:rPr>
              <a:t>and </a:t>
            </a:r>
            <a:r>
              <a:rPr lang="en-US" sz="1800" b="1" i="1" u="none" strike="noStrike" baseline="0" dirty="0">
                <a:solidFill>
                  <a:schemeClr val="tx2"/>
                </a:solidFill>
              </a:rPr>
              <a:t>NGOs</a:t>
            </a:r>
            <a:r>
              <a:rPr lang="en-US" sz="1800" b="0" i="0" u="none" strike="noStrike" baseline="0" dirty="0">
                <a:solidFill>
                  <a:schemeClr val="tx2"/>
                </a:solidFill>
              </a:rPr>
              <a:t>  </a:t>
            </a:r>
          </a:p>
          <a:p>
            <a:pPr marL="285750" indent="-285750" algn="l">
              <a:buFont typeface="Wingdings" panose="05000000000000000000" pitchFamily="2" charset="2"/>
              <a:buChar char="§"/>
            </a:pPr>
            <a:r>
              <a:rPr lang="en-US" sz="1800" b="0" i="0" u="none" strike="noStrike" baseline="0" dirty="0">
                <a:solidFill>
                  <a:schemeClr val="tx2"/>
                </a:solidFill>
              </a:rPr>
              <a:t>Community involvement to ensure </a:t>
            </a:r>
            <a:r>
              <a:rPr lang="en-US" sz="1800" b="1" i="1" u="none" strike="noStrike" baseline="0" dirty="0">
                <a:solidFill>
                  <a:schemeClr val="tx2"/>
                </a:solidFill>
              </a:rPr>
              <a:t>effective demand </a:t>
            </a:r>
            <a:r>
              <a:rPr lang="en-US" sz="1800" b="0" i="0" u="none" strike="noStrike" baseline="0" dirty="0">
                <a:solidFill>
                  <a:schemeClr val="tx2"/>
                </a:solidFill>
              </a:rPr>
              <a:t>for health services </a:t>
            </a:r>
          </a:p>
          <a:p>
            <a:pPr marL="285750" indent="-285750" algn="l">
              <a:buFont typeface="Wingdings" panose="05000000000000000000" pitchFamily="2" charset="2"/>
              <a:buChar char="§"/>
            </a:pPr>
            <a:r>
              <a:rPr lang="en-US" sz="1800" b="0" i="0" u="none" strike="noStrike" baseline="0" dirty="0">
                <a:solidFill>
                  <a:schemeClr val="tx2"/>
                </a:solidFill>
              </a:rPr>
              <a:t>Promoting community </a:t>
            </a:r>
            <a:r>
              <a:rPr lang="en-US" sz="1800" b="1" i="1" u="none" strike="noStrike" baseline="0" dirty="0">
                <a:solidFill>
                  <a:schemeClr val="tx2"/>
                </a:solidFill>
              </a:rPr>
              <a:t>participation </a:t>
            </a:r>
            <a:r>
              <a:rPr lang="en-US" sz="1800" b="0" i="0" u="none" strike="noStrike" baseline="0" dirty="0">
                <a:solidFill>
                  <a:schemeClr val="tx2"/>
                </a:solidFill>
              </a:rPr>
              <a:t>in the planning and delivery of health services.”</a:t>
            </a:r>
            <a:endParaRPr lang="en-CA" sz="1800" dirty="0">
              <a:solidFill>
                <a:schemeClr val="tx2"/>
              </a:solidFill>
            </a:endParaRPr>
          </a:p>
        </p:txBody>
      </p:sp>
      <p:pic>
        <p:nvPicPr>
          <p:cNvPr id="4" name="Picture 3">
            <a:extLst>
              <a:ext uri="{FF2B5EF4-FFF2-40B4-BE49-F238E27FC236}">
                <a16:creationId xmlns:a16="http://schemas.microsoft.com/office/drawing/2014/main" id="{B3815A16-BD3E-045C-4128-F948D7EB13CA}"/>
              </a:ext>
            </a:extLst>
          </p:cNvPr>
          <p:cNvPicPr>
            <a:picLocks noChangeAspect="1"/>
          </p:cNvPicPr>
          <p:nvPr/>
        </p:nvPicPr>
        <p:blipFill rotWithShape="1">
          <a:blip r:embed="rId2"/>
          <a:srcRect l="10133" t="9497" r="54922" b="617"/>
          <a:stretch/>
        </p:blipFill>
        <p:spPr>
          <a:xfrm>
            <a:off x="1410544" y="1234480"/>
            <a:ext cx="3888984" cy="547024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974E441-5DD0-87A7-E3EA-2110C20F9F85}"/>
              </a:ext>
            </a:extLst>
          </p:cNvPr>
          <p:cNvSpPr txBox="1"/>
          <p:nvPr/>
        </p:nvSpPr>
        <p:spPr>
          <a:xfrm>
            <a:off x="2166249" y="6923112"/>
            <a:ext cx="2377574" cy="461665"/>
          </a:xfrm>
          <a:prstGeom prst="rect">
            <a:avLst/>
          </a:prstGeom>
          <a:noFill/>
        </p:spPr>
        <p:txBody>
          <a:bodyPr wrap="none" rtlCol="0">
            <a:spAutoFit/>
          </a:bodyPr>
          <a:lstStyle/>
          <a:p>
            <a:pPr algn="ctr"/>
            <a:r>
              <a:rPr lang="en-CA" sz="2400" dirty="0">
                <a:solidFill>
                  <a:schemeClr val="tx2"/>
                </a:solidFill>
              </a:rPr>
              <a:t>November 2010</a:t>
            </a:r>
          </a:p>
        </p:txBody>
      </p:sp>
    </p:spTree>
    <p:extLst>
      <p:ext uri="{BB962C8B-B14F-4D97-AF65-F5344CB8AC3E}">
        <p14:creationId xmlns:p14="http://schemas.microsoft.com/office/powerpoint/2010/main" val="42343434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82</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7920880" cy="5724644"/>
          </a:xfrm>
          <a:prstGeom prst="rect">
            <a:avLst/>
          </a:prstGeom>
          <a:noFill/>
        </p:spPr>
        <p:txBody>
          <a:bodyPr wrap="square" rtlCol="0">
            <a:spAutoFit/>
          </a:bodyPr>
          <a:lstStyle/>
          <a:p>
            <a:pPr algn="l"/>
            <a:r>
              <a:rPr lang="en-US" sz="2400" b="1" i="0" u="none" strike="noStrike" baseline="0" dirty="0">
                <a:solidFill>
                  <a:schemeClr val="tx2"/>
                </a:solidFill>
              </a:rPr>
              <a:t>Objectives of the IHSP</a:t>
            </a:r>
          </a:p>
          <a:p>
            <a:pPr algn="l"/>
            <a:endParaRPr lang="en-US" sz="1800" b="1" i="0" u="none" strike="noStrike" baseline="0" dirty="0">
              <a:solidFill>
                <a:schemeClr val="tx2"/>
              </a:solidFill>
            </a:endParaRPr>
          </a:p>
          <a:p>
            <a:pPr algn="l"/>
            <a:r>
              <a:rPr lang="en-US" sz="1800" b="0" i="0" u="none" strike="noStrike" baseline="0" dirty="0">
                <a:solidFill>
                  <a:schemeClr val="tx2"/>
                </a:solidFill>
              </a:rPr>
              <a:t>“The </a:t>
            </a:r>
            <a:r>
              <a:rPr lang="en-US" sz="1800" b="1" i="0" u="none" strike="noStrike" baseline="0" dirty="0">
                <a:solidFill>
                  <a:schemeClr val="accent2"/>
                </a:solidFill>
              </a:rPr>
              <a:t>Health Information and Research </a:t>
            </a:r>
            <a:r>
              <a:rPr lang="en-US" sz="1800" b="0" i="0" u="none" strike="noStrike" baseline="0" dirty="0">
                <a:solidFill>
                  <a:schemeClr val="tx2"/>
                </a:solidFill>
              </a:rPr>
              <a:t>goal is to create an </a:t>
            </a:r>
            <a:r>
              <a:rPr lang="en-US" sz="1800" b="1" i="1" u="none" strike="noStrike" baseline="0" dirty="0">
                <a:solidFill>
                  <a:schemeClr val="tx2"/>
                </a:solidFill>
              </a:rPr>
              <a:t>enabling</a:t>
            </a:r>
            <a:r>
              <a:rPr lang="en-US" sz="1800" b="0" i="0" u="none" strike="noStrike" baseline="0" dirty="0">
                <a:solidFill>
                  <a:schemeClr val="tx2"/>
                </a:solidFill>
              </a:rPr>
              <a:t> environment for </a:t>
            </a:r>
            <a:r>
              <a:rPr lang="en-US" sz="1800" b="1" i="1" u="none" strike="noStrike" baseline="0" dirty="0">
                <a:solidFill>
                  <a:schemeClr val="tx2"/>
                </a:solidFill>
              </a:rPr>
              <a:t>efficient monitoring and evaluation </a:t>
            </a:r>
            <a:r>
              <a:rPr lang="en-US" sz="1800" b="0" i="0" u="none" strike="noStrike" baseline="0" dirty="0">
                <a:solidFill>
                  <a:schemeClr val="tx2"/>
                </a:solidFill>
              </a:rPr>
              <a:t>of the implementation and achievements of the integrated health service plan and to provide the basis for </a:t>
            </a:r>
            <a:r>
              <a:rPr lang="en-US" sz="1800" b="1" i="1" u="none" strike="noStrike" baseline="0" dirty="0">
                <a:solidFill>
                  <a:schemeClr val="tx2"/>
                </a:solidFill>
              </a:rPr>
              <a:t>evidence-based decision-making</a:t>
            </a:r>
            <a:r>
              <a:rPr lang="en-US" sz="1800" b="0" i="0" u="none" strike="noStrike" baseline="0" dirty="0">
                <a:solidFill>
                  <a:schemeClr val="tx2"/>
                </a:solidFill>
              </a:rPr>
              <a:t>. The objectives are:</a:t>
            </a:r>
          </a:p>
          <a:p>
            <a:pPr marL="285750" indent="-285750" algn="l">
              <a:buFont typeface="Wingdings" panose="05000000000000000000" pitchFamily="2" charset="2"/>
              <a:buChar char="§"/>
            </a:pPr>
            <a:r>
              <a:rPr lang="en-US" sz="1800" b="0" i="0" u="none" strike="noStrike" baseline="0" dirty="0">
                <a:solidFill>
                  <a:schemeClr val="tx2"/>
                </a:solidFill>
                <a:highlight>
                  <a:srgbClr val="00FFFF"/>
                </a:highlight>
              </a:rPr>
              <a:t>To </a:t>
            </a:r>
            <a:r>
              <a:rPr lang="en-US" sz="1800" b="1" i="1" u="none" strike="noStrike" baseline="0" dirty="0">
                <a:solidFill>
                  <a:schemeClr val="tx2"/>
                </a:solidFill>
                <a:highlight>
                  <a:srgbClr val="00FFFF"/>
                </a:highlight>
              </a:rPr>
              <a:t>collect and </a:t>
            </a:r>
            <a:r>
              <a:rPr lang="en-US" sz="1800" b="1" i="1" u="none" strike="noStrike" baseline="0" dirty="0" err="1">
                <a:solidFill>
                  <a:schemeClr val="tx2"/>
                </a:solidFill>
                <a:highlight>
                  <a:srgbClr val="00FFFF"/>
                </a:highlight>
              </a:rPr>
              <a:t>analyse</a:t>
            </a:r>
            <a:r>
              <a:rPr lang="en-US" sz="1800" b="1" i="1" u="none" strike="noStrike" baseline="0" dirty="0">
                <a:solidFill>
                  <a:schemeClr val="tx2"/>
                </a:solidFill>
                <a:highlight>
                  <a:srgbClr val="00FFFF"/>
                </a:highlight>
              </a:rPr>
              <a:t> health information </a:t>
            </a:r>
            <a:r>
              <a:rPr lang="en-US" sz="1800" b="0" i="0" u="none" strike="noStrike" baseline="0" dirty="0">
                <a:solidFill>
                  <a:schemeClr val="tx2"/>
                </a:solidFill>
                <a:highlight>
                  <a:srgbClr val="00FFFF"/>
                </a:highlight>
              </a:rPr>
              <a:t>about diseases, services, finances, health workforce, medicines and medical products, infrastructure and equipment from all stakeholders of the health sector</a:t>
            </a:r>
            <a:r>
              <a:rPr lang="en-US" sz="1800" b="0" i="0" u="none" strike="noStrike" baseline="0" dirty="0">
                <a:solidFill>
                  <a:schemeClr val="tx2"/>
                </a:solidFill>
              </a:rPr>
              <a:t>.</a:t>
            </a:r>
          </a:p>
          <a:p>
            <a:pPr marL="285750" indent="-285750" algn="l">
              <a:buFont typeface="Wingdings" panose="05000000000000000000" pitchFamily="2" charset="2"/>
              <a:buChar char="§"/>
            </a:pPr>
            <a:r>
              <a:rPr lang="en-US" sz="1800" dirty="0">
                <a:solidFill>
                  <a:schemeClr val="tx2"/>
                </a:solidFill>
              </a:rPr>
              <a:t>To </a:t>
            </a:r>
            <a:r>
              <a:rPr lang="en-US" sz="1800" b="1" i="1" dirty="0">
                <a:solidFill>
                  <a:schemeClr val="tx2"/>
                </a:solidFill>
              </a:rPr>
              <a:t>clarify the roles </a:t>
            </a:r>
            <a:r>
              <a:rPr lang="en-US" sz="1800" dirty="0">
                <a:solidFill>
                  <a:schemeClr val="tx2"/>
                </a:solidFill>
              </a:rPr>
              <a:t>and functions of different stakeholders in data management in order to </a:t>
            </a:r>
            <a:r>
              <a:rPr lang="en-US" sz="1800" b="1" i="1" dirty="0" err="1">
                <a:solidFill>
                  <a:schemeClr val="tx2"/>
                </a:solidFill>
              </a:rPr>
              <a:t>minimise</a:t>
            </a:r>
            <a:r>
              <a:rPr lang="en-US" sz="1800" b="1" i="1" dirty="0">
                <a:solidFill>
                  <a:schemeClr val="tx2"/>
                </a:solidFill>
              </a:rPr>
              <a:t> duplication </a:t>
            </a:r>
            <a:r>
              <a:rPr lang="en-US" sz="1800" dirty="0">
                <a:solidFill>
                  <a:schemeClr val="tx2"/>
                </a:solidFill>
              </a:rPr>
              <a:t>and </a:t>
            </a:r>
            <a:r>
              <a:rPr lang="en-US" sz="1800" dirty="0" err="1">
                <a:solidFill>
                  <a:schemeClr val="tx2"/>
                </a:solidFill>
              </a:rPr>
              <a:t>maximise</a:t>
            </a:r>
            <a:r>
              <a:rPr lang="en-US" sz="1800" dirty="0">
                <a:solidFill>
                  <a:schemeClr val="tx2"/>
                </a:solidFill>
              </a:rPr>
              <a:t> optimal utilization of resources</a:t>
            </a:r>
          </a:p>
          <a:p>
            <a:pPr marL="285750" indent="-285750" algn="l">
              <a:buFont typeface="Wingdings" panose="05000000000000000000" pitchFamily="2" charset="2"/>
              <a:buChar char="§"/>
            </a:pPr>
            <a:r>
              <a:rPr lang="en-US" sz="1800" dirty="0">
                <a:solidFill>
                  <a:schemeClr val="tx2"/>
                </a:solidFill>
              </a:rPr>
              <a:t>To ensure timely, wide, and need-based </a:t>
            </a:r>
            <a:r>
              <a:rPr lang="en-US" sz="1800" b="1" i="1" dirty="0">
                <a:solidFill>
                  <a:schemeClr val="tx2"/>
                </a:solidFill>
              </a:rPr>
              <a:t>dissemination of data </a:t>
            </a:r>
            <a:r>
              <a:rPr lang="en-US" sz="1800" dirty="0">
                <a:solidFill>
                  <a:schemeClr val="tx2"/>
                </a:solidFill>
              </a:rPr>
              <a:t>to all stakeholders.</a:t>
            </a:r>
          </a:p>
          <a:p>
            <a:pPr marL="285750" indent="-285750" algn="l">
              <a:buFont typeface="Wingdings" panose="05000000000000000000" pitchFamily="2" charset="2"/>
              <a:buChar char="§"/>
            </a:pPr>
            <a:r>
              <a:rPr lang="en-US" sz="1800" dirty="0">
                <a:solidFill>
                  <a:schemeClr val="tx2"/>
                </a:solidFill>
              </a:rPr>
              <a:t>To develop and implement a research agenda in collaboration with relevant partners to </a:t>
            </a:r>
            <a:r>
              <a:rPr lang="en-US" sz="1800" b="1" i="1" dirty="0">
                <a:solidFill>
                  <a:schemeClr val="tx2"/>
                </a:solidFill>
              </a:rPr>
              <a:t>support national policy development</a:t>
            </a:r>
          </a:p>
          <a:p>
            <a:pPr marL="285750" indent="-285750" algn="l">
              <a:buFont typeface="Wingdings" panose="05000000000000000000" pitchFamily="2" charset="2"/>
              <a:buChar char="§"/>
            </a:pPr>
            <a:r>
              <a:rPr lang="en-US" sz="1800" dirty="0">
                <a:solidFill>
                  <a:schemeClr val="tx2"/>
                </a:solidFill>
                <a:highlight>
                  <a:srgbClr val="00FFFF"/>
                </a:highlight>
              </a:rPr>
              <a:t>To develop and implement </a:t>
            </a:r>
            <a:r>
              <a:rPr lang="en-US" sz="1800" b="1" i="1" dirty="0">
                <a:solidFill>
                  <a:schemeClr val="tx2"/>
                </a:solidFill>
                <a:highlight>
                  <a:srgbClr val="00FFFF"/>
                </a:highlight>
              </a:rPr>
              <a:t>regulations </a:t>
            </a:r>
            <a:r>
              <a:rPr lang="en-US" sz="1800" dirty="0">
                <a:solidFill>
                  <a:schemeClr val="tx2"/>
                </a:solidFill>
                <a:highlight>
                  <a:srgbClr val="00FFFF"/>
                </a:highlight>
              </a:rPr>
              <a:t>regarding </a:t>
            </a:r>
            <a:r>
              <a:rPr lang="en-US" sz="1800" b="1" i="1" dirty="0">
                <a:solidFill>
                  <a:schemeClr val="tx2"/>
                </a:solidFill>
                <a:highlight>
                  <a:srgbClr val="00FFFF"/>
                </a:highlight>
              </a:rPr>
              <a:t>mandatory reporting </a:t>
            </a:r>
            <a:r>
              <a:rPr lang="en-US" sz="1800" dirty="0">
                <a:solidFill>
                  <a:schemeClr val="tx2"/>
                </a:solidFill>
                <a:highlight>
                  <a:srgbClr val="00FFFF"/>
                </a:highlight>
              </a:rPr>
              <a:t>of defined information requirements</a:t>
            </a:r>
          </a:p>
          <a:p>
            <a:pPr marL="285750" indent="-285750" algn="l">
              <a:buFont typeface="Wingdings" panose="05000000000000000000" pitchFamily="2" charset="2"/>
              <a:buChar char="§"/>
            </a:pPr>
            <a:r>
              <a:rPr lang="en-US" sz="1800" dirty="0">
                <a:solidFill>
                  <a:schemeClr val="tx2"/>
                </a:solidFill>
              </a:rPr>
              <a:t>To develop, implement and enforce </a:t>
            </a:r>
            <a:r>
              <a:rPr lang="en-US" sz="1800" b="1" i="1" dirty="0">
                <a:solidFill>
                  <a:schemeClr val="tx2"/>
                </a:solidFill>
              </a:rPr>
              <a:t>regulatory mechanism </a:t>
            </a:r>
            <a:r>
              <a:rPr lang="en-US" sz="1800" dirty="0">
                <a:solidFill>
                  <a:schemeClr val="tx2"/>
                </a:solidFill>
              </a:rPr>
              <a:t>for health </a:t>
            </a:r>
            <a:r>
              <a:rPr lang="en-US" sz="1800" b="1" i="1" dirty="0">
                <a:solidFill>
                  <a:schemeClr val="tx2"/>
                </a:solidFill>
              </a:rPr>
              <a:t>research</a:t>
            </a:r>
            <a:r>
              <a:rPr lang="en-US" sz="1800" dirty="0">
                <a:solidFill>
                  <a:schemeClr val="tx2"/>
                </a:solidFill>
              </a:rPr>
              <a:t>.”</a:t>
            </a:r>
            <a:endParaRPr lang="en-CA" sz="1800" dirty="0">
              <a:solidFill>
                <a:schemeClr val="tx2"/>
              </a:solidFill>
            </a:endParaRPr>
          </a:p>
        </p:txBody>
      </p:sp>
      <p:pic>
        <p:nvPicPr>
          <p:cNvPr id="4" name="Picture 3">
            <a:extLst>
              <a:ext uri="{FF2B5EF4-FFF2-40B4-BE49-F238E27FC236}">
                <a16:creationId xmlns:a16="http://schemas.microsoft.com/office/drawing/2014/main" id="{B3815A16-BD3E-045C-4128-F948D7EB13CA}"/>
              </a:ext>
            </a:extLst>
          </p:cNvPr>
          <p:cNvPicPr>
            <a:picLocks noChangeAspect="1"/>
          </p:cNvPicPr>
          <p:nvPr/>
        </p:nvPicPr>
        <p:blipFill rotWithShape="1">
          <a:blip r:embed="rId2"/>
          <a:srcRect l="10133" t="9497" r="54922" b="617"/>
          <a:stretch/>
        </p:blipFill>
        <p:spPr>
          <a:xfrm>
            <a:off x="1410544" y="1234480"/>
            <a:ext cx="3888984" cy="547024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974E441-5DD0-87A7-E3EA-2110C20F9F85}"/>
              </a:ext>
            </a:extLst>
          </p:cNvPr>
          <p:cNvSpPr txBox="1"/>
          <p:nvPr/>
        </p:nvSpPr>
        <p:spPr>
          <a:xfrm>
            <a:off x="2166249" y="6923112"/>
            <a:ext cx="2377574" cy="461665"/>
          </a:xfrm>
          <a:prstGeom prst="rect">
            <a:avLst/>
          </a:prstGeom>
          <a:noFill/>
        </p:spPr>
        <p:txBody>
          <a:bodyPr wrap="none" rtlCol="0">
            <a:spAutoFit/>
          </a:bodyPr>
          <a:lstStyle/>
          <a:p>
            <a:pPr algn="ctr"/>
            <a:r>
              <a:rPr lang="en-CA" sz="2400" dirty="0">
                <a:solidFill>
                  <a:schemeClr val="tx2"/>
                </a:solidFill>
              </a:rPr>
              <a:t>November 2010</a:t>
            </a:r>
          </a:p>
        </p:txBody>
      </p:sp>
    </p:spTree>
    <p:extLst>
      <p:ext uri="{BB962C8B-B14F-4D97-AF65-F5344CB8AC3E}">
        <p14:creationId xmlns:p14="http://schemas.microsoft.com/office/powerpoint/2010/main" val="24656934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83</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6480720" cy="3693319"/>
          </a:xfrm>
          <a:prstGeom prst="rect">
            <a:avLst/>
          </a:prstGeom>
          <a:noFill/>
        </p:spPr>
        <p:txBody>
          <a:bodyPr wrap="square" rtlCol="0">
            <a:spAutoFit/>
          </a:bodyPr>
          <a:lstStyle/>
          <a:p>
            <a:pPr algn="l"/>
            <a:r>
              <a:rPr lang="en-US" sz="1800" i="0" u="none" strike="noStrike" baseline="0" dirty="0">
                <a:solidFill>
                  <a:schemeClr val="tx2"/>
                </a:solidFill>
              </a:rPr>
              <a:t>“This national strategy will focus on the </a:t>
            </a:r>
            <a:r>
              <a:rPr lang="en-US" sz="1800" b="1" i="1" u="none" strike="noStrike" baseline="0" dirty="0">
                <a:solidFill>
                  <a:schemeClr val="tx2"/>
                </a:solidFill>
              </a:rPr>
              <a:t>four major NCDs</a:t>
            </a:r>
            <a:r>
              <a:rPr lang="en-US" sz="1800" i="0" u="none" strike="noStrike" baseline="0" dirty="0">
                <a:solidFill>
                  <a:schemeClr val="tx2"/>
                </a:solidFill>
              </a:rPr>
              <a:t>, which account for 82% of NCD-related </a:t>
            </a:r>
            <a:r>
              <a:rPr lang="en-US" sz="1800" i="0" u="none" strike="noStrike" baseline="0" dirty="0">
                <a:solidFill>
                  <a:schemeClr val="tx2"/>
                </a:solidFill>
                <a:highlight>
                  <a:srgbClr val="FFFF00"/>
                </a:highlight>
              </a:rPr>
              <a:t>deaths</a:t>
            </a:r>
            <a:r>
              <a:rPr lang="en-US" sz="1800" i="0" u="none" strike="noStrike" baseline="0" dirty="0">
                <a:solidFill>
                  <a:schemeClr val="tx2"/>
                </a:solidFill>
              </a:rPr>
              <a:t> (</a:t>
            </a:r>
            <a:r>
              <a:rPr lang="en-US" sz="1800" b="1" i="1" u="none" strike="noStrike" baseline="0" dirty="0">
                <a:solidFill>
                  <a:schemeClr val="tx2"/>
                </a:solidFill>
              </a:rPr>
              <a:t>cancers, cardiovascular diseases, diabetes, chronic respiratory disease</a:t>
            </a:r>
            <a:r>
              <a:rPr lang="en-US" sz="1800" i="0" u="none" strike="noStrike" baseline="0" dirty="0">
                <a:solidFill>
                  <a:schemeClr val="tx2"/>
                </a:solidFill>
              </a:rPr>
              <a:t>), as well as the four common modifiable </a:t>
            </a:r>
            <a:r>
              <a:rPr lang="en-US" sz="1800" b="1" i="1" u="none" strike="noStrike" baseline="0" dirty="0">
                <a:solidFill>
                  <a:schemeClr val="tx2"/>
                </a:solidFill>
              </a:rPr>
              <a:t>risk factors </a:t>
            </a:r>
            <a:r>
              <a:rPr lang="en-US" sz="1800" i="0" u="none" strike="noStrike" baseline="0" dirty="0">
                <a:solidFill>
                  <a:schemeClr val="tx2"/>
                </a:solidFill>
              </a:rPr>
              <a:t>they are associated with (</a:t>
            </a:r>
            <a:r>
              <a:rPr lang="en-US" sz="1800" b="1" i="1" u="none" strike="noStrike" baseline="0" dirty="0">
                <a:solidFill>
                  <a:schemeClr val="tx2"/>
                </a:solidFill>
              </a:rPr>
              <a:t>smoking, harmful use of alcohol, unhealthy diet, and physical inactivity</a:t>
            </a:r>
            <a:r>
              <a:rPr lang="en-US" sz="1800" i="0" u="none" strike="noStrike" baseline="0" dirty="0">
                <a:solidFill>
                  <a:schemeClr val="tx2"/>
                </a:solidFill>
              </a:rPr>
              <a:t>). Broader definitions of NCDs are </a:t>
            </a:r>
            <a:r>
              <a:rPr lang="en-US" sz="1800" i="0" u="none" strike="noStrike" baseline="0" dirty="0" err="1">
                <a:solidFill>
                  <a:schemeClr val="tx2"/>
                </a:solidFill>
              </a:rPr>
              <a:t>recognised</a:t>
            </a:r>
            <a:r>
              <a:rPr lang="en-US" sz="1800" i="0" u="none" strike="noStrike" baseline="0" dirty="0">
                <a:solidFill>
                  <a:schemeClr val="tx2"/>
                </a:solidFill>
              </a:rPr>
              <a:t>, including injuries and mental illness, as well as those conditions referred to in the Brazzaville Declaration (hemoglobinopathies, oral disease, eye disease, rheumatic heart disease). While these conditions are important, the approach taken in this strategy was to maintain a </a:t>
            </a:r>
            <a:r>
              <a:rPr lang="en-US" sz="1800" b="1" i="1" u="none" strike="noStrike" baseline="0" dirty="0">
                <a:solidFill>
                  <a:schemeClr val="tx2"/>
                </a:solidFill>
              </a:rPr>
              <a:t>narrow focus </a:t>
            </a:r>
            <a:r>
              <a:rPr lang="en-US" sz="1800" i="0" u="none" strike="noStrike" baseline="0" dirty="0">
                <a:solidFill>
                  <a:schemeClr val="tx2"/>
                </a:solidFill>
              </a:rPr>
              <a:t>in order to address the areas of </a:t>
            </a:r>
            <a:r>
              <a:rPr lang="en-US" sz="1800" b="1" i="1" u="none" strike="noStrike" baseline="0" dirty="0">
                <a:solidFill>
                  <a:schemeClr val="tx2"/>
                </a:solidFill>
              </a:rPr>
              <a:t>highest burden </a:t>
            </a:r>
            <a:r>
              <a:rPr lang="en-US" sz="1800" i="0" u="none" strike="noStrike" baseline="0" dirty="0">
                <a:solidFill>
                  <a:schemeClr val="tx2"/>
                </a:solidFill>
              </a:rPr>
              <a:t>and areas with the greatest gaps, and facilitate </a:t>
            </a:r>
            <a:r>
              <a:rPr lang="en-US" sz="1800" i="0" u="none" strike="noStrike" baseline="0" dirty="0">
                <a:solidFill>
                  <a:schemeClr val="tx2"/>
                </a:solidFill>
                <a:highlight>
                  <a:srgbClr val="FFFF00"/>
                </a:highlight>
              </a:rPr>
              <a:t>effective implementation of their </a:t>
            </a:r>
            <a:r>
              <a:rPr lang="en-US" sz="1800" b="1" i="1" u="none" strike="noStrike" baseline="0" dirty="0">
                <a:solidFill>
                  <a:schemeClr val="tx2"/>
                </a:solidFill>
                <a:highlight>
                  <a:srgbClr val="FFFF00"/>
                </a:highlight>
              </a:rPr>
              <a:t>‘best buys’ interventions</a:t>
            </a:r>
            <a:r>
              <a:rPr lang="en-US" sz="1800" i="0" u="none" strike="noStrike" baseline="0" dirty="0">
                <a:solidFill>
                  <a:schemeClr val="tx2"/>
                </a:solidFill>
              </a:rPr>
              <a:t>.”</a:t>
            </a:r>
            <a:endParaRPr lang="en-CA" sz="1800" dirty="0">
              <a:solidFill>
                <a:schemeClr val="tx2"/>
              </a:solidFill>
            </a:endParaRPr>
          </a:p>
        </p:txBody>
      </p:sp>
      <p:pic>
        <p:nvPicPr>
          <p:cNvPr id="6" name="Picture 5">
            <a:extLst>
              <a:ext uri="{FF2B5EF4-FFF2-40B4-BE49-F238E27FC236}">
                <a16:creationId xmlns:a16="http://schemas.microsoft.com/office/drawing/2014/main" id="{07195947-AFFC-9A77-55A3-B576023E6BFF}"/>
              </a:ext>
            </a:extLst>
          </p:cNvPr>
          <p:cNvPicPr>
            <a:picLocks noChangeAspect="1"/>
          </p:cNvPicPr>
          <p:nvPr/>
        </p:nvPicPr>
        <p:blipFill rotWithShape="1">
          <a:blip r:embed="rId2"/>
          <a:srcRect l="10133" t="9497" r="54922" b="617"/>
          <a:stretch/>
        </p:blipFill>
        <p:spPr>
          <a:xfrm>
            <a:off x="1409992" y="1244529"/>
            <a:ext cx="3888984" cy="547024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D6B2F7C-E695-18B2-A404-7053C19A80E0}"/>
              </a:ext>
            </a:extLst>
          </p:cNvPr>
          <p:cNvSpPr txBox="1"/>
          <p:nvPr/>
        </p:nvSpPr>
        <p:spPr>
          <a:xfrm>
            <a:off x="2256118" y="6923112"/>
            <a:ext cx="2052165" cy="461665"/>
          </a:xfrm>
          <a:prstGeom prst="rect">
            <a:avLst/>
          </a:prstGeom>
          <a:noFill/>
        </p:spPr>
        <p:txBody>
          <a:bodyPr wrap="none" rtlCol="0">
            <a:spAutoFit/>
          </a:bodyPr>
          <a:lstStyle/>
          <a:p>
            <a:pPr algn="ctr"/>
            <a:r>
              <a:rPr lang="en-CA" sz="2400" dirty="0">
                <a:solidFill>
                  <a:schemeClr val="tx2"/>
                </a:solidFill>
              </a:rPr>
              <a:t>January 2018</a:t>
            </a:r>
          </a:p>
        </p:txBody>
      </p:sp>
      <p:sp>
        <p:nvSpPr>
          <p:cNvPr id="8" name="Speech Bubble: Rectangle 7">
            <a:extLst>
              <a:ext uri="{FF2B5EF4-FFF2-40B4-BE49-F238E27FC236}">
                <a16:creationId xmlns:a16="http://schemas.microsoft.com/office/drawing/2014/main" id="{E18811EE-ABD4-880D-AD97-D2202820853C}"/>
              </a:ext>
            </a:extLst>
          </p:cNvPr>
          <p:cNvSpPr/>
          <p:nvPr/>
        </p:nvSpPr>
        <p:spPr>
          <a:xfrm>
            <a:off x="6091064" y="5610999"/>
            <a:ext cx="5832648" cy="1512168"/>
          </a:xfrm>
          <a:prstGeom prst="wedgeRectCallout">
            <a:avLst>
              <a:gd name="adj1" fmla="val -22211"/>
              <a:gd name="adj2" fmla="val -65036"/>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800" b="1" dirty="0">
                <a:solidFill>
                  <a:schemeClr val="tx2"/>
                </a:solidFill>
              </a:rPr>
              <a:t>Top-4 NCD causes of death from IHME (2021):</a:t>
            </a:r>
          </a:p>
          <a:p>
            <a:pPr lvl="1"/>
            <a:r>
              <a:rPr lang="en-CA" sz="1800" dirty="0">
                <a:solidFill>
                  <a:schemeClr val="tx2"/>
                </a:solidFill>
              </a:rPr>
              <a:t>#3 Stroke</a:t>
            </a:r>
          </a:p>
          <a:p>
            <a:pPr lvl="1"/>
            <a:r>
              <a:rPr lang="en-CA" sz="1800" dirty="0">
                <a:solidFill>
                  <a:schemeClr val="tx2"/>
                </a:solidFill>
              </a:rPr>
              <a:t>#5 Ischemic Heart Disease</a:t>
            </a:r>
          </a:p>
          <a:p>
            <a:pPr lvl="1"/>
            <a:r>
              <a:rPr lang="en-CA" sz="1800" dirty="0">
                <a:solidFill>
                  <a:schemeClr val="tx2"/>
                </a:solidFill>
              </a:rPr>
              <a:t>#8 Diabetes</a:t>
            </a:r>
          </a:p>
          <a:p>
            <a:pPr lvl="1"/>
            <a:r>
              <a:rPr lang="en-CA" sz="1800" dirty="0">
                <a:solidFill>
                  <a:schemeClr val="tx2"/>
                </a:solidFill>
              </a:rPr>
              <a:t>#10 Hypertensive Heart Disease</a:t>
            </a:r>
          </a:p>
        </p:txBody>
      </p:sp>
    </p:spTree>
    <p:extLst>
      <p:ext uri="{BB962C8B-B14F-4D97-AF65-F5344CB8AC3E}">
        <p14:creationId xmlns:p14="http://schemas.microsoft.com/office/powerpoint/2010/main" val="15840844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84</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7056784" cy="1754326"/>
          </a:xfrm>
          <a:prstGeom prst="rect">
            <a:avLst/>
          </a:prstGeom>
          <a:noFill/>
        </p:spPr>
        <p:txBody>
          <a:bodyPr wrap="square" rtlCol="0">
            <a:spAutoFit/>
          </a:bodyPr>
          <a:lstStyle/>
          <a:p>
            <a:pPr algn="l"/>
            <a:r>
              <a:rPr lang="en-US" sz="1800" i="0" u="none" strike="noStrike" baseline="0" dirty="0">
                <a:solidFill>
                  <a:schemeClr val="tx2"/>
                </a:solidFill>
              </a:rPr>
              <a:t>“…[M]any individuals who have an NCD are </a:t>
            </a:r>
            <a:r>
              <a:rPr lang="en-US" sz="1800" b="1" i="1" u="none" strike="noStrike" baseline="0" dirty="0">
                <a:solidFill>
                  <a:schemeClr val="tx2"/>
                </a:solidFill>
              </a:rPr>
              <a:t>undiagnosed</a:t>
            </a:r>
            <a:r>
              <a:rPr lang="en-US" sz="1800" i="0" u="none" strike="noStrike" baseline="0" dirty="0">
                <a:solidFill>
                  <a:schemeClr val="tx2"/>
                </a:solidFill>
              </a:rPr>
              <a:t> and unaware of it. The STEPS 2014 survey revealed that </a:t>
            </a:r>
            <a:r>
              <a:rPr lang="en-US" sz="1800" b="1" i="1" u="none" strike="noStrike" baseline="0" dirty="0">
                <a:solidFill>
                  <a:schemeClr val="tx2"/>
                </a:solidFill>
              </a:rPr>
              <a:t>23%</a:t>
            </a:r>
            <a:r>
              <a:rPr lang="en-US" sz="1800" i="0" u="none" strike="noStrike" baseline="0" dirty="0">
                <a:solidFill>
                  <a:schemeClr val="tx2"/>
                </a:solidFill>
              </a:rPr>
              <a:t> of those with </a:t>
            </a:r>
            <a:r>
              <a:rPr lang="en-US" sz="1800" b="1" i="1" u="none" strike="noStrike" baseline="0" dirty="0">
                <a:solidFill>
                  <a:schemeClr val="tx2"/>
                </a:solidFill>
              </a:rPr>
              <a:t>hypertension</a:t>
            </a:r>
            <a:r>
              <a:rPr lang="en-US" sz="1800" i="0" u="none" strike="noStrike" baseline="0" dirty="0">
                <a:solidFill>
                  <a:schemeClr val="tx2"/>
                </a:solidFill>
              </a:rPr>
              <a:t> were not aware and not on treatment. Furthermore, </a:t>
            </a:r>
            <a:r>
              <a:rPr lang="en-US" sz="1800" b="1" i="1" u="none" strike="noStrike" baseline="0" dirty="0">
                <a:solidFill>
                  <a:schemeClr val="tx2"/>
                </a:solidFill>
              </a:rPr>
              <a:t>70%</a:t>
            </a:r>
            <a:r>
              <a:rPr lang="en-US" sz="1800" i="0" u="none" strike="noStrike" baseline="0" dirty="0">
                <a:solidFill>
                  <a:schemeClr val="tx2"/>
                </a:solidFill>
              </a:rPr>
              <a:t> of </a:t>
            </a:r>
            <a:r>
              <a:rPr lang="en-US" sz="1800" b="1" i="1" u="none" strike="noStrike" baseline="0" dirty="0">
                <a:solidFill>
                  <a:schemeClr val="tx2"/>
                </a:solidFill>
              </a:rPr>
              <a:t>cancers</a:t>
            </a:r>
            <a:r>
              <a:rPr lang="en-US" sz="1800" i="0" u="none" strike="noStrike" baseline="0" dirty="0">
                <a:solidFill>
                  <a:schemeClr val="tx2"/>
                </a:solidFill>
              </a:rPr>
              <a:t> reported nationally with staging information available are diagnosed at </a:t>
            </a:r>
            <a:r>
              <a:rPr lang="en-US" sz="1800" b="1" i="1" u="none" strike="noStrike" baseline="0" dirty="0">
                <a:solidFill>
                  <a:schemeClr val="tx2"/>
                </a:solidFill>
              </a:rPr>
              <a:t>advanced stage</a:t>
            </a:r>
            <a:r>
              <a:rPr lang="en-US" sz="1800" i="0" u="none" strike="noStrike" baseline="0" dirty="0">
                <a:solidFill>
                  <a:schemeClr val="tx2"/>
                </a:solidFill>
              </a:rPr>
              <a:t>. This limits the impact of </a:t>
            </a:r>
            <a:r>
              <a:rPr lang="en-US" sz="1800" i="0" u="none" strike="noStrike" baseline="0" dirty="0">
                <a:solidFill>
                  <a:schemeClr val="tx2"/>
                </a:solidFill>
                <a:highlight>
                  <a:srgbClr val="FFFF00"/>
                </a:highlight>
              </a:rPr>
              <a:t>treatment</a:t>
            </a:r>
            <a:r>
              <a:rPr lang="en-US" sz="1800" i="0" u="none" strike="noStrike" baseline="0" dirty="0">
                <a:solidFill>
                  <a:schemeClr val="tx2"/>
                </a:solidFill>
              </a:rPr>
              <a:t> and the chances of long-term survival.”</a:t>
            </a:r>
            <a:endParaRPr lang="en-CA" sz="1800" dirty="0">
              <a:solidFill>
                <a:schemeClr val="tx2"/>
              </a:solidFill>
            </a:endParaRPr>
          </a:p>
        </p:txBody>
      </p:sp>
      <p:pic>
        <p:nvPicPr>
          <p:cNvPr id="6" name="Picture 5">
            <a:extLst>
              <a:ext uri="{FF2B5EF4-FFF2-40B4-BE49-F238E27FC236}">
                <a16:creationId xmlns:a16="http://schemas.microsoft.com/office/drawing/2014/main" id="{07195947-AFFC-9A77-55A3-B576023E6BFF}"/>
              </a:ext>
            </a:extLst>
          </p:cNvPr>
          <p:cNvPicPr>
            <a:picLocks noChangeAspect="1"/>
          </p:cNvPicPr>
          <p:nvPr/>
        </p:nvPicPr>
        <p:blipFill rotWithShape="1">
          <a:blip r:embed="rId2"/>
          <a:srcRect l="10133" t="9497" r="54922" b="617"/>
          <a:stretch/>
        </p:blipFill>
        <p:spPr>
          <a:xfrm>
            <a:off x="1409992" y="1244529"/>
            <a:ext cx="3888984" cy="547024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D6B2F7C-E695-18B2-A404-7053C19A80E0}"/>
              </a:ext>
            </a:extLst>
          </p:cNvPr>
          <p:cNvSpPr txBox="1"/>
          <p:nvPr/>
        </p:nvSpPr>
        <p:spPr>
          <a:xfrm>
            <a:off x="2256118" y="6923112"/>
            <a:ext cx="2052165" cy="461665"/>
          </a:xfrm>
          <a:prstGeom prst="rect">
            <a:avLst/>
          </a:prstGeom>
          <a:noFill/>
        </p:spPr>
        <p:txBody>
          <a:bodyPr wrap="none" rtlCol="0">
            <a:spAutoFit/>
          </a:bodyPr>
          <a:lstStyle/>
          <a:p>
            <a:pPr algn="ctr"/>
            <a:r>
              <a:rPr lang="en-CA" sz="2400" dirty="0">
                <a:solidFill>
                  <a:schemeClr val="tx2"/>
                </a:solidFill>
              </a:rPr>
              <a:t>January 2018</a:t>
            </a:r>
          </a:p>
        </p:txBody>
      </p:sp>
      <p:pic>
        <p:nvPicPr>
          <p:cNvPr id="5" name="Picture 4">
            <a:extLst>
              <a:ext uri="{FF2B5EF4-FFF2-40B4-BE49-F238E27FC236}">
                <a16:creationId xmlns:a16="http://schemas.microsoft.com/office/drawing/2014/main" id="{ADB9DE72-8DE7-81AF-C20A-AC143011A253}"/>
              </a:ext>
            </a:extLst>
          </p:cNvPr>
          <p:cNvPicPr>
            <a:picLocks noChangeAspect="1"/>
          </p:cNvPicPr>
          <p:nvPr/>
        </p:nvPicPr>
        <p:blipFill>
          <a:blip r:embed="rId3"/>
          <a:stretch>
            <a:fillRect/>
          </a:stretch>
        </p:blipFill>
        <p:spPr>
          <a:xfrm>
            <a:off x="6811144" y="3250703"/>
            <a:ext cx="4366130" cy="4194763"/>
          </a:xfrm>
          <a:prstGeom prst="rect">
            <a:avLst/>
          </a:prstGeom>
        </p:spPr>
      </p:pic>
    </p:spTree>
    <p:extLst>
      <p:ext uri="{BB962C8B-B14F-4D97-AF65-F5344CB8AC3E}">
        <p14:creationId xmlns:p14="http://schemas.microsoft.com/office/powerpoint/2010/main" val="28321271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85</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7560840" cy="3416320"/>
          </a:xfrm>
          <a:prstGeom prst="rect">
            <a:avLst/>
          </a:prstGeom>
          <a:noFill/>
        </p:spPr>
        <p:txBody>
          <a:bodyPr wrap="square" rtlCol="0">
            <a:spAutoFit/>
          </a:bodyPr>
          <a:lstStyle/>
          <a:p>
            <a:pPr algn="l"/>
            <a:r>
              <a:rPr lang="en-US" sz="1800" i="0" u="none" strike="noStrike" baseline="0" dirty="0">
                <a:solidFill>
                  <a:schemeClr val="tx2"/>
                </a:solidFill>
              </a:rPr>
              <a:t>“The rising burden of NCDs in the country is of </a:t>
            </a:r>
            <a:r>
              <a:rPr lang="en-US" sz="1800" b="1" i="1" u="none" strike="noStrike" baseline="0" dirty="0">
                <a:solidFill>
                  <a:schemeClr val="tx2"/>
                </a:solidFill>
              </a:rPr>
              <a:t>great concern </a:t>
            </a:r>
            <a:r>
              <a:rPr lang="en-US" sz="1800" i="0" u="none" strike="noStrike" baseline="0" dirty="0">
                <a:solidFill>
                  <a:schemeClr val="tx2"/>
                </a:solidFill>
              </a:rPr>
              <a:t>to the Government of Botswana and is a threat to the achievement of the Sustainable Development Goals 2016-2030 and Vision 2036. The prevention and control of NCDs has been </a:t>
            </a:r>
            <a:r>
              <a:rPr lang="en-US" sz="1800" i="0" u="none" strike="noStrike" baseline="0" dirty="0" err="1">
                <a:solidFill>
                  <a:schemeClr val="tx2"/>
                </a:solidFill>
              </a:rPr>
              <a:t>prioritised</a:t>
            </a:r>
            <a:r>
              <a:rPr lang="en-US" sz="1800" i="0" u="none" strike="noStrike" baseline="0" dirty="0">
                <a:solidFill>
                  <a:schemeClr val="tx2"/>
                </a:solidFill>
              </a:rPr>
              <a:t> and included in high-level national strategy documents such as the 11th National Development Plan (2017-2023), Ministry of Health and Wellness strategy 2017-2023 and the National Essential Health Services package. </a:t>
            </a:r>
          </a:p>
          <a:p>
            <a:pPr algn="l"/>
            <a:r>
              <a:rPr lang="en-US" sz="1800" b="1" i="1" u="none" strike="noStrike" baseline="0" dirty="0">
                <a:solidFill>
                  <a:schemeClr val="tx2"/>
                </a:solidFill>
              </a:rPr>
              <a:t>NCD diagnosis and management </a:t>
            </a:r>
            <a:r>
              <a:rPr lang="en-US" sz="1800" i="0" u="none" strike="noStrike" baseline="0" dirty="0">
                <a:solidFill>
                  <a:schemeClr val="tx2"/>
                </a:solidFill>
              </a:rPr>
              <a:t>has also been incorporated into the National Strategic Framework III for HIV/AIDS. Finally, a national </a:t>
            </a:r>
            <a:r>
              <a:rPr lang="en-US" sz="1800" i="0" u="none" strike="noStrike" baseline="0" dirty="0" err="1">
                <a:solidFill>
                  <a:schemeClr val="tx2"/>
                </a:solidFill>
              </a:rPr>
              <a:t>harmonisation</a:t>
            </a:r>
            <a:r>
              <a:rPr lang="en-US" sz="1800" i="0" u="none" strike="noStrike" baseline="0" dirty="0">
                <a:solidFill>
                  <a:schemeClr val="tx2"/>
                </a:solidFill>
              </a:rPr>
              <a:t> of community-based interventions in health is underway, which will include </a:t>
            </a:r>
            <a:r>
              <a:rPr lang="en-US" sz="1800" b="1" i="1" u="none" strike="noStrike" baseline="0" dirty="0" err="1">
                <a:solidFill>
                  <a:schemeClr val="tx2"/>
                </a:solidFill>
                <a:highlight>
                  <a:srgbClr val="FFFF00"/>
                </a:highlight>
              </a:rPr>
              <a:t>standardised</a:t>
            </a:r>
            <a:r>
              <a:rPr lang="en-US" sz="1800" b="1" i="1" u="none" strike="noStrike" baseline="0" dirty="0">
                <a:solidFill>
                  <a:schemeClr val="tx2"/>
                </a:solidFill>
                <a:highlight>
                  <a:srgbClr val="FFFF00"/>
                </a:highlight>
              </a:rPr>
              <a:t> basic NCD prevention and control services</a:t>
            </a:r>
            <a:r>
              <a:rPr lang="en-US" sz="1800" b="1" i="1" u="none" strike="noStrike" baseline="0" dirty="0">
                <a:solidFill>
                  <a:schemeClr val="tx2"/>
                </a:solidFill>
              </a:rPr>
              <a:t> </a:t>
            </a:r>
            <a:r>
              <a:rPr lang="en-US" sz="1800" i="0" u="none" strike="noStrike" baseline="0" dirty="0">
                <a:solidFill>
                  <a:schemeClr val="tx2"/>
                </a:solidFill>
              </a:rPr>
              <a:t>offered by community health workers.”</a:t>
            </a:r>
            <a:endParaRPr lang="en-CA" sz="1800" dirty="0">
              <a:solidFill>
                <a:schemeClr val="tx2"/>
              </a:solidFill>
            </a:endParaRPr>
          </a:p>
        </p:txBody>
      </p:sp>
      <p:pic>
        <p:nvPicPr>
          <p:cNvPr id="6" name="Picture 5">
            <a:extLst>
              <a:ext uri="{FF2B5EF4-FFF2-40B4-BE49-F238E27FC236}">
                <a16:creationId xmlns:a16="http://schemas.microsoft.com/office/drawing/2014/main" id="{07195947-AFFC-9A77-55A3-B576023E6BFF}"/>
              </a:ext>
            </a:extLst>
          </p:cNvPr>
          <p:cNvPicPr>
            <a:picLocks noChangeAspect="1"/>
          </p:cNvPicPr>
          <p:nvPr/>
        </p:nvPicPr>
        <p:blipFill rotWithShape="1">
          <a:blip r:embed="rId2"/>
          <a:srcRect l="10133" t="9497" r="54922" b="617"/>
          <a:stretch/>
        </p:blipFill>
        <p:spPr>
          <a:xfrm>
            <a:off x="1409992" y="1244529"/>
            <a:ext cx="3888984" cy="547024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D6B2F7C-E695-18B2-A404-7053C19A80E0}"/>
              </a:ext>
            </a:extLst>
          </p:cNvPr>
          <p:cNvSpPr txBox="1"/>
          <p:nvPr/>
        </p:nvSpPr>
        <p:spPr>
          <a:xfrm>
            <a:off x="2256118" y="6923112"/>
            <a:ext cx="2052165" cy="461665"/>
          </a:xfrm>
          <a:prstGeom prst="rect">
            <a:avLst/>
          </a:prstGeom>
          <a:noFill/>
        </p:spPr>
        <p:txBody>
          <a:bodyPr wrap="none" rtlCol="0">
            <a:spAutoFit/>
          </a:bodyPr>
          <a:lstStyle/>
          <a:p>
            <a:pPr algn="ctr"/>
            <a:r>
              <a:rPr lang="en-CA" sz="2400" dirty="0">
                <a:solidFill>
                  <a:schemeClr val="tx2"/>
                </a:solidFill>
              </a:rPr>
              <a:t>January 2018</a:t>
            </a:r>
          </a:p>
        </p:txBody>
      </p:sp>
    </p:spTree>
    <p:extLst>
      <p:ext uri="{BB962C8B-B14F-4D97-AF65-F5344CB8AC3E}">
        <p14:creationId xmlns:p14="http://schemas.microsoft.com/office/powerpoint/2010/main" val="9148954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3D646D-1779-6344-B3D1-2FC62D9BAA2A}"/>
              </a:ext>
            </a:extLst>
          </p:cNvPr>
          <p:cNvSpPr/>
          <p:nvPr/>
        </p:nvSpPr>
        <p:spPr>
          <a:xfrm>
            <a:off x="6451104" y="2818656"/>
            <a:ext cx="7447776" cy="28803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3" name="Rectangle 12">
            <a:extLst>
              <a:ext uri="{FF2B5EF4-FFF2-40B4-BE49-F238E27FC236}">
                <a16:creationId xmlns:a16="http://schemas.microsoft.com/office/drawing/2014/main" id="{6F5247DD-A3C0-C89E-8939-6D129C3199DF}"/>
              </a:ext>
            </a:extLst>
          </p:cNvPr>
          <p:cNvSpPr/>
          <p:nvPr/>
        </p:nvSpPr>
        <p:spPr>
          <a:xfrm>
            <a:off x="6451104" y="3123314"/>
            <a:ext cx="7447776" cy="5040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86</a:t>
            </a:fld>
            <a:endParaRPr lang="en-CA"/>
          </a:p>
        </p:txBody>
      </p:sp>
      <p:pic>
        <p:nvPicPr>
          <p:cNvPr id="8" name="Picture 7">
            <a:extLst>
              <a:ext uri="{FF2B5EF4-FFF2-40B4-BE49-F238E27FC236}">
                <a16:creationId xmlns:a16="http://schemas.microsoft.com/office/drawing/2014/main" id="{18BFFC90-D870-AE3C-C224-2E9F6DC16FA7}"/>
              </a:ext>
            </a:extLst>
          </p:cNvPr>
          <p:cNvPicPr>
            <a:picLocks noChangeAspect="1"/>
          </p:cNvPicPr>
          <p:nvPr/>
        </p:nvPicPr>
        <p:blipFill rotWithShape="1">
          <a:blip r:embed="rId2"/>
          <a:srcRect l="10133" t="9497" r="54922" b="617"/>
          <a:stretch/>
        </p:blipFill>
        <p:spPr>
          <a:xfrm>
            <a:off x="1410544" y="1228224"/>
            <a:ext cx="3888984" cy="547024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846A06B-FD51-276B-0CCE-381733032F2A}"/>
              </a:ext>
            </a:extLst>
          </p:cNvPr>
          <p:cNvSpPr txBox="1"/>
          <p:nvPr/>
        </p:nvSpPr>
        <p:spPr>
          <a:xfrm>
            <a:off x="2451225" y="6923112"/>
            <a:ext cx="1811714" cy="461665"/>
          </a:xfrm>
          <a:prstGeom prst="rect">
            <a:avLst/>
          </a:prstGeom>
          <a:noFill/>
        </p:spPr>
        <p:txBody>
          <a:bodyPr wrap="none" rtlCol="0">
            <a:spAutoFit/>
          </a:bodyPr>
          <a:lstStyle/>
          <a:p>
            <a:pPr algn="ctr"/>
            <a:r>
              <a:rPr lang="en-CA" sz="2400" dirty="0">
                <a:solidFill>
                  <a:schemeClr val="tx2"/>
                </a:solidFill>
              </a:rPr>
              <a:t>March 2020</a:t>
            </a:r>
          </a:p>
        </p:txBody>
      </p:sp>
      <p:pic>
        <p:nvPicPr>
          <p:cNvPr id="11" name="Picture 10">
            <a:extLst>
              <a:ext uri="{FF2B5EF4-FFF2-40B4-BE49-F238E27FC236}">
                <a16:creationId xmlns:a16="http://schemas.microsoft.com/office/drawing/2014/main" id="{A56731B7-1418-1A03-D65E-3B4551F8808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31024" y="2242592"/>
            <a:ext cx="8350697" cy="2880320"/>
          </a:xfrm>
          <a:prstGeom prst="rect">
            <a:avLst/>
          </a:prstGeom>
        </p:spPr>
      </p:pic>
    </p:spTree>
    <p:extLst>
      <p:ext uri="{BB962C8B-B14F-4D97-AF65-F5344CB8AC3E}">
        <p14:creationId xmlns:p14="http://schemas.microsoft.com/office/powerpoint/2010/main" val="10222429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87</a:t>
            </a:fld>
            <a:endParaRPr lang="en-CA"/>
          </a:p>
        </p:txBody>
      </p:sp>
      <p:pic>
        <p:nvPicPr>
          <p:cNvPr id="8" name="Picture 7">
            <a:extLst>
              <a:ext uri="{FF2B5EF4-FFF2-40B4-BE49-F238E27FC236}">
                <a16:creationId xmlns:a16="http://schemas.microsoft.com/office/drawing/2014/main" id="{18BFFC90-D870-AE3C-C224-2E9F6DC16FA7}"/>
              </a:ext>
            </a:extLst>
          </p:cNvPr>
          <p:cNvPicPr>
            <a:picLocks noChangeAspect="1"/>
          </p:cNvPicPr>
          <p:nvPr/>
        </p:nvPicPr>
        <p:blipFill rotWithShape="1">
          <a:blip r:embed="rId2"/>
          <a:srcRect l="10133" t="9497" r="54922" b="617"/>
          <a:stretch/>
        </p:blipFill>
        <p:spPr>
          <a:xfrm>
            <a:off x="1410544" y="1228224"/>
            <a:ext cx="3888984" cy="547024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846A06B-FD51-276B-0CCE-381733032F2A}"/>
              </a:ext>
            </a:extLst>
          </p:cNvPr>
          <p:cNvSpPr txBox="1"/>
          <p:nvPr/>
        </p:nvSpPr>
        <p:spPr>
          <a:xfrm>
            <a:off x="2451225" y="6923112"/>
            <a:ext cx="1811714" cy="461665"/>
          </a:xfrm>
          <a:prstGeom prst="rect">
            <a:avLst/>
          </a:prstGeom>
          <a:noFill/>
        </p:spPr>
        <p:txBody>
          <a:bodyPr wrap="none" rtlCol="0">
            <a:spAutoFit/>
          </a:bodyPr>
          <a:lstStyle/>
          <a:p>
            <a:pPr algn="ctr"/>
            <a:r>
              <a:rPr lang="en-CA" sz="2400" dirty="0">
                <a:solidFill>
                  <a:schemeClr val="tx2"/>
                </a:solidFill>
              </a:rPr>
              <a:t>March 2020</a:t>
            </a:r>
          </a:p>
        </p:txBody>
      </p:sp>
      <p:pic>
        <p:nvPicPr>
          <p:cNvPr id="4" name="Picture 3">
            <a:extLst>
              <a:ext uri="{FF2B5EF4-FFF2-40B4-BE49-F238E27FC236}">
                <a16:creationId xmlns:a16="http://schemas.microsoft.com/office/drawing/2014/main" id="{1179CF72-429D-EFD6-B4EA-7ED74A891A3F}"/>
              </a:ext>
            </a:extLst>
          </p:cNvPr>
          <p:cNvPicPr>
            <a:picLocks noChangeAspect="1"/>
          </p:cNvPicPr>
          <p:nvPr/>
        </p:nvPicPr>
        <p:blipFill>
          <a:blip r:embed="rId3"/>
          <a:stretch>
            <a:fillRect/>
          </a:stretch>
        </p:blipFill>
        <p:spPr>
          <a:xfrm>
            <a:off x="6082884" y="802432"/>
            <a:ext cx="6980538" cy="2644258"/>
          </a:xfrm>
          <a:prstGeom prst="rect">
            <a:avLst/>
          </a:prstGeom>
        </p:spPr>
      </p:pic>
      <p:pic>
        <p:nvPicPr>
          <p:cNvPr id="6" name="Picture 5">
            <a:extLst>
              <a:ext uri="{FF2B5EF4-FFF2-40B4-BE49-F238E27FC236}">
                <a16:creationId xmlns:a16="http://schemas.microsoft.com/office/drawing/2014/main" id="{946BF094-B743-2089-C816-BF1B7BB09FD3}"/>
              </a:ext>
            </a:extLst>
          </p:cNvPr>
          <p:cNvPicPr>
            <a:picLocks noChangeAspect="1"/>
          </p:cNvPicPr>
          <p:nvPr/>
        </p:nvPicPr>
        <p:blipFill>
          <a:blip r:embed="rId4"/>
          <a:stretch>
            <a:fillRect/>
          </a:stretch>
        </p:blipFill>
        <p:spPr>
          <a:xfrm>
            <a:off x="6157700" y="3538736"/>
            <a:ext cx="6980538" cy="1367911"/>
          </a:xfrm>
          <a:prstGeom prst="rect">
            <a:avLst/>
          </a:prstGeom>
        </p:spPr>
      </p:pic>
      <p:sp>
        <p:nvSpPr>
          <p:cNvPr id="7" name="Arrow: Left 6">
            <a:extLst>
              <a:ext uri="{FF2B5EF4-FFF2-40B4-BE49-F238E27FC236}">
                <a16:creationId xmlns:a16="http://schemas.microsoft.com/office/drawing/2014/main" id="{A5592043-5AAC-6AB6-11A0-EB812DA09F7B}"/>
              </a:ext>
            </a:extLst>
          </p:cNvPr>
          <p:cNvSpPr/>
          <p:nvPr/>
        </p:nvSpPr>
        <p:spPr>
          <a:xfrm>
            <a:off x="11635894" y="2166126"/>
            <a:ext cx="1584176" cy="360040"/>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Arrow: Left 9">
            <a:extLst>
              <a:ext uri="{FF2B5EF4-FFF2-40B4-BE49-F238E27FC236}">
                <a16:creationId xmlns:a16="http://schemas.microsoft.com/office/drawing/2014/main" id="{E0B491ED-057D-4E32-BC6F-C833983BD1BC}"/>
              </a:ext>
            </a:extLst>
          </p:cNvPr>
          <p:cNvSpPr/>
          <p:nvPr/>
        </p:nvSpPr>
        <p:spPr>
          <a:xfrm flipH="1">
            <a:off x="7356979" y="1977793"/>
            <a:ext cx="1584176" cy="360040"/>
          </a:xfrm>
          <a:prstGeom prst="lef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5" name="Picture 14">
            <a:extLst>
              <a:ext uri="{FF2B5EF4-FFF2-40B4-BE49-F238E27FC236}">
                <a16:creationId xmlns:a16="http://schemas.microsoft.com/office/drawing/2014/main" id="{2A6444DF-4478-FABE-7E1B-1B42AFD7F44C}"/>
              </a:ext>
            </a:extLst>
          </p:cNvPr>
          <p:cNvPicPr>
            <a:picLocks noChangeAspect="1"/>
          </p:cNvPicPr>
          <p:nvPr/>
        </p:nvPicPr>
        <p:blipFill>
          <a:blip r:embed="rId5"/>
          <a:stretch>
            <a:fillRect/>
          </a:stretch>
        </p:blipFill>
        <p:spPr>
          <a:xfrm>
            <a:off x="6157700" y="4846955"/>
            <a:ext cx="6980538" cy="2116358"/>
          </a:xfrm>
          <a:prstGeom prst="rect">
            <a:avLst/>
          </a:prstGeom>
        </p:spPr>
      </p:pic>
      <p:sp>
        <p:nvSpPr>
          <p:cNvPr id="16" name="Arrow: Left 15">
            <a:extLst>
              <a:ext uri="{FF2B5EF4-FFF2-40B4-BE49-F238E27FC236}">
                <a16:creationId xmlns:a16="http://schemas.microsoft.com/office/drawing/2014/main" id="{E7AA30BF-0004-1391-C806-8CED3AA9EC3E}"/>
              </a:ext>
            </a:extLst>
          </p:cNvPr>
          <p:cNvSpPr/>
          <p:nvPr/>
        </p:nvSpPr>
        <p:spPr>
          <a:xfrm flipH="1">
            <a:off x="7196337" y="5987008"/>
            <a:ext cx="1584176" cy="360040"/>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7" name="Arrow: Left 16">
            <a:extLst>
              <a:ext uri="{FF2B5EF4-FFF2-40B4-BE49-F238E27FC236}">
                <a16:creationId xmlns:a16="http://schemas.microsoft.com/office/drawing/2014/main" id="{09A85C5B-0F64-7B77-E94D-050469E08B90}"/>
              </a:ext>
            </a:extLst>
          </p:cNvPr>
          <p:cNvSpPr/>
          <p:nvPr/>
        </p:nvSpPr>
        <p:spPr>
          <a:xfrm flipH="1">
            <a:off x="7196337" y="6475160"/>
            <a:ext cx="1584176" cy="360040"/>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7957230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DDB86-1DB6-01E8-873C-F3B0A2233B4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F347E59-55C8-6236-3C4C-CBA8202B5639}"/>
              </a:ext>
            </a:extLst>
          </p:cNvPr>
          <p:cNvSpPr>
            <a:spLocks noGrp="1"/>
          </p:cNvSpPr>
          <p:nvPr>
            <p:ph type="title"/>
          </p:nvPr>
        </p:nvSpPr>
        <p:spPr/>
        <p:txBody>
          <a:bodyPr/>
          <a:lstStyle/>
          <a:p>
            <a:r>
              <a:rPr lang="en-GB" dirty="0"/>
              <a:t>KEY TAKEAWAY POINTS</a:t>
            </a:r>
          </a:p>
        </p:txBody>
      </p:sp>
      <p:sp>
        <p:nvSpPr>
          <p:cNvPr id="6" name="Content Placeholder 5">
            <a:extLst>
              <a:ext uri="{FF2B5EF4-FFF2-40B4-BE49-F238E27FC236}">
                <a16:creationId xmlns:a16="http://schemas.microsoft.com/office/drawing/2014/main" id="{4A30FAC3-2883-BBCF-8A83-2BBD5680FF59}"/>
              </a:ext>
            </a:extLst>
          </p:cNvPr>
          <p:cNvSpPr>
            <a:spLocks noGrp="1"/>
          </p:cNvSpPr>
          <p:nvPr>
            <p:ph idx="1"/>
          </p:nvPr>
        </p:nvSpPr>
        <p:spPr>
          <a:xfrm>
            <a:off x="828000" y="1980000"/>
            <a:ext cx="13501360" cy="5431155"/>
          </a:xfrm>
        </p:spPr>
        <p:txBody>
          <a:bodyPr/>
          <a:lstStyle/>
          <a:p>
            <a:pPr marL="457200" indent="-457200" algn="l">
              <a:buSzPct val="75000"/>
              <a:buFont typeface="Arial" panose="020B0604020202020204" pitchFamily="34" charset="0"/>
              <a:buChar char="•"/>
            </a:pPr>
            <a:r>
              <a:rPr lang="en-CA" sz="2800" b="1" dirty="0">
                <a:solidFill>
                  <a:schemeClr val="tx2"/>
                </a:solidFill>
              </a:rPr>
              <a:t>Botswana’s strategic </a:t>
            </a:r>
            <a:r>
              <a:rPr lang="en-CA" sz="2800" b="1" i="1" dirty="0">
                <a:solidFill>
                  <a:schemeClr val="accent5"/>
                </a:solidFill>
              </a:rPr>
              <a:t>health</a:t>
            </a:r>
            <a:r>
              <a:rPr lang="en-CA" sz="2800" b="1" dirty="0">
                <a:solidFill>
                  <a:schemeClr val="accent5"/>
                </a:solidFill>
              </a:rPr>
              <a:t> </a:t>
            </a:r>
            <a:r>
              <a:rPr lang="en-CA" sz="2800" b="1" i="1" dirty="0">
                <a:solidFill>
                  <a:schemeClr val="accent5"/>
                </a:solidFill>
              </a:rPr>
              <a:t>focus</a:t>
            </a:r>
            <a:r>
              <a:rPr lang="en-CA" sz="2800" b="1" dirty="0">
                <a:solidFill>
                  <a:schemeClr val="accent5"/>
                </a:solidFill>
              </a:rPr>
              <a:t> </a:t>
            </a:r>
            <a:r>
              <a:rPr lang="en-CA" sz="2800" b="1" dirty="0">
                <a:solidFill>
                  <a:schemeClr val="tx2"/>
                </a:solidFill>
              </a:rPr>
              <a:t>is broadening (since 2010) to address the growing </a:t>
            </a:r>
            <a:r>
              <a:rPr lang="en-CA" sz="2800" b="1" i="1" dirty="0">
                <a:solidFill>
                  <a:schemeClr val="accent5"/>
                </a:solidFill>
              </a:rPr>
              <a:t>NCD</a:t>
            </a:r>
            <a:r>
              <a:rPr lang="en-CA" sz="2800" b="1" dirty="0">
                <a:solidFill>
                  <a:schemeClr val="tx2"/>
                </a:solidFill>
              </a:rPr>
              <a:t> burden.</a:t>
            </a:r>
          </a:p>
          <a:p>
            <a:pPr marL="457200" indent="-457200" algn="l">
              <a:buSzPct val="75000"/>
              <a:buFont typeface="Arial" panose="020B0604020202020204" pitchFamily="34" charset="0"/>
              <a:buChar char="•"/>
            </a:pPr>
            <a:endParaRPr lang="en-CA" sz="800" b="1" dirty="0">
              <a:solidFill>
                <a:schemeClr val="tx2"/>
              </a:solidFill>
            </a:endParaRPr>
          </a:p>
          <a:p>
            <a:pPr marL="457200" indent="-457200" algn="l">
              <a:buSzPct val="75000"/>
              <a:buFont typeface="Arial" panose="020B0604020202020204" pitchFamily="34" charset="0"/>
              <a:buChar char="•"/>
            </a:pPr>
            <a:r>
              <a:rPr lang="en-CA" sz="2800" b="1" dirty="0">
                <a:solidFill>
                  <a:schemeClr val="tx2"/>
                </a:solidFill>
              </a:rPr>
              <a:t>Driven by UHC goals, a package of </a:t>
            </a:r>
            <a:r>
              <a:rPr lang="en-CA" sz="2800" b="1" i="1" dirty="0">
                <a:solidFill>
                  <a:schemeClr val="accent5"/>
                </a:solidFill>
              </a:rPr>
              <a:t>basic health services </a:t>
            </a:r>
            <a:r>
              <a:rPr lang="en-CA" sz="2800" b="1" dirty="0">
                <a:solidFill>
                  <a:schemeClr val="tx2"/>
                </a:solidFill>
              </a:rPr>
              <a:t>has been defined, largely to be delivered in </a:t>
            </a:r>
            <a:r>
              <a:rPr lang="en-CA" sz="2800" b="1" i="1" dirty="0">
                <a:solidFill>
                  <a:schemeClr val="accent5"/>
                </a:solidFill>
              </a:rPr>
              <a:t>primary</a:t>
            </a:r>
            <a:r>
              <a:rPr lang="en-CA" sz="2800" b="1" dirty="0">
                <a:solidFill>
                  <a:schemeClr val="tx2"/>
                </a:solidFill>
              </a:rPr>
              <a:t> or </a:t>
            </a:r>
            <a:r>
              <a:rPr lang="en-CA" sz="2800" b="1" i="1" dirty="0">
                <a:solidFill>
                  <a:schemeClr val="accent5"/>
                </a:solidFill>
              </a:rPr>
              <a:t>community care </a:t>
            </a:r>
            <a:r>
              <a:rPr lang="en-CA" sz="2800" b="1" dirty="0">
                <a:solidFill>
                  <a:schemeClr val="tx2"/>
                </a:solidFill>
              </a:rPr>
              <a:t>settings.</a:t>
            </a:r>
          </a:p>
          <a:p>
            <a:pPr marL="457200" indent="-457200" algn="l">
              <a:buSzPct val="75000"/>
              <a:buFont typeface="Arial" panose="020B0604020202020204" pitchFamily="34" charset="0"/>
              <a:buChar char="•"/>
            </a:pPr>
            <a:endParaRPr lang="en-CA" sz="800" b="1" dirty="0">
              <a:solidFill>
                <a:schemeClr val="tx2"/>
              </a:solidFill>
            </a:endParaRPr>
          </a:p>
          <a:p>
            <a:pPr marL="457200" indent="-457200" algn="l">
              <a:buSzPct val="75000"/>
              <a:buFont typeface="Arial" panose="020B0604020202020204" pitchFamily="34" charset="0"/>
              <a:buChar char="•"/>
            </a:pPr>
            <a:r>
              <a:rPr lang="en-CA" sz="2800" b="1" dirty="0">
                <a:solidFill>
                  <a:schemeClr val="tx2"/>
                </a:solidFill>
              </a:rPr>
              <a:t>More recently, the digital health focus has shifted from M&amp;E-only toward </a:t>
            </a:r>
            <a:r>
              <a:rPr lang="en-CA" sz="2800" b="1" i="1" dirty="0">
                <a:solidFill>
                  <a:schemeClr val="accent5"/>
                </a:solidFill>
              </a:rPr>
              <a:t>broader support of care delivery workflows </a:t>
            </a:r>
            <a:r>
              <a:rPr lang="en-CA" sz="2800" b="1" dirty="0">
                <a:solidFill>
                  <a:schemeClr val="tx2"/>
                </a:solidFill>
              </a:rPr>
              <a:t>executed at the point of service.</a:t>
            </a:r>
          </a:p>
          <a:p>
            <a:pPr marL="457200" indent="-457200" algn="l">
              <a:buSzPct val="75000"/>
              <a:buFont typeface="Arial" panose="020B0604020202020204" pitchFamily="34" charset="0"/>
              <a:buChar char="•"/>
            </a:pPr>
            <a:endParaRPr lang="en-CA" sz="800" b="1" dirty="0">
              <a:solidFill>
                <a:schemeClr val="tx2"/>
              </a:solidFill>
            </a:endParaRPr>
          </a:p>
          <a:p>
            <a:pPr marL="457200" indent="-457200" algn="l">
              <a:buSzPct val="75000"/>
              <a:buFont typeface="Arial" panose="020B0604020202020204" pitchFamily="34" charset="0"/>
              <a:buChar char="•"/>
            </a:pPr>
            <a:r>
              <a:rPr lang="en-CA" sz="2800" b="1" i="1" dirty="0">
                <a:solidFill>
                  <a:schemeClr val="accent5"/>
                </a:solidFill>
              </a:rPr>
              <a:t>Care continuity</a:t>
            </a:r>
            <a:r>
              <a:rPr lang="en-CA" sz="2800" b="1" dirty="0">
                <a:solidFill>
                  <a:schemeClr val="accent5"/>
                </a:solidFill>
              </a:rPr>
              <a:t> </a:t>
            </a:r>
            <a:r>
              <a:rPr lang="en-CA" sz="2800" b="1" dirty="0">
                <a:solidFill>
                  <a:schemeClr val="tx2"/>
                </a:solidFill>
              </a:rPr>
              <a:t>is recognized as important. Health </a:t>
            </a:r>
            <a:r>
              <a:rPr lang="en-CA" sz="2800" b="1" i="1" dirty="0">
                <a:solidFill>
                  <a:schemeClr val="accent5"/>
                </a:solidFill>
              </a:rPr>
              <a:t>data sharing infrastructure</a:t>
            </a:r>
            <a:r>
              <a:rPr lang="en-CA" sz="2800" b="1" dirty="0">
                <a:solidFill>
                  <a:schemeClr val="tx2"/>
                </a:solidFill>
              </a:rPr>
              <a:t> has been identified as a strategic initiative to help address it.</a:t>
            </a:r>
          </a:p>
          <a:p>
            <a:pPr marL="457200" indent="-457200" algn="l">
              <a:buSzPct val="75000"/>
              <a:buFont typeface="Arial" panose="020B0604020202020204" pitchFamily="34" charset="0"/>
              <a:buChar char="•"/>
            </a:pPr>
            <a:endParaRPr lang="en-CA" sz="800" b="1" dirty="0">
              <a:solidFill>
                <a:schemeClr val="tx2"/>
              </a:solidFill>
            </a:endParaRPr>
          </a:p>
          <a:p>
            <a:pPr marL="457200" indent="-457200" algn="l">
              <a:buSzPct val="75000"/>
              <a:buFont typeface="Arial" panose="020B0604020202020204" pitchFamily="34" charset="0"/>
              <a:buChar char="•"/>
            </a:pPr>
            <a:r>
              <a:rPr lang="en-CA" sz="2800" b="1" dirty="0">
                <a:solidFill>
                  <a:schemeClr val="tx2"/>
                </a:solidFill>
              </a:rPr>
              <a:t>Botswana needs a national digital health “blueprint”, including national </a:t>
            </a:r>
            <a:r>
              <a:rPr lang="en-CA" sz="2800" b="1" i="1" dirty="0">
                <a:solidFill>
                  <a:schemeClr val="accent5"/>
                </a:solidFill>
              </a:rPr>
              <a:t>norms and standards</a:t>
            </a:r>
            <a:r>
              <a:rPr lang="en-CA" sz="2800" b="1" dirty="0">
                <a:solidFill>
                  <a:schemeClr val="accent5"/>
                </a:solidFill>
              </a:rPr>
              <a:t>.</a:t>
            </a:r>
          </a:p>
        </p:txBody>
      </p:sp>
      <p:sp>
        <p:nvSpPr>
          <p:cNvPr id="2" name="Slide Number Placeholder 1">
            <a:extLst>
              <a:ext uri="{FF2B5EF4-FFF2-40B4-BE49-F238E27FC236}">
                <a16:creationId xmlns:a16="http://schemas.microsoft.com/office/drawing/2014/main" id="{A7F4D642-B492-7F07-263A-8E99AC6F74D2}"/>
              </a:ext>
            </a:extLst>
          </p:cNvPr>
          <p:cNvSpPr>
            <a:spLocks noGrp="1"/>
          </p:cNvSpPr>
          <p:nvPr>
            <p:ph type="sldNum" sz="quarter" idx="12"/>
          </p:nvPr>
        </p:nvSpPr>
        <p:spPr/>
        <p:txBody>
          <a:bodyPr/>
          <a:lstStyle/>
          <a:p>
            <a:fld id="{6734F48E-A456-4E2F-B17E-509464F7A050}" type="slidenum">
              <a:rPr lang="en-CA" smtClean="0"/>
              <a:pPr/>
              <a:t>88</a:t>
            </a:fld>
            <a:endParaRPr lang="en-CA"/>
          </a:p>
        </p:txBody>
      </p:sp>
      <p:pic>
        <p:nvPicPr>
          <p:cNvPr id="8" name="Graphic 7" descr="Key with solid fill">
            <a:extLst>
              <a:ext uri="{FF2B5EF4-FFF2-40B4-BE49-F238E27FC236}">
                <a16:creationId xmlns:a16="http://schemas.microsoft.com/office/drawing/2014/main" id="{7502997B-E0AB-AC06-F953-EF4FB53806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280" y="298376"/>
            <a:ext cx="914400" cy="914400"/>
          </a:xfrm>
          <a:prstGeom prst="rect">
            <a:avLst/>
          </a:prstGeom>
        </p:spPr>
      </p:pic>
    </p:spTree>
    <p:extLst>
      <p:ext uri="{BB962C8B-B14F-4D97-AF65-F5344CB8AC3E}">
        <p14:creationId xmlns:p14="http://schemas.microsoft.com/office/powerpoint/2010/main" val="34037871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E08D4-99B4-3CC2-8001-1DBD33D1E4F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FBD5C3-FBF5-CBC1-04B5-51D9215B25A8}"/>
              </a:ext>
            </a:extLst>
          </p:cNvPr>
          <p:cNvSpPr>
            <a:spLocks noGrp="1"/>
          </p:cNvSpPr>
          <p:nvPr>
            <p:ph type="sldNum" sz="quarter" idx="12"/>
          </p:nvPr>
        </p:nvSpPr>
        <p:spPr/>
        <p:txBody>
          <a:bodyPr/>
          <a:lstStyle/>
          <a:p>
            <a:fld id="{6734F48E-A456-4E2F-B17E-509464F7A050}" type="slidenum">
              <a:rPr lang="en-CA" smtClean="0"/>
              <a:pPr/>
              <a:t>89</a:t>
            </a:fld>
            <a:endParaRPr lang="en-CA"/>
          </a:p>
        </p:txBody>
      </p:sp>
      <p:sp>
        <p:nvSpPr>
          <p:cNvPr id="2" name="Content Placeholder 2">
            <a:extLst>
              <a:ext uri="{FF2B5EF4-FFF2-40B4-BE49-F238E27FC236}">
                <a16:creationId xmlns:a16="http://schemas.microsoft.com/office/drawing/2014/main" id="{FA61E473-3DDB-4A5C-C86B-C140774A0C9F}"/>
              </a:ext>
            </a:extLst>
          </p:cNvPr>
          <p:cNvSpPr txBox="1">
            <a:spLocks/>
          </p:cNvSpPr>
          <p:nvPr/>
        </p:nvSpPr>
        <p:spPr>
          <a:xfrm>
            <a:off x="834480" y="1954560"/>
            <a:ext cx="7704856"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What are some </a:t>
            </a:r>
            <a:r>
              <a:rPr lang="en-CA" sz="4800" b="1" dirty="0">
                <a:solidFill>
                  <a:schemeClr val="accent5"/>
                </a:solidFill>
                <a:latin typeface="+mn-lt"/>
              </a:rPr>
              <a:t>implementation science </a:t>
            </a:r>
            <a:r>
              <a:rPr lang="en-CA" sz="4800" b="1" dirty="0">
                <a:latin typeface="+mn-lt"/>
              </a:rPr>
              <a:t>aspects that can significantly impact the Investment Rationale?</a:t>
            </a:r>
          </a:p>
        </p:txBody>
      </p:sp>
      <p:pic>
        <p:nvPicPr>
          <p:cNvPr id="3" name="Graphic 2">
            <a:extLst>
              <a:ext uri="{FF2B5EF4-FFF2-40B4-BE49-F238E27FC236}">
                <a16:creationId xmlns:a16="http://schemas.microsoft.com/office/drawing/2014/main" id="{9A51BA20-B7E1-9470-B4AB-9F82076F153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947649" y="4335589"/>
            <a:ext cx="5935900" cy="3320080"/>
          </a:xfrm>
          <a:prstGeom prst="rect">
            <a:avLst/>
          </a:prstGeom>
        </p:spPr>
      </p:pic>
    </p:spTree>
    <p:extLst>
      <p:ext uri="{BB962C8B-B14F-4D97-AF65-F5344CB8AC3E}">
        <p14:creationId xmlns:p14="http://schemas.microsoft.com/office/powerpoint/2010/main" val="625292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A03A23-F6F2-DBE1-44D7-0F4E4B4C44FF}"/>
              </a:ext>
            </a:extLst>
          </p:cNvPr>
          <p:cNvSpPr>
            <a:spLocks noGrp="1"/>
          </p:cNvSpPr>
          <p:nvPr>
            <p:ph type="sldNum" sz="quarter" idx="12"/>
          </p:nvPr>
        </p:nvSpPr>
        <p:spPr/>
        <p:txBody>
          <a:bodyPr/>
          <a:lstStyle/>
          <a:p>
            <a:fld id="{6734F48E-A456-4E2F-B17E-509464F7A050}" type="slidenum">
              <a:rPr lang="en-CA" smtClean="0"/>
              <a:pPr/>
              <a:t>9</a:t>
            </a:fld>
            <a:endParaRPr lang="en-CA"/>
          </a:p>
        </p:txBody>
      </p:sp>
      <p:sp>
        <p:nvSpPr>
          <p:cNvPr id="15" name="TextBox 14">
            <a:extLst>
              <a:ext uri="{FF2B5EF4-FFF2-40B4-BE49-F238E27FC236}">
                <a16:creationId xmlns:a16="http://schemas.microsoft.com/office/drawing/2014/main" id="{24339A7D-C031-C260-D0C1-B9D107BE39B8}"/>
              </a:ext>
            </a:extLst>
          </p:cNvPr>
          <p:cNvSpPr txBox="1"/>
          <p:nvPr/>
        </p:nvSpPr>
        <p:spPr>
          <a:xfrm>
            <a:off x="474440" y="1810544"/>
            <a:ext cx="13285476" cy="954107"/>
          </a:xfrm>
          <a:prstGeom prst="rect">
            <a:avLst/>
          </a:prstGeom>
          <a:noFill/>
        </p:spPr>
        <p:txBody>
          <a:bodyPr wrap="square" rtlCol="0">
            <a:spAutoFit/>
          </a:bodyPr>
          <a:lstStyle/>
          <a:p>
            <a:pPr algn="ctr"/>
            <a:r>
              <a:rPr lang="en-CA" sz="2800" b="1" dirty="0">
                <a:solidFill>
                  <a:schemeClr val="accent2"/>
                </a:solidFill>
              </a:rPr>
              <a:t>CAUTION</a:t>
            </a:r>
            <a:r>
              <a:rPr lang="en-CA" sz="2800" b="1" dirty="0">
                <a:solidFill>
                  <a:schemeClr val="tx2"/>
                </a:solidFill>
              </a:rPr>
              <a:t>: If we try to determine the </a:t>
            </a:r>
            <a:r>
              <a:rPr lang="en-CA" sz="2800" b="1" i="1" dirty="0">
                <a:solidFill>
                  <a:schemeClr val="accent5"/>
                </a:solidFill>
              </a:rPr>
              <a:t>one</a:t>
            </a:r>
            <a:r>
              <a:rPr lang="en-CA" sz="2800" b="1" i="1" dirty="0">
                <a:solidFill>
                  <a:schemeClr val="tx2"/>
                </a:solidFill>
              </a:rPr>
              <a:t> </a:t>
            </a:r>
            <a:r>
              <a:rPr lang="en-CA" sz="2800" b="1" dirty="0">
                <a:solidFill>
                  <a:schemeClr val="tx2"/>
                </a:solidFill>
              </a:rPr>
              <a:t>precise and “correct” value for every element of the model, we will drive ourselves crazy and </a:t>
            </a:r>
            <a:r>
              <a:rPr lang="en-CA" sz="2800" b="1" i="1" dirty="0">
                <a:solidFill>
                  <a:schemeClr val="accent5"/>
                </a:solidFill>
              </a:rPr>
              <a:t>waste</a:t>
            </a:r>
            <a:r>
              <a:rPr lang="en-CA" sz="2800" b="1" dirty="0">
                <a:solidFill>
                  <a:schemeClr val="tx2"/>
                </a:solidFill>
              </a:rPr>
              <a:t> our time.</a:t>
            </a:r>
          </a:p>
        </p:txBody>
      </p:sp>
      <p:pic>
        <p:nvPicPr>
          <p:cNvPr id="3" name="Graphic 2">
            <a:extLst>
              <a:ext uri="{FF2B5EF4-FFF2-40B4-BE49-F238E27FC236}">
                <a16:creationId xmlns:a16="http://schemas.microsoft.com/office/drawing/2014/main" id="{55A2B2D8-3929-226F-AFC2-835EFA8130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80100" y="3310103"/>
            <a:ext cx="2870200" cy="4406900"/>
          </a:xfrm>
          <a:prstGeom prst="rect">
            <a:avLst/>
          </a:prstGeom>
        </p:spPr>
      </p:pic>
    </p:spTree>
    <p:extLst>
      <p:ext uri="{BB962C8B-B14F-4D97-AF65-F5344CB8AC3E}">
        <p14:creationId xmlns:p14="http://schemas.microsoft.com/office/powerpoint/2010/main" val="2550091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838F53-A11F-29A5-10D1-463B0EB5CADA}"/>
              </a:ext>
            </a:extLst>
          </p:cNvPr>
          <p:cNvSpPr>
            <a:spLocks noGrp="1"/>
          </p:cNvSpPr>
          <p:nvPr>
            <p:ph type="title"/>
          </p:nvPr>
        </p:nvSpPr>
        <p:spPr/>
        <p:txBody>
          <a:bodyPr/>
          <a:lstStyle/>
          <a:p>
            <a:r>
              <a:rPr lang="en-CA" dirty="0"/>
              <a:t>IMPLEMENTATION SCIENCE</a:t>
            </a:r>
          </a:p>
        </p:txBody>
      </p:sp>
      <p:sp>
        <p:nvSpPr>
          <p:cNvPr id="4" name="Content Placeholder 3">
            <a:extLst>
              <a:ext uri="{FF2B5EF4-FFF2-40B4-BE49-F238E27FC236}">
                <a16:creationId xmlns:a16="http://schemas.microsoft.com/office/drawing/2014/main" id="{7D4CE7DB-84CA-9209-8FF7-85B7E9F8BD9D}"/>
              </a:ext>
            </a:extLst>
          </p:cNvPr>
          <p:cNvSpPr>
            <a:spLocks noGrp="1"/>
          </p:cNvSpPr>
          <p:nvPr>
            <p:ph idx="1"/>
          </p:nvPr>
        </p:nvSpPr>
        <p:spPr>
          <a:xfrm>
            <a:off x="731520" y="1920243"/>
            <a:ext cx="12920384" cy="5431155"/>
          </a:xfrm>
        </p:spPr>
        <p:txBody>
          <a:bodyPr>
            <a:normAutofit lnSpcReduction="10000"/>
          </a:bodyPr>
          <a:lstStyle/>
          <a:p>
            <a:r>
              <a:rPr lang="en-CA" sz="3600" b="1" dirty="0"/>
              <a:t>Leverage content from Toolkit deck “04 Implementation Science” to underscore important concepts that drive choices in the Investment Rationale spreadsheet.</a:t>
            </a:r>
          </a:p>
          <a:p>
            <a:endParaRPr lang="en-CA" sz="3600" b="1" dirty="0"/>
          </a:p>
          <a:p>
            <a:r>
              <a:rPr lang="en-CA" sz="3600" b="1" dirty="0"/>
              <a:t>This section is pedagogical – some or all of it may be omitted if it is clear that it would not benefit the country MOH team.</a:t>
            </a:r>
          </a:p>
          <a:p>
            <a:endParaRPr lang="en-CA" sz="3600" b="1" dirty="0"/>
          </a:p>
          <a:p>
            <a:r>
              <a:rPr lang="en-CA" sz="3600" b="1" dirty="0"/>
              <a:t>See Botswana example…</a:t>
            </a:r>
          </a:p>
        </p:txBody>
      </p:sp>
      <p:sp>
        <p:nvSpPr>
          <p:cNvPr id="2" name="Slide Number Placeholder 1">
            <a:extLst>
              <a:ext uri="{FF2B5EF4-FFF2-40B4-BE49-F238E27FC236}">
                <a16:creationId xmlns:a16="http://schemas.microsoft.com/office/drawing/2014/main" id="{5507FB89-0031-B98A-F2D4-2C056970F9B7}"/>
              </a:ext>
            </a:extLst>
          </p:cNvPr>
          <p:cNvSpPr>
            <a:spLocks noGrp="1"/>
          </p:cNvSpPr>
          <p:nvPr>
            <p:ph type="sldNum" sz="quarter" idx="12"/>
          </p:nvPr>
        </p:nvSpPr>
        <p:spPr/>
        <p:txBody>
          <a:bodyPr/>
          <a:lstStyle/>
          <a:p>
            <a:fld id="{6734F48E-A456-4E2F-B17E-509464F7A050}" type="slidenum">
              <a:rPr lang="en-CA" smtClean="0"/>
              <a:pPr/>
              <a:t>90</a:t>
            </a:fld>
            <a:endParaRPr lang="en-CA"/>
          </a:p>
        </p:txBody>
      </p:sp>
    </p:spTree>
    <p:extLst>
      <p:ext uri="{BB962C8B-B14F-4D97-AF65-F5344CB8AC3E}">
        <p14:creationId xmlns:p14="http://schemas.microsoft.com/office/powerpoint/2010/main" val="28735686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D2DE3C-7494-7ED9-493D-92596B253E74}"/>
              </a:ext>
            </a:extLst>
          </p:cNvPr>
          <p:cNvSpPr>
            <a:spLocks noGrp="1"/>
          </p:cNvSpPr>
          <p:nvPr>
            <p:ph type="sldNum" sz="quarter" idx="12"/>
          </p:nvPr>
        </p:nvSpPr>
        <p:spPr/>
        <p:txBody>
          <a:bodyPr/>
          <a:lstStyle/>
          <a:p>
            <a:fld id="{6734F48E-A456-4E2F-B17E-509464F7A050}" type="slidenum">
              <a:rPr lang="en-CA" smtClean="0"/>
              <a:pPr/>
              <a:t>91</a:t>
            </a:fld>
            <a:endParaRPr lang="en-CA"/>
          </a:p>
        </p:txBody>
      </p:sp>
      <p:sp>
        <p:nvSpPr>
          <p:cNvPr id="7" name="TextBox 6">
            <a:extLst>
              <a:ext uri="{FF2B5EF4-FFF2-40B4-BE49-F238E27FC236}">
                <a16:creationId xmlns:a16="http://schemas.microsoft.com/office/drawing/2014/main" id="{D3DCB253-32E3-D22E-C0A1-89D97CFBE573}"/>
              </a:ext>
            </a:extLst>
          </p:cNvPr>
          <p:cNvSpPr txBox="1"/>
          <p:nvPr/>
        </p:nvSpPr>
        <p:spPr>
          <a:xfrm>
            <a:off x="3558497" y="1216072"/>
            <a:ext cx="9865096" cy="1446550"/>
          </a:xfrm>
          <a:prstGeom prst="rect">
            <a:avLst/>
          </a:prstGeom>
          <a:noFill/>
        </p:spPr>
        <p:txBody>
          <a:bodyPr wrap="square" rtlCol="0">
            <a:spAutoFit/>
          </a:bodyPr>
          <a:lstStyle/>
          <a:p>
            <a:pPr algn="ctr"/>
            <a:r>
              <a:rPr lang="en-CA" sz="4400" dirty="0">
                <a:solidFill>
                  <a:schemeClr val="tx2"/>
                </a:solidFill>
              </a:rPr>
              <a:t>There are two key elements of personal health data policy:</a:t>
            </a:r>
          </a:p>
        </p:txBody>
      </p:sp>
      <p:sp>
        <p:nvSpPr>
          <p:cNvPr id="2" name="TextBox 1">
            <a:extLst>
              <a:ext uri="{FF2B5EF4-FFF2-40B4-BE49-F238E27FC236}">
                <a16:creationId xmlns:a16="http://schemas.microsoft.com/office/drawing/2014/main" id="{A5676591-BB8E-AEDF-6AF1-C41CBB4AE8D0}"/>
              </a:ext>
            </a:extLst>
          </p:cNvPr>
          <p:cNvSpPr txBox="1"/>
          <p:nvPr/>
        </p:nvSpPr>
        <p:spPr>
          <a:xfrm>
            <a:off x="6677099" y="3791634"/>
            <a:ext cx="6391493" cy="646331"/>
          </a:xfrm>
          <a:prstGeom prst="rect">
            <a:avLst/>
          </a:prstGeom>
          <a:noFill/>
        </p:spPr>
        <p:txBody>
          <a:bodyPr wrap="none" rtlCol="0">
            <a:spAutoFit/>
          </a:bodyPr>
          <a:lstStyle/>
          <a:p>
            <a:pPr algn="l"/>
            <a:r>
              <a:rPr lang="en-CA" sz="3600" dirty="0">
                <a:solidFill>
                  <a:schemeClr val="tx2"/>
                </a:solidFill>
              </a:rPr>
              <a:t>Health data </a:t>
            </a:r>
            <a:r>
              <a:rPr lang="en-CA" sz="3600" dirty="0">
                <a:solidFill>
                  <a:schemeClr val="accent5"/>
                </a:solidFill>
              </a:rPr>
              <a:t>governance</a:t>
            </a:r>
            <a:r>
              <a:rPr lang="en-CA" sz="3600" dirty="0">
                <a:solidFill>
                  <a:schemeClr val="tx2"/>
                </a:solidFill>
              </a:rPr>
              <a:t> policy</a:t>
            </a:r>
          </a:p>
        </p:txBody>
      </p:sp>
      <p:sp>
        <p:nvSpPr>
          <p:cNvPr id="3" name="TextBox 2">
            <a:extLst>
              <a:ext uri="{FF2B5EF4-FFF2-40B4-BE49-F238E27FC236}">
                <a16:creationId xmlns:a16="http://schemas.microsoft.com/office/drawing/2014/main" id="{001CA52E-F6C5-9372-4955-B72DEA8A25E5}"/>
              </a:ext>
            </a:extLst>
          </p:cNvPr>
          <p:cNvSpPr txBox="1"/>
          <p:nvPr/>
        </p:nvSpPr>
        <p:spPr>
          <a:xfrm>
            <a:off x="6677099" y="4864497"/>
            <a:ext cx="5493812" cy="646331"/>
          </a:xfrm>
          <a:prstGeom prst="rect">
            <a:avLst/>
          </a:prstGeom>
          <a:noFill/>
        </p:spPr>
        <p:txBody>
          <a:bodyPr wrap="none" rtlCol="0">
            <a:spAutoFit/>
          </a:bodyPr>
          <a:lstStyle/>
          <a:p>
            <a:pPr algn="l"/>
            <a:r>
              <a:rPr lang="en-CA" sz="3600" dirty="0">
                <a:solidFill>
                  <a:schemeClr val="tx2"/>
                </a:solidFill>
              </a:rPr>
              <a:t>Health data </a:t>
            </a:r>
            <a:r>
              <a:rPr lang="en-CA" sz="3600" dirty="0">
                <a:solidFill>
                  <a:schemeClr val="accent5"/>
                </a:solidFill>
              </a:rPr>
              <a:t>sharing</a:t>
            </a:r>
            <a:r>
              <a:rPr lang="en-CA" sz="3600" dirty="0">
                <a:solidFill>
                  <a:schemeClr val="tx2"/>
                </a:solidFill>
              </a:rPr>
              <a:t> policy</a:t>
            </a:r>
          </a:p>
        </p:txBody>
      </p:sp>
      <p:pic>
        <p:nvPicPr>
          <p:cNvPr id="5" name="Graphic 4">
            <a:extLst>
              <a:ext uri="{FF2B5EF4-FFF2-40B4-BE49-F238E27FC236}">
                <a16:creationId xmlns:a16="http://schemas.microsoft.com/office/drawing/2014/main" id="{5AEE1790-6560-CDA8-9D18-6652F534703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flipH="1">
            <a:off x="1221004" y="2624814"/>
            <a:ext cx="2925843" cy="5018378"/>
          </a:xfrm>
          <a:prstGeom prst="rect">
            <a:avLst/>
          </a:prstGeom>
        </p:spPr>
      </p:pic>
      <p:pic>
        <p:nvPicPr>
          <p:cNvPr id="10" name="Graphic 9" descr="Tick with solid fill">
            <a:extLst>
              <a:ext uri="{FF2B5EF4-FFF2-40B4-BE49-F238E27FC236}">
                <a16:creationId xmlns:a16="http://schemas.microsoft.com/office/drawing/2014/main" id="{BB451306-EE31-8905-F1B6-B2093EC682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1177" y="3857389"/>
            <a:ext cx="914400" cy="914400"/>
          </a:xfrm>
          <a:prstGeom prst="rect">
            <a:avLst/>
          </a:prstGeom>
        </p:spPr>
      </p:pic>
      <p:pic>
        <p:nvPicPr>
          <p:cNvPr id="11" name="Graphic 10" descr="Tick with solid fill">
            <a:extLst>
              <a:ext uri="{FF2B5EF4-FFF2-40B4-BE49-F238E27FC236}">
                <a16:creationId xmlns:a16="http://schemas.microsoft.com/office/drawing/2014/main" id="{4D997CAF-C7F8-8748-A5E0-613302F8CC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1177" y="4874820"/>
            <a:ext cx="914400" cy="914400"/>
          </a:xfrm>
          <a:prstGeom prst="rect">
            <a:avLst/>
          </a:prstGeom>
        </p:spPr>
      </p:pic>
      <p:sp>
        <p:nvSpPr>
          <p:cNvPr id="12" name="Rectangle 11">
            <a:extLst>
              <a:ext uri="{FF2B5EF4-FFF2-40B4-BE49-F238E27FC236}">
                <a16:creationId xmlns:a16="http://schemas.microsoft.com/office/drawing/2014/main" id="{4419E1C3-40AB-4C62-08F4-8A905E1636F2}"/>
              </a:ext>
            </a:extLst>
          </p:cNvPr>
          <p:cNvSpPr/>
          <p:nvPr/>
        </p:nvSpPr>
        <p:spPr>
          <a:xfrm>
            <a:off x="5308947" y="3791634"/>
            <a:ext cx="1152128" cy="98015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13" name="Rectangle 12">
            <a:extLst>
              <a:ext uri="{FF2B5EF4-FFF2-40B4-BE49-F238E27FC236}">
                <a16:creationId xmlns:a16="http://schemas.microsoft.com/office/drawing/2014/main" id="{67080AB3-E7D8-AAA0-D3C5-A3E2F7D34153}"/>
              </a:ext>
            </a:extLst>
          </p:cNvPr>
          <p:cNvSpPr/>
          <p:nvPr/>
        </p:nvSpPr>
        <p:spPr>
          <a:xfrm>
            <a:off x="5308947" y="4832794"/>
            <a:ext cx="1152128" cy="98015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Tree>
    <p:extLst>
      <p:ext uri="{BB962C8B-B14F-4D97-AF65-F5344CB8AC3E}">
        <p14:creationId xmlns:p14="http://schemas.microsoft.com/office/powerpoint/2010/main" val="5434769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C2C47-D3A8-4CDA-C3DA-A617AE2D7068}"/>
              </a:ext>
            </a:extLst>
          </p:cNvPr>
          <p:cNvSpPr>
            <a:spLocks noGrp="1"/>
          </p:cNvSpPr>
          <p:nvPr>
            <p:ph type="title"/>
          </p:nvPr>
        </p:nvSpPr>
        <p:spPr/>
        <p:txBody>
          <a:bodyPr/>
          <a:lstStyle/>
          <a:p>
            <a:r>
              <a:rPr lang="en-CA" dirty="0"/>
              <a:t>TYPICAL REGULATED </a:t>
            </a:r>
            <a:r>
              <a:rPr lang="en-CA" b="1" dirty="0"/>
              <a:t>ACTORS</a:t>
            </a:r>
          </a:p>
        </p:txBody>
      </p:sp>
      <p:sp>
        <p:nvSpPr>
          <p:cNvPr id="2" name="Slide Number Placeholder 1">
            <a:extLst>
              <a:ext uri="{FF2B5EF4-FFF2-40B4-BE49-F238E27FC236}">
                <a16:creationId xmlns:a16="http://schemas.microsoft.com/office/drawing/2014/main" id="{5CF9F04B-E57C-6E3D-59BC-C27C9F397368}"/>
              </a:ext>
            </a:extLst>
          </p:cNvPr>
          <p:cNvSpPr>
            <a:spLocks noGrp="1"/>
          </p:cNvSpPr>
          <p:nvPr>
            <p:ph type="sldNum" sz="quarter" idx="12"/>
          </p:nvPr>
        </p:nvSpPr>
        <p:spPr/>
        <p:txBody>
          <a:bodyPr/>
          <a:lstStyle/>
          <a:p>
            <a:fld id="{6734F48E-A456-4E2F-B17E-509464F7A050}" type="slidenum">
              <a:rPr lang="en-CA" smtClean="0"/>
              <a:pPr/>
              <a:t>92</a:t>
            </a:fld>
            <a:endParaRPr lang="en-CA"/>
          </a:p>
        </p:txBody>
      </p:sp>
      <p:pic>
        <p:nvPicPr>
          <p:cNvPr id="4" name="Picture 3">
            <a:extLst>
              <a:ext uri="{FF2B5EF4-FFF2-40B4-BE49-F238E27FC236}">
                <a16:creationId xmlns:a16="http://schemas.microsoft.com/office/drawing/2014/main" id="{6AB4EC19-A405-708A-7A5A-4135C846CBB0}"/>
              </a:ext>
            </a:extLst>
          </p:cNvPr>
          <p:cNvPicPr>
            <a:picLocks noChangeAspect="1"/>
          </p:cNvPicPr>
          <p:nvPr/>
        </p:nvPicPr>
        <p:blipFill>
          <a:blip r:embed="rId2"/>
          <a:stretch>
            <a:fillRect/>
          </a:stretch>
        </p:blipFill>
        <p:spPr>
          <a:xfrm>
            <a:off x="834480" y="1362814"/>
            <a:ext cx="11824470" cy="3600400"/>
          </a:xfrm>
          <a:prstGeom prst="rect">
            <a:avLst/>
          </a:prstGeom>
        </p:spPr>
      </p:pic>
      <p:sp>
        <p:nvSpPr>
          <p:cNvPr id="6" name="TextBox 5">
            <a:extLst>
              <a:ext uri="{FF2B5EF4-FFF2-40B4-BE49-F238E27FC236}">
                <a16:creationId xmlns:a16="http://schemas.microsoft.com/office/drawing/2014/main" id="{93457D60-5D24-D301-9440-23594029AC3E}"/>
              </a:ext>
            </a:extLst>
          </p:cNvPr>
          <p:cNvSpPr txBox="1"/>
          <p:nvPr/>
        </p:nvSpPr>
        <p:spPr>
          <a:xfrm>
            <a:off x="834480" y="5050904"/>
            <a:ext cx="3967052" cy="2062103"/>
          </a:xfrm>
          <a:prstGeom prst="rect">
            <a:avLst/>
          </a:prstGeom>
          <a:noFill/>
        </p:spPr>
        <p:txBody>
          <a:bodyPr wrap="square" rtlCol="0">
            <a:spAutoFit/>
          </a:bodyPr>
          <a:lstStyle/>
          <a:p>
            <a:pPr algn="l"/>
            <a:r>
              <a:rPr lang="en-US" sz="1600" dirty="0">
                <a:effectLst/>
                <a:ea typeface="Calibri" panose="020F0502020204030204" pitchFamily="34" charset="0"/>
                <a:cs typeface="Myanmar Text" panose="020B0502040204020203" pitchFamily="34" charset="0"/>
              </a:rPr>
              <a:t>Typically, as the owner of data about himself or herself, a subject of care should have a </a:t>
            </a:r>
            <a:r>
              <a:rPr lang="en-US" sz="1600" b="1" dirty="0">
                <a:solidFill>
                  <a:schemeClr val="accent5"/>
                </a:solidFill>
                <a:effectLst/>
                <a:ea typeface="Calibri" panose="020F0502020204030204" pitchFamily="34" charset="0"/>
                <a:cs typeface="Myanmar Text" panose="020B0502040204020203" pitchFamily="34" charset="0"/>
              </a:rPr>
              <a:t>right to access their own data</a:t>
            </a:r>
            <a:r>
              <a:rPr lang="en-US" sz="1600" b="1" dirty="0">
                <a:effectLst/>
                <a:ea typeface="Calibri" panose="020F0502020204030204" pitchFamily="34" charset="0"/>
                <a:cs typeface="Myanmar Text" panose="020B0502040204020203" pitchFamily="34" charset="0"/>
              </a:rPr>
              <a:t> </a:t>
            </a:r>
            <a:r>
              <a:rPr lang="en-US" sz="1600" dirty="0">
                <a:effectLst/>
                <a:ea typeface="Calibri" panose="020F0502020204030204" pitchFamily="34" charset="0"/>
                <a:cs typeface="Myanmar Text" panose="020B0502040204020203" pitchFamily="34" charset="0"/>
              </a:rPr>
              <a:t>and </a:t>
            </a:r>
            <a:r>
              <a:rPr lang="en-US" sz="1600" b="1" dirty="0">
                <a:solidFill>
                  <a:schemeClr val="accent5"/>
                </a:solidFill>
                <a:effectLst/>
                <a:ea typeface="Calibri" panose="020F0502020204030204" pitchFamily="34" charset="0"/>
                <a:cs typeface="Myanmar Text" panose="020B0502040204020203" pitchFamily="34" charset="0"/>
              </a:rPr>
              <a:t>may share their personal health data with whomever they choose</a:t>
            </a:r>
            <a:r>
              <a:rPr lang="en-US" sz="1600" dirty="0">
                <a:effectLst/>
                <a:ea typeface="Calibri" panose="020F0502020204030204" pitchFamily="34" charset="0"/>
                <a:cs typeface="Myanmar Text" panose="020B0502040204020203" pitchFamily="34" charset="0"/>
              </a:rPr>
              <a:t>. This right applies to digital data in the same way as it would apply to paper copies of personal health data. </a:t>
            </a:r>
            <a:endParaRPr lang="en-CA" sz="1600" dirty="0">
              <a:solidFill>
                <a:schemeClr val="tx2"/>
              </a:solidFill>
            </a:endParaRPr>
          </a:p>
        </p:txBody>
      </p:sp>
      <p:sp>
        <p:nvSpPr>
          <p:cNvPr id="7" name="TextBox 6">
            <a:extLst>
              <a:ext uri="{FF2B5EF4-FFF2-40B4-BE49-F238E27FC236}">
                <a16:creationId xmlns:a16="http://schemas.microsoft.com/office/drawing/2014/main" id="{8C0B4DDC-668A-37EA-9862-530EDC7E0346}"/>
              </a:ext>
            </a:extLst>
          </p:cNvPr>
          <p:cNvSpPr txBox="1"/>
          <p:nvPr/>
        </p:nvSpPr>
        <p:spPr>
          <a:xfrm>
            <a:off x="4762222" y="5050904"/>
            <a:ext cx="3967052" cy="1815882"/>
          </a:xfrm>
          <a:prstGeom prst="rect">
            <a:avLst/>
          </a:prstGeom>
          <a:noFill/>
        </p:spPr>
        <p:txBody>
          <a:bodyPr wrap="square" rtlCol="0">
            <a:spAutoFit/>
          </a:bodyPr>
          <a:lstStyle/>
          <a:p>
            <a:pPr algn="l"/>
            <a:r>
              <a:rPr lang="en-US" sz="1600" dirty="0">
                <a:effectLst/>
                <a:ea typeface="Calibri" panose="020F0502020204030204" pitchFamily="34" charset="0"/>
                <a:cs typeface="Myanmar Text" panose="020B0502040204020203" pitchFamily="34" charset="0"/>
              </a:rPr>
              <a:t>Health data custodians are generally required to </a:t>
            </a:r>
            <a:r>
              <a:rPr lang="en-US" sz="1600" b="1" dirty="0">
                <a:solidFill>
                  <a:schemeClr val="accent5"/>
                </a:solidFill>
                <a:effectLst/>
                <a:ea typeface="Calibri" panose="020F0502020204030204" pitchFamily="34" charset="0"/>
                <a:cs typeface="Myanmar Text" panose="020B0502040204020203" pitchFamily="34" charset="0"/>
              </a:rPr>
              <a:t>safeguard data holdings</a:t>
            </a:r>
            <a:r>
              <a:rPr lang="en-US" sz="1600" dirty="0">
                <a:effectLst/>
                <a:ea typeface="Calibri" panose="020F0502020204030204" pitchFamily="34" charset="0"/>
                <a:cs typeface="Myanmar Text" panose="020B0502040204020203" pitchFamily="34" charset="0"/>
              </a:rPr>
              <a:t>, ensure they are </a:t>
            </a:r>
            <a:r>
              <a:rPr lang="en-US" sz="1600" b="1" dirty="0">
                <a:solidFill>
                  <a:schemeClr val="accent5"/>
                </a:solidFill>
                <a:effectLst/>
                <a:ea typeface="Calibri" panose="020F0502020204030204" pitchFamily="34" charset="0"/>
                <a:cs typeface="Myanmar Text" panose="020B0502040204020203" pitchFamily="34" charset="0"/>
              </a:rPr>
              <a:t>available</a:t>
            </a:r>
            <a:r>
              <a:rPr lang="en-US" sz="1600" b="1" dirty="0">
                <a:effectLst/>
                <a:ea typeface="Calibri" panose="020F0502020204030204" pitchFamily="34" charset="0"/>
                <a:cs typeface="Myanmar Text" panose="020B0502040204020203" pitchFamily="34" charset="0"/>
              </a:rPr>
              <a:t> </a:t>
            </a:r>
            <a:r>
              <a:rPr lang="en-US" sz="1600" dirty="0">
                <a:effectLst/>
                <a:ea typeface="Calibri" panose="020F0502020204030204" pitchFamily="34" charset="0"/>
                <a:cs typeface="Myanmar Text" panose="020B0502040204020203" pitchFamily="34" charset="0"/>
              </a:rPr>
              <a:t>when they need to be, and ensure they are </a:t>
            </a:r>
            <a:r>
              <a:rPr lang="en-US" sz="1600" b="1" dirty="0">
                <a:solidFill>
                  <a:schemeClr val="accent5"/>
                </a:solidFill>
                <a:effectLst/>
                <a:ea typeface="Calibri" panose="020F0502020204030204" pitchFamily="34" charset="0"/>
                <a:cs typeface="Myanmar Text" panose="020B0502040204020203" pitchFamily="34" charset="0"/>
              </a:rPr>
              <a:t>only used by authorized persons for authorized purposes</a:t>
            </a:r>
            <a:r>
              <a:rPr lang="en-US" sz="1600" dirty="0">
                <a:effectLst/>
                <a:ea typeface="Calibri" panose="020F0502020204030204" pitchFamily="34" charset="0"/>
                <a:cs typeface="Myanmar Text" panose="020B0502040204020203" pitchFamily="34" charset="0"/>
              </a:rPr>
              <a:t>. All healthcare providers are health data custodians. </a:t>
            </a:r>
            <a:endParaRPr lang="en-CA" sz="1600" dirty="0">
              <a:solidFill>
                <a:schemeClr val="tx2"/>
              </a:solidFill>
            </a:endParaRPr>
          </a:p>
        </p:txBody>
      </p:sp>
      <p:sp>
        <p:nvSpPr>
          <p:cNvPr id="8" name="TextBox 7">
            <a:extLst>
              <a:ext uri="{FF2B5EF4-FFF2-40B4-BE49-F238E27FC236}">
                <a16:creationId xmlns:a16="http://schemas.microsoft.com/office/drawing/2014/main" id="{1447ADD1-1E06-1503-E1F3-EE7B5139A76A}"/>
              </a:ext>
            </a:extLst>
          </p:cNvPr>
          <p:cNvSpPr txBox="1"/>
          <p:nvPr/>
        </p:nvSpPr>
        <p:spPr>
          <a:xfrm>
            <a:off x="8738226" y="5050904"/>
            <a:ext cx="3833558" cy="1815882"/>
          </a:xfrm>
          <a:prstGeom prst="rect">
            <a:avLst/>
          </a:prstGeom>
          <a:noFill/>
        </p:spPr>
        <p:txBody>
          <a:bodyPr wrap="square" rtlCol="0">
            <a:spAutoFit/>
          </a:bodyPr>
          <a:lstStyle/>
          <a:p>
            <a:pPr algn="l"/>
            <a:r>
              <a:rPr lang="en-US" sz="1600" dirty="0">
                <a:effectLst/>
                <a:ea typeface="Calibri" panose="020F0502020204030204" pitchFamily="34" charset="0"/>
                <a:cs typeface="Myanmar Text" panose="020B0502040204020203" pitchFamily="34" charset="0"/>
              </a:rPr>
              <a:t>Network providers are typically required to </a:t>
            </a:r>
            <a:r>
              <a:rPr lang="en-US" sz="1600" b="1" dirty="0">
                <a:solidFill>
                  <a:schemeClr val="accent5"/>
                </a:solidFill>
                <a:effectLst/>
                <a:ea typeface="Calibri" panose="020F0502020204030204" pitchFamily="34" charset="0"/>
                <a:cs typeface="Myanmar Text" panose="020B0502040204020203" pitchFamily="34" charset="0"/>
              </a:rPr>
              <a:t>ensure the integrity of the content </a:t>
            </a:r>
            <a:r>
              <a:rPr lang="en-US" sz="1600" dirty="0">
                <a:effectLst/>
                <a:ea typeface="Calibri" panose="020F0502020204030204" pitchFamily="34" charset="0"/>
                <a:cs typeface="Myanmar Text" panose="020B0502040204020203" pitchFamily="34" charset="0"/>
              </a:rPr>
              <a:t>they convey and to ensure that their operational processes </a:t>
            </a:r>
            <a:r>
              <a:rPr lang="en-US" sz="1600" b="1" dirty="0">
                <a:solidFill>
                  <a:schemeClr val="accent5"/>
                </a:solidFill>
                <a:effectLst/>
                <a:ea typeface="Calibri" panose="020F0502020204030204" pitchFamily="34" charset="0"/>
                <a:cs typeface="Myanmar Text" panose="020B0502040204020203" pitchFamily="34" charset="0"/>
              </a:rPr>
              <a:t>do not inadvertently create data holdings </a:t>
            </a:r>
            <a:r>
              <a:rPr lang="en-US" sz="1600" dirty="0">
                <a:effectLst/>
                <a:ea typeface="Calibri" panose="020F0502020204030204" pitchFamily="34" charset="0"/>
                <a:cs typeface="Myanmar Text" panose="020B0502040204020203" pitchFamily="34" charset="0"/>
              </a:rPr>
              <a:t>that would cause them to become a custodian. </a:t>
            </a:r>
            <a:endParaRPr lang="en-CA" sz="1600" dirty="0">
              <a:solidFill>
                <a:schemeClr val="tx2"/>
              </a:solidFill>
            </a:endParaRPr>
          </a:p>
        </p:txBody>
      </p:sp>
    </p:spTree>
    <p:extLst>
      <p:ext uri="{BB962C8B-B14F-4D97-AF65-F5344CB8AC3E}">
        <p14:creationId xmlns:p14="http://schemas.microsoft.com/office/powerpoint/2010/main" val="3635671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701EC9-C052-D541-5C44-A5779B584704}"/>
              </a:ext>
            </a:extLst>
          </p:cNvPr>
          <p:cNvSpPr>
            <a:spLocks noGrp="1"/>
          </p:cNvSpPr>
          <p:nvPr>
            <p:ph type="title"/>
          </p:nvPr>
        </p:nvSpPr>
        <p:spPr/>
        <p:txBody>
          <a:bodyPr/>
          <a:lstStyle/>
          <a:p>
            <a:r>
              <a:rPr lang="en-CA" dirty="0"/>
              <a:t>DATA SHARING</a:t>
            </a:r>
          </a:p>
        </p:txBody>
      </p:sp>
      <p:sp>
        <p:nvSpPr>
          <p:cNvPr id="4" name="Slide Number Placeholder 3">
            <a:extLst>
              <a:ext uri="{FF2B5EF4-FFF2-40B4-BE49-F238E27FC236}">
                <a16:creationId xmlns:a16="http://schemas.microsoft.com/office/drawing/2014/main" id="{E9815B41-B595-7938-CF00-8DB77ABD2609}"/>
              </a:ext>
            </a:extLst>
          </p:cNvPr>
          <p:cNvSpPr>
            <a:spLocks noGrp="1"/>
          </p:cNvSpPr>
          <p:nvPr>
            <p:ph type="sldNum" sz="quarter" idx="12"/>
          </p:nvPr>
        </p:nvSpPr>
        <p:spPr/>
        <p:txBody>
          <a:bodyPr/>
          <a:lstStyle/>
          <a:p>
            <a:fld id="{6734F48E-A456-4E2F-B17E-509464F7A050}" type="slidenum">
              <a:rPr lang="en-CA" smtClean="0"/>
              <a:pPr/>
              <a:t>93</a:t>
            </a:fld>
            <a:endParaRPr lang="en-CA"/>
          </a:p>
        </p:txBody>
      </p:sp>
      <p:pic>
        <p:nvPicPr>
          <p:cNvPr id="6" name="Picture 5">
            <a:extLst>
              <a:ext uri="{FF2B5EF4-FFF2-40B4-BE49-F238E27FC236}">
                <a16:creationId xmlns:a16="http://schemas.microsoft.com/office/drawing/2014/main" id="{78985455-67E1-4A52-8105-79AE9D647E7E}"/>
              </a:ext>
            </a:extLst>
          </p:cNvPr>
          <p:cNvPicPr>
            <a:picLocks noChangeAspect="1"/>
          </p:cNvPicPr>
          <p:nvPr/>
        </p:nvPicPr>
        <p:blipFill>
          <a:blip r:embed="rId2"/>
          <a:stretch>
            <a:fillRect/>
          </a:stretch>
        </p:blipFill>
        <p:spPr>
          <a:xfrm>
            <a:off x="2202632" y="1306488"/>
            <a:ext cx="10657210" cy="6197578"/>
          </a:xfrm>
          <a:prstGeom prst="rect">
            <a:avLst/>
          </a:prstGeom>
        </p:spPr>
      </p:pic>
    </p:spTree>
    <p:extLst>
      <p:ext uri="{BB962C8B-B14F-4D97-AF65-F5344CB8AC3E}">
        <p14:creationId xmlns:p14="http://schemas.microsoft.com/office/powerpoint/2010/main" val="25465777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2D9B2A-46C0-95DD-EC10-9F0EAC70DEAD}"/>
              </a:ext>
            </a:extLst>
          </p:cNvPr>
          <p:cNvSpPr>
            <a:spLocks noGrp="1"/>
          </p:cNvSpPr>
          <p:nvPr>
            <p:ph type="title"/>
          </p:nvPr>
        </p:nvSpPr>
        <p:spPr/>
        <p:txBody>
          <a:bodyPr/>
          <a:lstStyle/>
          <a:p>
            <a:r>
              <a:rPr lang="en-CA" dirty="0">
                <a:latin typeface="+mj-lt"/>
              </a:rPr>
              <a:t>IMPORTANT </a:t>
            </a:r>
            <a:r>
              <a:rPr lang="en-CA" dirty="0">
                <a:solidFill>
                  <a:schemeClr val="accent2"/>
                </a:solidFill>
                <a:latin typeface="+mj-lt"/>
              </a:rPr>
              <a:t>DEFINITIONS</a:t>
            </a:r>
            <a:endParaRPr lang="en-CA" b="1" dirty="0">
              <a:solidFill>
                <a:schemeClr val="accent2"/>
              </a:solidFill>
              <a:latin typeface="+mj-lt"/>
            </a:endParaRPr>
          </a:p>
        </p:txBody>
      </p:sp>
      <p:sp>
        <p:nvSpPr>
          <p:cNvPr id="5" name="Content Placeholder 4">
            <a:extLst>
              <a:ext uri="{FF2B5EF4-FFF2-40B4-BE49-F238E27FC236}">
                <a16:creationId xmlns:a16="http://schemas.microsoft.com/office/drawing/2014/main" id="{7660B1B7-D9E6-2FBB-9827-05E0953BD792}"/>
              </a:ext>
            </a:extLst>
          </p:cNvPr>
          <p:cNvSpPr>
            <a:spLocks noGrp="1"/>
          </p:cNvSpPr>
          <p:nvPr>
            <p:ph idx="1"/>
          </p:nvPr>
        </p:nvSpPr>
        <p:spPr>
          <a:xfrm>
            <a:off x="731520" y="1920243"/>
            <a:ext cx="13496448" cy="5431155"/>
          </a:xfrm>
        </p:spPr>
        <p:txBody>
          <a:bodyPr>
            <a:noAutofit/>
          </a:bodyPr>
          <a:lstStyle/>
          <a:p>
            <a:pPr>
              <a:lnSpc>
                <a:spcPts val="3480"/>
              </a:lnSpc>
            </a:pPr>
            <a:r>
              <a:rPr lang="en-CA" sz="2400" b="1" dirty="0">
                <a:solidFill>
                  <a:schemeClr val="accent2"/>
                </a:solidFill>
                <a:latin typeface="+mj-lt"/>
              </a:rPr>
              <a:t>Opt-in</a:t>
            </a:r>
            <a:r>
              <a:rPr lang="en-CA" sz="2400" b="1" dirty="0">
                <a:latin typeface="+mj-lt"/>
              </a:rPr>
              <a:t> – a client must explicitly give informed consent. Without this consent, their health data </a:t>
            </a:r>
            <a:r>
              <a:rPr lang="en-CA" sz="2400" b="1" dirty="0">
                <a:solidFill>
                  <a:schemeClr val="accent5"/>
                </a:solidFill>
                <a:latin typeface="+mj-lt"/>
              </a:rPr>
              <a:t>is </a:t>
            </a:r>
            <a:r>
              <a:rPr lang="en-CA" sz="2400" b="1" u="sng" dirty="0">
                <a:solidFill>
                  <a:schemeClr val="accent5"/>
                </a:solidFill>
                <a:latin typeface="+mj-lt"/>
              </a:rPr>
              <a:t>not</a:t>
            </a:r>
            <a:r>
              <a:rPr lang="en-CA" sz="2400" b="1" dirty="0">
                <a:solidFill>
                  <a:schemeClr val="accent5"/>
                </a:solidFill>
                <a:latin typeface="+mj-lt"/>
              </a:rPr>
              <a:t> shared</a:t>
            </a:r>
            <a:r>
              <a:rPr lang="en-CA" sz="2400" b="1" dirty="0">
                <a:latin typeface="+mj-lt"/>
              </a:rPr>
              <a:t>.</a:t>
            </a:r>
          </a:p>
          <a:p>
            <a:pPr>
              <a:lnSpc>
                <a:spcPts val="3480"/>
              </a:lnSpc>
            </a:pPr>
            <a:r>
              <a:rPr lang="en-CA" sz="2400" b="1" dirty="0">
                <a:solidFill>
                  <a:schemeClr val="accent2"/>
                </a:solidFill>
                <a:latin typeface="+mj-lt"/>
              </a:rPr>
              <a:t>Opt-out</a:t>
            </a:r>
            <a:r>
              <a:rPr lang="en-CA" sz="2400" b="1" dirty="0">
                <a:latin typeface="+mj-lt"/>
              </a:rPr>
              <a:t> – unless a client explicitly withdraws their consent, their health data </a:t>
            </a:r>
            <a:r>
              <a:rPr lang="en-CA" sz="2400" b="1" u="sng" dirty="0">
                <a:solidFill>
                  <a:schemeClr val="accent5"/>
                </a:solidFill>
                <a:latin typeface="+mj-lt"/>
              </a:rPr>
              <a:t>is</a:t>
            </a:r>
            <a:r>
              <a:rPr lang="en-CA" sz="2400" b="1" dirty="0">
                <a:solidFill>
                  <a:schemeClr val="accent5"/>
                </a:solidFill>
                <a:latin typeface="+mj-lt"/>
              </a:rPr>
              <a:t> shared</a:t>
            </a:r>
            <a:r>
              <a:rPr lang="en-CA" sz="2400" b="1" dirty="0">
                <a:latin typeface="+mj-lt"/>
              </a:rPr>
              <a:t>.</a:t>
            </a:r>
          </a:p>
          <a:p>
            <a:pPr>
              <a:lnSpc>
                <a:spcPts val="3480"/>
              </a:lnSpc>
            </a:pPr>
            <a:r>
              <a:rPr lang="en-CA" sz="2400" b="1" dirty="0">
                <a:solidFill>
                  <a:schemeClr val="accent2"/>
                </a:solidFill>
                <a:latin typeface="+mj-lt"/>
              </a:rPr>
              <a:t>BTG</a:t>
            </a:r>
            <a:r>
              <a:rPr lang="en-CA" sz="2400" b="1" dirty="0">
                <a:latin typeface="+mj-lt"/>
              </a:rPr>
              <a:t> – a care provider may, with explicit reasons given and logged, </a:t>
            </a:r>
            <a:r>
              <a:rPr lang="en-CA" sz="2400" b="1" dirty="0">
                <a:solidFill>
                  <a:schemeClr val="accent5"/>
                </a:solidFill>
                <a:latin typeface="+mj-lt"/>
              </a:rPr>
              <a:t>override</a:t>
            </a:r>
            <a:r>
              <a:rPr lang="en-CA" sz="2400" b="1" dirty="0">
                <a:latin typeface="+mj-lt"/>
              </a:rPr>
              <a:t> the client’s consent option (“break the glass”).</a:t>
            </a:r>
          </a:p>
          <a:p>
            <a:pPr>
              <a:lnSpc>
                <a:spcPts val="3480"/>
              </a:lnSpc>
            </a:pPr>
            <a:r>
              <a:rPr lang="en-CA" sz="2400" b="1" dirty="0">
                <a:solidFill>
                  <a:schemeClr val="accent2"/>
                </a:solidFill>
                <a:latin typeface="+mj-lt"/>
              </a:rPr>
              <a:t>Circle of Care </a:t>
            </a:r>
            <a:r>
              <a:rPr lang="en-CA" sz="2400" b="1" dirty="0">
                <a:latin typeface="+mj-lt"/>
              </a:rPr>
              <a:t>– the </a:t>
            </a:r>
            <a:r>
              <a:rPr lang="en-CA" sz="2400" b="1" dirty="0">
                <a:solidFill>
                  <a:schemeClr val="accent5"/>
                </a:solidFill>
                <a:latin typeface="+mj-lt"/>
              </a:rPr>
              <a:t>scope</a:t>
            </a:r>
            <a:r>
              <a:rPr lang="en-CA" sz="2400" b="1" dirty="0">
                <a:latin typeface="+mj-lt"/>
              </a:rPr>
              <a:t> of a client’s consent is applied to care </a:t>
            </a:r>
            <a:r>
              <a:rPr lang="en-CA" sz="2400" b="1" dirty="0">
                <a:solidFill>
                  <a:schemeClr val="accent5"/>
                </a:solidFill>
                <a:latin typeface="+mj-lt"/>
              </a:rPr>
              <a:t>providers</a:t>
            </a:r>
            <a:r>
              <a:rPr lang="en-CA" sz="2400" b="1" dirty="0">
                <a:latin typeface="+mj-lt"/>
              </a:rPr>
              <a:t> in their circle of care. This circle can be broadly defined (entire care network) or narrowly (explicit list of care providers).</a:t>
            </a:r>
          </a:p>
          <a:p>
            <a:pPr>
              <a:lnSpc>
                <a:spcPts val="3480"/>
              </a:lnSpc>
            </a:pPr>
            <a:r>
              <a:rPr lang="en-CA" sz="2400" b="1" dirty="0">
                <a:solidFill>
                  <a:schemeClr val="accent2"/>
                </a:solidFill>
                <a:latin typeface="+mj-lt"/>
              </a:rPr>
              <a:t>Purpose of Use </a:t>
            </a:r>
            <a:r>
              <a:rPr lang="en-CA" sz="2400" b="1" dirty="0">
                <a:latin typeface="+mj-lt"/>
              </a:rPr>
              <a:t>– the </a:t>
            </a:r>
            <a:r>
              <a:rPr lang="en-CA" sz="2400" b="1" dirty="0">
                <a:solidFill>
                  <a:schemeClr val="accent5"/>
                </a:solidFill>
                <a:latin typeface="+mj-lt"/>
              </a:rPr>
              <a:t>scope</a:t>
            </a:r>
            <a:r>
              <a:rPr lang="en-CA" sz="2400" b="1" dirty="0">
                <a:latin typeface="+mj-lt"/>
              </a:rPr>
              <a:t> of a client’s consent will apply to select </a:t>
            </a:r>
            <a:r>
              <a:rPr lang="en-CA" sz="2400" b="1" dirty="0">
                <a:solidFill>
                  <a:schemeClr val="accent5"/>
                </a:solidFill>
                <a:latin typeface="+mj-lt"/>
              </a:rPr>
              <a:t>purposes</a:t>
            </a:r>
            <a:r>
              <a:rPr lang="en-CA" sz="2400" b="1" dirty="0">
                <a:latin typeface="+mj-lt"/>
              </a:rPr>
              <a:t>. Commonly, </a:t>
            </a:r>
            <a:r>
              <a:rPr lang="en-CA" sz="2400" b="1" dirty="0">
                <a:solidFill>
                  <a:schemeClr val="accent5"/>
                </a:solidFill>
                <a:latin typeface="+mj-lt"/>
              </a:rPr>
              <a:t>care delivery </a:t>
            </a:r>
            <a:r>
              <a:rPr lang="en-CA" sz="2400" b="1" dirty="0">
                <a:latin typeface="+mj-lt"/>
              </a:rPr>
              <a:t>is the only permitted use unless other purposes are specifically consented to (e.g. clinical trial, research, etc.).</a:t>
            </a:r>
          </a:p>
        </p:txBody>
      </p:sp>
      <p:sp>
        <p:nvSpPr>
          <p:cNvPr id="3" name="Slide Number Placeholder 2">
            <a:extLst>
              <a:ext uri="{FF2B5EF4-FFF2-40B4-BE49-F238E27FC236}">
                <a16:creationId xmlns:a16="http://schemas.microsoft.com/office/drawing/2014/main" id="{B841C071-8C5B-EFFC-91F8-026CC006AC48}"/>
              </a:ext>
            </a:extLst>
          </p:cNvPr>
          <p:cNvSpPr>
            <a:spLocks noGrp="1"/>
          </p:cNvSpPr>
          <p:nvPr>
            <p:ph type="sldNum" sz="quarter" idx="12"/>
          </p:nvPr>
        </p:nvSpPr>
        <p:spPr/>
        <p:txBody>
          <a:bodyPr/>
          <a:lstStyle/>
          <a:p>
            <a:fld id="{6734F48E-A456-4E2F-B17E-509464F7A050}" type="slidenum">
              <a:rPr lang="en-CA" smtClean="0"/>
              <a:pPr/>
              <a:t>94</a:t>
            </a:fld>
            <a:endParaRPr lang="en-CA"/>
          </a:p>
        </p:txBody>
      </p:sp>
    </p:spTree>
    <p:extLst>
      <p:ext uri="{BB962C8B-B14F-4D97-AF65-F5344CB8AC3E}">
        <p14:creationId xmlns:p14="http://schemas.microsoft.com/office/powerpoint/2010/main" val="8980760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FC3A52-58AB-8A9F-64B9-AC6B8F5FDBD5}"/>
              </a:ext>
            </a:extLst>
          </p:cNvPr>
          <p:cNvSpPr>
            <a:spLocks noGrp="1"/>
          </p:cNvSpPr>
          <p:nvPr>
            <p:ph type="title"/>
          </p:nvPr>
        </p:nvSpPr>
        <p:spPr/>
        <p:txBody>
          <a:bodyPr/>
          <a:lstStyle/>
          <a:p>
            <a:r>
              <a:rPr lang="en-CA" dirty="0"/>
              <a:t>DATA SHARING</a:t>
            </a:r>
            <a:r>
              <a:rPr lang="en-CA" b="1" dirty="0"/>
              <a:t> RECOMMENDATION</a:t>
            </a:r>
          </a:p>
        </p:txBody>
      </p:sp>
      <p:sp>
        <p:nvSpPr>
          <p:cNvPr id="5" name="Content Placeholder 4">
            <a:extLst>
              <a:ext uri="{FF2B5EF4-FFF2-40B4-BE49-F238E27FC236}">
                <a16:creationId xmlns:a16="http://schemas.microsoft.com/office/drawing/2014/main" id="{3D80FC44-F3BF-7770-9905-3CF9FBAC7A42}"/>
              </a:ext>
            </a:extLst>
          </p:cNvPr>
          <p:cNvSpPr>
            <a:spLocks noGrp="1"/>
          </p:cNvSpPr>
          <p:nvPr>
            <p:ph idx="1"/>
          </p:nvPr>
        </p:nvSpPr>
        <p:spPr>
          <a:xfrm>
            <a:off x="731520" y="1920243"/>
            <a:ext cx="12560344" cy="5431155"/>
          </a:xfrm>
        </p:spPr>
        <p:txBody>
          <a:bodyPr>
            <a:normAutofit/>
          </a:bodyPr>
          <a:lstStyle/>
          <a:p>
            <a:pPr>
              <a:lnSpc>
                <a:spcPts val="3480"/>
              </a:lnSpc>
            </a:pPr>
            <a:r>
              <a:rPr lang="en-CA" sz="2400" b="1" dirty="0"/>
              <a:t>For </a:t>
            </a:r>
            <a:r>
              <a:rPr lang="en-CA" sz="2400" b="1" i="1" dirty="0">
                <a:solidFill>
                  <a:schemeClr val="accent5"/>
                </a:solidFill>
              </a:rPr>
              <a:t>implementability</a:t>
            </a:r>
            <a:r>
              <a:rPr lang="en-CA" sz="2400" b="1" dirty="0"/>
              <a:t>, an </a:t>
            </a:r>
            <a:r>
              <a:rPr lang="en-CA" sz="2400" b="1" dirty="0">
                <a:solidFill>
                  <a:schemeClr val="accent5"/>
                </a:solidFill>
              </a:rPr>
              <a:t>opt-out/</a:t>
            </a:r>
            <a:r>
              <a:rPr lang="en-CA" sz="2400" b="1" u="sng" dirty="0">
                <a:solidFill>
                  <a:schemeClr val="accent5"/>
                </a:solidFill>
              </a:rPr>
              <a:t>no</a:t>
            </a:r>
            <a:r>
              <a:rPr lang="en-CA" sz="2400" b="1" dirty="0">
                <a:solidFill>
                  <a:schemeClr val="accent5"/>
                </a:solidFill>
              </a:rPr>
              <a:t>-BTG/whole-network/care-purpose </a:t>
            </a:r>
            <a:r>
              <a:rPr lang="en-CA" sz="2400" b="1" dirty="0"/>
              <a:t>consent policy is </a:t>
            </a:r>
            <a:r>
              <a:rPr lang="en-CA" sz="2400" b="1" i="1" dirty="0">
                <a:solidFill>
                  <a:schemeClr val="accent5"/>
                </a:solidFill>
              </a:rPr>
              <a:t>highly</a:t>
            </a:r>
            <a:r>
              <a:rPr lang="en-CA" sz="2400" b="1" i="1" dirty="0"/>
              <a:t> </a:t>
            </a:r>
            <a:r>
              <a:rPr lang="en-CA" sz="2400" b="1" dirty="0"/>
              <a:t>recommended:</a:t>
            </a:r>
          </a:p>
          <a:p>
            <a:pPr lvl="1">
              <a:lnSpc>
                <a:spcPts val="3480"/>
              </a:lnSpc>
            </a:pPr>
            <a:r>
              <a:rPr lang="en-CA" sz="2400" b="1" dirty="0"/>
              <a:t>By default, a patient’s data </a:t>
            </a:r>
            <a:r>
              <a:rPr lang="en-CA" sz="2400" b="1" u="sng" dirty="0">
                <a:solidFill>
                  <a:schemeClr val="accent5"/>
                </a:solidFill>
              </a:rPr>
              <a:t>will</a:t>
            </a:r>
            <a:r>
              <a:rPr lang="en-CA" sz="2400" b="1" dirty="0">
                <a:solidFill>
                  <a:schemeClr val="accent5"/>
                </a:solidFill>
              </a:rPr>
              <a:t> be shared </a:t>
            </a:r>
            <a:r>
              <a:rPr lang="en-CA" sz="2400" b="1" dirty="0"/>
              <a:t>within the </a:t>
            </a:r>
            <a:r>
              <a:rPr lang="en-CA" sz="2400" b="1" dirty="0">
                <a:solidFill>
                  <a:schemeClr val="accent5"/>
                </a:solidFill>
              </a:rPr>
              <a:t>entire</a:t>
            </a:r>
            <a:r>
              <a:rPr lang="en-CA" sz="2400" b="1" dirty="0"/>
              <a:t> care delivery network for the </a:t>
            </a:r>
            <a:r>
              <a:rPr lang="en-CA" sz="2400" b="1" dirty="0">
                <a:solidFill>
                  <a:schemeClr val="accent5"/>
                </a:solidFill>
              </a:rPr>
              <a:t>purpose</a:t>
            </a:r>
            <a:r>
              <a:rPr lang="en-CA" sz="2400" b="1" dirty="0"/>
              <a:t> of </a:t>
            </a:r>
            <a:r>
              <a:rPr lang="en-CA" sz="2400" b="1" dirty="0">
                <a:solidFill>
                  <a:schemeClr val="accent5"/>
                </a:solidFill>
              </a:rPr>
              <a:t>delivering care </a:t>
            </a:r>
            <a:r>
              <a:rPr lang="en-CA" sz="2400" b="1" dirty="0"/>
              <a:t>with </a:t>
            </a:r>
            <a:r>
              <a:rPr lang="en-CA" sz="2400" b="1" dirty="0">
                <a:solidFill>
                  <a:schemeClr val="accent5"/>
                </a:solidFill>
              </a:rPr>
              <a:t>no</a:t>
            </a:r>
            <a:r>
              <a:rPr lang="en-CA" sz="2400" b="1" dirty="0"/>
              <a:t> overrides.</a:t>
            </a:r>
          </a:p>
          <a:p>
            <a:pPr lvl="1">
              <a:lnSpc>
                <a:spcPts val="3480"/>
              </a:lnSpc>
            </a:pPr>
            <a:r>
              <a:rPr lang="en-CA" sz="2400" b="1" dirty="0"/>
              <a:t>A person </a:t>
            </a:r>
            <a:r>
              <a:rPr lang="en-CA" sz="2400" b="1" u="sng" dirty="0">
                <a:solidFill>
                  <a:schemeClr val="accent5"/>
                </a:solidFill>
              </a:rPr>
              <a:t>must</a:t>
            </a:r>
            <a:r>
              <a:rPr lang="en-CA" sz="2400" b="1" dirty="0"/>
              <a:t> have the right to </a:t>
            </a:r>
            <a:r>
              <a:rPr lang="en-CA" sz="2400" b="1" dirty="0">
                <a:solidFill>
                  <a:schemeClr val="accent5"/>
                </a:solidFill>
              </a:rPr>
              <a:t>withdraw</a:t>
            </a:r>
            <a:r>
              <a:rPr lang="en-CA" sz="2400" b="1" dirty="0"/>
              <a:t> their consent to have their data </a:t>
            </a:r>
            <a:r>
              <a:rPr lang="en-CA" sz="2400" b="1" dirty="0">
                <a:solidFill>
                  <a:schemeClr val="accent5"/>
                </a:solidFill>
              </a:rPr>
              <a:t>shared</a:t>
            </a:r>
            <a:r>
              <a:rPr lang="en-CA" sz="2400" b="1" dirty="0"/>
              <a:t>. They </a:t>
            </a:r>
            <a:r>
              <a:rPr lang="en-CA" sz="2400" b="1" i="1" dirty="0">
                <a:solidFill>
                  <a:schemeClr val="accent5"/>
                </a:solidFill>
              </a:rPr>
              <a:t>cannot</a:t>
            </a:r>
            <a:r>
              <a:rPr lang="en-CA" sz="2400" b="1" dirty="0">
                <a:solidFill>
                  <a:schemeClr val="accent5"/>
                </a:solidFill>
              </a:rPr>
              <a:t> withdraw </a:t>
            </a:r>
            <a:r>
              <a:rPr lang="en-CA" sz="2400" b="1" dirty="0"/>
              <a:t>their consent to have their data </a:t>
            </a:r>
            <a:r>
              <a:rPr lang="en-CA" sz="2400" b="1" dirty="0">
                <a:solidFill>
                  <a:schemeClr val="accent5"/>
                </a:solidFill>
              </a:rPr>
              <a:t>collected</a:t>
            </a:r>
            <a:r>
              <a:rPr lang="en-CA" sz="2400" b="1" dirty="0"/>
              <a:t>.</a:t>
            </a:r>
          </a:p>
          <a:p>
            <a:pPr>
              <a:lnSpc>
                <a:spcPts val="3480"/>
              </a:lnSpc>
            </a:pPr>
            <a:r>
              <a:rPr lang="en-CA" sz="2400" b="1" dirty="0"/>
              <a:t>As a matter of </a:t>
            </a:r>
            <a:r>
              <a:rPr lang="en-CA" sz="2400" b="1" dirty="0">
                <a:solidFill>
                  <a:schemeClr val="accent5"/>
                </a:solidFill>
              </a:rPr>
              <a:t>governance</a:t>
            </a:r>
            <a:r>
              <a:rPr lang="en-CA" sz="2400" b="1" dirty="0"/>
              <a:t>, and to fulfill its fiduciary duties, the MOH (via the HIE) should be legislated as a </a:t>
            </a:r>
            <a:r>
              <a:rPr lang="en-CA" sz="2400" b="1" dirty="0">
                <a:solidFill>
                  <a:schemeClr val="accent5"/>
                </a:solidFill>
              </a:rPr>
              <a:t>mandatory</a:t>
            </a:r>
            <a:r>
              <a:rPr lang="en-CA" sz="2400" b="1" dirty="0"/>
              <a:t> custodian.</a:t>
            </a:r>
          </a:p>
          <a:p>
            <a:pPr>
              <a:lnSpc>
                <a:spcPts val="3480"/>
              </a:lnSpc>
            </a:pPr>
            <a:r>
              <a:rPr lang="en-CA" sz="2400" b="1" dirty="0"/>
              <a:t>By </a:t>
            </a:r>
            <a:r>
              <a:rPr lang="en-CA" sz="2400" b="1" dirty="0">
                <a:solidFill>
                  <a:schemeClr val="accent5"/>
                </a:solidFill>
              </a:rPr>
              <a:t>default</a:t>
            </a:r>
            <a:r>
              <a:rPr lang="en-CA" sz="2400" b="1" dirty="0"/>
              <a:t>, and with only a few exceptions, a Custodian should permit a person to have access to </a:t>
            </a:r>
            <a:r>
              <a:rPr lang="en-CA" sz="2400" b="1" dirty="0">
                <a:solidFill>
                  <a:schemeClr val="accent5"/>
                </a:solidFill>
              </a:rPr>
              <a:t>their </a:t>
            </a:r>
            <a:r>
              <a:rPr lang="en-CA" sz="2400" b="1" u="sng" dirty="0">
                <a:solidFill>
                  <a:schemeClr val="accent5"/>
                </a:solidFill>
              </a:rPr>
              <a:t>own</a:t>
            </a:r>
            <a:r>
              <a:rPr lang="en-CA" sz="2400" b="1" dirty="0">
                <a:solidFill>
                  <a:schemeClr val="accent5"/>
                </a:solidFill>
              </a:rPr>
              <a:t> </a:t>
            </a:r>
            <a:r>
              <a:rPr lang="en-CA" sz="2400" b="1" dirty="0"/>
              <a:t>health data.</a:t>
            </a:r>
          </a:p>
        </p:txBody>
      </p:sp>
      <p:sp>
        <p:nvSpPr>
          <p:cNvPr id="3" name="Slide Number Placeholder 2">
            <a:extLst>
              <a:ext uri="{FF2B5EF4-FFF2-40B4-BE49-F238E27FC236}">
                <a16:creationId xmlns:a16="http://schemas.microsoft.com/office/drawing/2014/main" id="{C9B11870-5892-7264-52F4-CAE94D0F49E7}"/>
              </a:ext>
            </a:extLst>
          </p:cNvPr>
          <p:cNvSpPr>
            <a:spLocks noGrp="1"/>
          </p:cNvSpPr>
          <p:nvPr>
            <p:ph type="sldNum" sz="quarter" idx="12"/>
          </p:nvPr>
        </p:nvSpPr>
        <p:spPr/>
        <p:txBody>
          <a:bodyPr/>
          <a:lstStyle/>
          <a:p>
            <a:fld id="{6734F48E-A456-4E2F-B17E-509464F7A050}" type="slidenum">
              <a:rPr lang="en-CA" smtClean="0"/>
              <a:pPr/>
              <a:t>95</a:t>
            </a:fld>
            <a:endParaRPr lang="en-CA"/>
          </a:p>
        </p:txBody>
      </p:sp>
    </p:spTree>
    <p:extLst>
      <p:ext uri="{BB962C8B-B14F-4D97-AF65-F5344CB8AC3E}">
        <p14:creationId xmlns:p14="http://schemas.microsoft.com/office/powerpoint/2010/main" val="3571543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5F302798-87A7-22CA-FD67-249E9190D52F}"/>
              </a:ext>
            </a:extLst>
          </p:cNvPr>
          <p:cNvSpPr/>
          <p:nvPr/>
        </p:nvSpPr>
        <p:spPr>
          <a:xfrm>
            <a:off x="9374048" y="2812117"/>
            <a:ext cx="3413760" cy="3456384"/>
          </a:xfrm>
          <a:prstGeom prst="cloud">
            <a:avLst/>
          </a:prstGeom>
          <a:solidFill>
            <a:schemeClr val="bg1"/>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5" name="Title 4">
            <a:extLst>
              <a:ext uri="{FF2B5EF4-FFF2-40B4-BE49-F238E27FC236}">
                <a16:creationId xmlns:a16="http://schemas.microsoft.com/office/drawing/2014/main" id="{E3701EC9-C052-D541-5C44-A5779B584704}"/>
              </a:ext>
            </a:extLst>
          </p:cNvPr>
          <p:cNvSpPr>
            <a:spLocks noGrp="1"/>
          </p:cNvSpPr>
          <p:nvPr>
            <p:ph type="title"/>
          </p:nvPr>
        </p:nvSpPr>
        <p:spPr/>
        <p:txBody>
          <a:bodyPr/>
          <a:lstStyle/>
          <a:p>
            <a:r>
              <a:rPr lang="en-CA" dirty="0"/>
              <a:t>DATA </a:t>
            </a:r>
            <a:r>
              <a:rPr lang="en-CA" b="1" dirty="0"/>
              <a:t>SHARING</a:t>
            </a:r>
          </a:p>
        </p:txBody>
      </p:sp>
      <p:sp>
        <p:nvSpPr>
          <p:cNvPr id="4" name="Slide Number Placeholder 3">
            <a:extLst>
              <a:ext uri="{FF2B5EF4-FFF2-40B4-BE49-F238E27FC236}">
                <a16:creationId xmlns:a16="http://schemas.microsoft.com/office/drawing/2014/main" id="{E9815B41-B595-7938-CF00-8DB77ABD2609}"/>
              </a:ext>
            </a:extLst>
          </p:cNvPr>
          <p:cNvSpPr>
            <a:spLocks noGrp="1"/>
          </p:cNvSpPr>
          <p:nvPr>
            <p:ph type="sldNum" sz="quarter" idx="12"/>
          </p:nvPr>
        </p:nvSpPr>
        <p:spPr/>
        <p:txBody>
          <a:bodyPr/>
          <a:lstStyle/>
          <a:p>
            <a:fld id="{6734F48E-A456-4E2F-B17E-509464F7A050}" type="slidenum">
              <a:rPr lang="en-CA" smtClean="0"/>
              <a:pPr/>
              <a:t>96</a:t>
            </a:fld>
            <a:endParaRPr lang="en-CA"/>
          </a:p>
        </p:txBody>
      </p:sp>
      <p:pic>
        <p:nvPicPr>
          <p:cNvPr id="6" name="Picture 5">
            <a:extLst>
              <a:ext uri="{FF2B5EF4-FFF2-40B4-BE49-F238E27FC236}">
                <a16:creationId xmlns:a16="http://schemas.microsoft.com/office/drawing/2014/main" id="{78985455-67E1-4A52-8105-79AE9D647E7E}"/>
              </a:ext>
            </a:extLst>
          </p:cNvPr>
          <p:cNvPicPr>
            <a:picLocks noChangeAspect="1"/>
          </p:cNvPicPr>
          <p:nvPr/>
        </p:nvPicPr>
        <p:blipFill>
          <a:blip r:embed="rId2"/>
          <a:stretch>
            <a:fillRect/>
          </a:stretch>
        </p:blipFill>
        <p:spPr>
          <a:xfrm>
            <a:off x="1698576" y="1251973"/>
            <a:ext cx="10657210" cy="6197578"/>
          </a:xfrm>
          <a:prstGeom prst="rect">
            <a:avLst/>
          </a:prstGeom>
        </p:spPr>
      </p:pic>
      <p:sp>
        <p:nvSpPr>
          <p:cNvPr id="8" name="TextBox 7">
            <a:extLst>
              <a:ext uri="{FF2B5EF4-FFF2-40B4-BE49-F238E27FC236}">
                <a16:creationId xmlns:a16="http://schemas.microsoft.com/office/drawing/2014/main" id="{DDF8171E-2ACD-E8B8-E29C-645F3CF6A79C}"/>
              </a:ext>
            </a:extLst>
          </p:cNvPr>
          <p:cNvSpPr txBox="1"/>
          <p:nvPr/>
        </p:nvSpPr>
        <p:spPr>
          <a:xfrm>
            <a:off x="12826771" y="3996819"/>
            <a:ext cx="1092800" cy="707886"/>
          </a:xfrm>
          <a:prstGeom prst="rect">
            <a:avLst/>
          </a:prstGeom>
          <a:noFill/>
        </p:spPr>
        <p:txBody>
          <a:bodyPr wrap="none" rtlCol="0">
            <a:spAutoFit/>
          </a:bodyPr>
          <a:lstStyle/>
          <a:p>
            <a:pPr algn="l"/>
            <a:r>
              <a:rPr lang="en-CA" sz="2000" b="1" dirty="0">
                <a:solidFill>
                  <a:schemeClr val="accent1">
                    <a:lumMod val="60000"/>
                    <a:lumOff val="40000"/>
                  </a:schemeClr>
                </a:solidFill>
              </a:rPr>
              <a:t>National</a:t>
            </a:r>
          </a:p>
          <a:p>
            <a:pPr algn="l"/>
            <a:r>
              <a:rPr lang="en-CA" sz="2000" b="1" dirty="0">
                <a:solidFill>
                  <a:schemeClr val="accent1">
                    <a:lumMod val="60000"/>
                    <a:lumOff val="40000"/>
                  </a:schemeClr>
                </a:solidFill>
              </a:rPr>
              <a:t>HIE</a:t>
            </a:r>
          </a:p>
        </p:txBody>
      </p:sp>
      <p:sp>
        <p:nvSpPr>
          <p:cNvPr id="2" name="Speech Bubble: Rectangle 1">
            <a:extLst>
              <a:ext uri="{FF2B5EF4-FFF2-40B4-BE49-F238E27FC236}">
                <a16:creationId xmlns:a16="http://schemas.microsoft.com/office/drawing/2014/main" id="{822F4CD5-3346-6FD5-49B2-9364CDA9336B}"/>
              </a:ext>
            </a:extLst>
          </p:cNvPr>
          <p:cNvSpPr/>
          <p:nvPr/>
        </p:nvSpPr>
        <p:spPr>
          <a:xfrm>
            <a:off x="442703" y="5676831"/>
            <a:ext cx="3702577" cy="1772481"/>
          </a:xfrm>
          <a:prstGeom prst="wedgeRectCallout">
            <a:avLst>
              <a:gd name="adj1" fmla="val 125515"/>
              <a:gd name="adj2" fmla="val -12623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00" dirty="0">
                <a:solidFill>
                  <a:schemeClr val="tx2"/>
                </a:solidFill>
              </a:rPr>
              <a:t>To support care </a:t>
            </a:r>
            <a:r>
              <a:rPr lang="en-CA" sz="1800" b="1" dirty="0">
                <a:solidFill>
                  <a:schemeClr val="accent5"/>
                </a:solidFill>
              </a:rPr>
              <a:t>quality</a:t>
            </a:r>
            <a:r>
              <a:rPr lang="en-CA" sz="1800" dirty="0">
                <a:solidFill>
                  <a:schemeClr val="tx2"/>
                </a:solidFill>
              </a:rPr>
              <a:t> and patient </a:t>
            </a:r>
            <a:r>
              <a:rPr lang="en-CA" sz="1800" b="1" dirty="0">
                <a:solidFill>
                  <a:schemeClr val="accent5"/>
                </a:solidFill>
              </a:rPr>
              <a:t>safety</a:t>
            </a:r>
            <a:r>
              <a:rPr lang="en-CA" sz="1800" dirty="0">
                <a:solidFill>
                  <a:schemeClr val="tx2"/>
                </a:solidFill>
              </a:rPr>
              <a:t>, the recommended </a:t>
            </a:r>
            <a:r>
              <a:rPr lang="en-CA" sz="1800" b="1" dirty="0">
                <a:solidFill>
                  <a:schemeClr val="accent5"/>
                </a:solidFill>
              </a:rPr>
              <a:t>default</a:t>
            </a:r>
            <a:r>
              <a:rPr lang="en-CA" sz="1800" dirty="0">
                <a:solidFill>
                  <a:schemeClr val="tx2"/>
                </a:solidFill>
              </a:rPr>
              <a:t> is to </a:t>
            </a:r>
            <a:r>
              <a:rPr lang="en-CA" sz="1800" b="1" u="sng" dirty="0">
                <a:solidFill>
                  <a:schemeClr val="accent5"/>
                </a:solidFill>
              </a:rPr>
              <a:t>share</a:t>
            </a:r>
            <a:r>
              <a:rPr lang="en-CA" sz="1800" dirty="0">
                <a:solidFill>
                  <a:schemeClr val="tx2"/>
                </a:solidFill>
              </a:rPr>
              <a:t> unless a person has </a:t>
            </a:r>
            <a:r>
              <a:rPr lang="en-CA" sz="1800" b="1" dirty="0">
                <a:solidFill>
                  <a:schemeClr val="accent5"/>
                </a:solidFill>
              </a:rPr>
              <a:t>explicitly withdrawn</a:t>
            </a:r>
            <a:r>
              <a:rPr lang="en-CA" sz="1800" dirty="0">
                <a:solidFill>
                  <a:schemeClr val="accent5"/>
                </a:solidFill>
              </a:rPr>
              <a:t> </a:t>
            </a:r>
            <a:r>
              <a:rPr lang="en-CA" sz="1800" dirty="0">
                <a:solidFill>
                  <a:schemeClr val="tx2"/>
                </a:solidFill>
              </a:rPr>
              <a:t>their consent.</a:t>
            </a:r>
          </a:p>
        </p:txBody>
      </p:sp>
      <p:sp>
        <p:nvSpPr>
          <p:cNvPr id="3" name="Speech Bubble: Rectangle 2">
            <a:extLst>
              <a:ext uri="{FF2B5EF4-FFF2-40B4-BE49-F238E27FC236}">
                <a16:creationId xmlns:a16="http://schemas.microsoft.com/office/drawing/2014/main" id="{72F81D88-5A2A-FBC7-8EE1-F40ECF994C44}"/>
              </a:ext>
            </a:extLst>
          </p:cNvPr>
          <p:cNvSpPr/>
          <p:nvPr/>
        </p:nvSpPr>
        <p:spPr>
          <a:xfrm>
            <a:off x="10104704" y="488114"/>
            <a:ext cx="3272096" cy="1073797"/>
          </a:xfrm>
          <a:prstGeom prst="wedgeRectCallout">
            <a:avLst>
              <a:gd name="adj1" fmla="val 10137"/>
              <a:gd name="adj2" fmla="val 27963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00" dirty="0">
                <a:solidFill>
                  <a:schemeClr val="tx2"/>
                </a:solidFill>
              </a:rPr>
              <a:t>As a matter of fiduciary duty, </a:t>
            </a:r>
            <a:r>
              <a:rPr lang="en-CA" sz="1800" b="1" u="sng" dirty="0">
                <a:solidFill>
                  <a:schemeClr val="accent5"/>
                </a:solidFill>
              </a:rPr>
              <a:t>all</a:t>
            </a:r>
            <a:r>
              <a:rPr lang="en-CA" sz="1800" dirty="0">
                <a:solidFill>
                  <a:schemeClr val="tx2"/>
                </a:solidFill>
              </a:rPr>
              <a:t> patient data should be  persisted to the MOH’s </a:t>
            </a:r>
            <a:r>
              <a:rPr lang="en-CA" sz="1800" b="1" dirty="0">
                <a:solidFill>
                  <a:schemeClr val="accent5"/>
                </a:solidFill>
              </a:rPr>
              <a:t>HIE</a:t>
            </a:r>
            <a:r>
              <a:rPr lang="en-CA" sz="1800" dirty="0">
                <a:solidFill>
                  <a:schemeClr val="tx2"/>
                </a:solidFill>
              </a:rPr>
              <a:t>.</a:t>
            </a:r>
          </a:p>
        </p:txBody>
      </p:sp>
      <p:sp>
        <p:nvSpPr>
          <p:cNvPr id="9" name="Speech Bubble: Rectangle 8">
            <a:extLst>
              <a:ext uri="{FF2B5EF4-FFF2-40B4-BE49-F238E27FC236}">
                <a16:creationId xmlns:a16="http://schemas.microsoft.com/office/drawing/2014/main" id="{091DB2C0-B5B2-1AD1-C624-CDF648D1B5F5}"/>
              </a:ext>
            </a:extLst>
          </p:cNvPr>
          <p:cNvSpPr/>
          <p:nvPr/>
        </p:nvSpPr>
        <p:spPr>
          <a:xfrm>
            <a:off x="10104704" y="6402346"/>
            <a:ext cx="3272096" cy="1046966"/>
          </a:xfrm>
          <a:prstGeom prst="wedgeRectCallout">
            <a:avLst>
              <a:gd name="adj1" fmla="val 10421"/>
              <a:gd name="adj2" fmla="val -22828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00" dirty="0">
                <a:solidFill>
                  <a:schemeClr val="tx2"/>
                </a:solidFill>
              </a:rPr>
              <a:t>As a practical matter, the MOH may decide to operate a </a:t>
            </a:r>
            <a:r>
              <a:rPr lang="en-CA" sz="1800" b="1" dirty="0">
                <a:solidFill>
                  <a:schemeClr val="accent5"/>
                </a:solidFill>
              </a:rPr>
              <a:t>patient portal</a:t>
            </a:r>
            <a:r>
              <a:rPr lang="en-CA" sz="1800" b="1" dirty="0">
                <a:solidFill>
                  <a:schemeClr val="tx2"/>
                </a:solidFill>
              </a:rPr>
              <a:t>.</a:t>
            </a:r>
            <a:endParaRPr lang="en-CA" sz="1800" dirty="0">
              <a:solidFill>
                <a:schemeClr val="tx2"/>
              </a:solidFill>
            </a:endParaRPr>
          </a:p>
        </p:txBody>
      </p:sp>
    </p:spTree>
    <p:extLst>
      <p:ext uri="{BB962C8B-B14F-4D97-AF65-F5344CB8AC3E}">
        <p14:creationId xmlns:p14="http://schemas.microsoft.com/office/powerpoint/2010/main" val="41812621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F53CC-F760-2332-8EB2-FAC79BEEA5B0}"/>
              </a:ext>
            </a:extLst>
          </p:cNvPr>
          <p:cNvSpPr>
            <a:spLocks noGrp="1"/>
          </p:cNvSpPr>
          <p:nvPr>
            <p:ph type="title"/>
          </p:nvPr>
        </p:nvSpPr>
        <p:spPr/>
        <p:txBody>
          <a:bodyPr/>
          <a:lstStyle/>
          <a:p>
            <a:r>
              <a:rPr lang="en-CA" dirty="0"/>
              <a:t>DATA </a:t>
            </a:r>
            <a:r>
              <a:rPr lang="en-CA" b="1" dirty="0"/>
              <a:t>BLOCKING</a:t>
            </a:r>
          </a:p>
        </p:txBody>
      </p:sp>
      <p:sp>
        <p:nvSpPr>
          <p:cNvPr id="3" name="Content Placeholder 2">
            <a:extLst>
              <a:ext uri="{FF2B5EF4-FFF2-40B4-BE49-F238E27FC236}">
                <a16:creationId xmlns:a16="http://schemas.microsoft.com/office/drawing/2014/main" id="{004B8CFB-71DB-4968-7992-9AD6607CCDA9}"/>
              </a:ext>
            </a:extLst>
          </p:cNvPr>
          <p:cNvSpPr>
            <a:spLocks noGrp="1"/>
          </p:cNvSpPr>
          <p:nvPr>
            <p:ph idx="1"/>
          </p:nvPr>
        </p:nvSpPr>
        <p:spPr>
          <a:xfrm>
            <a:off x="731520" y="1920243"/>
            <a:ext cx="12272312" cy="5431155"/>
          </a:xfrm>
        </p:spPr>
        <p:txBody>
          <a:bodyPr>
            <a:normAutofit/>
          </a:bodyPr>
          <a:lstStyle/>
          <a:p>
            <a:pPr>
              <a:lnSpc>
                <a:spcPts val="4440"/>
              </a:lnSpc>
            </a:pPr>
            <a:r>
              <a:rPr lang="en-CA" sz="2800" b="1" dirty="0"/>
              <a:t>Many jurisdictions have struggled with challenges of private sector care provider </a:t>
            </a:r>
            <a:r>
              <a:rPr lang="en-CA" sz="2800" b="1" dirty="0">
                <a:solidFill>
                  <a:schemeClr val="accent5"/>
                </a:solidFill>
              </a:rPr>
              <a:t>data blocking </a:t>
            </a:r>
            <a:r>
              <a:rPr lang="en-CA" sz="2800" b="1" dirty="0"/>
              <a:t>– where patient health data is </a:t>
            </a:r>
            <a:r>
              <a:rPr lang="en-CA" sz="2800" b="1" i="1" dirty="0"/>
              <a:t>intentionally</a:t>
            </a:r>
            <a:r>
              <a:rPr lang="en-CA" sz="2800" b="1" dirty="0"/>
              <a:t> </a:t>
            </a:r>
            <a:r>
              <a:rPr lang="en-CA" sz="2800" b="1" dirty="0">
                <a:solidFill>
                  <a:schemeClr val="accent5"/>
                </a:solidFill>
              </a:rPr>
              <a:t>not</a:t>
            </a:r>
            <a:r>
              <a:rPr lang="en-CA" sz="2800" b="1" dirty="0"/>
              <a:t> shared to the HIE.</a:t>
            </a:r>
          </a:p>
          <a:p>
            <a:pPr>
              <a:lnSpc>
                <a:spcPts val="4440"/>
              </a:lnSpc>
            </a:pPr>
            <a:r>
              <a:rPr lang="en-CA" sz="2800" b="1" dirty="0"/>
              <a:t>It can be useful to frame this as a </a:t>
            </a:r>
            <a:r>
              <a:rPr lang="en-CA" sz="2800" b="1" dirty="0">
                <a:solidFill>
                  <a:schemeClr val="accent5"/>
                </a:solidFill>
              </a:rPr>
              <a:t>patient rights </a:t>
            </a:r>
            <a:r>
              <a:rPr lang="en-CA" sz="2800" b="1" dirty="0"/>
              <a:t>issue. Each person has a right to </a:t>
            </a:r>
            <a:r>
              <a:rPr lang="en-CA" sz="2800" b="1" dirty="0">
                <a:solidFill>
                  <a:schemeClr val="accent5"/>
                </a:solidFill>
              </a:rPr>
              <a:t>patient-safe, high-quality care</a:t>
            </a:r>
            <a:r>
              <a:rPr lang="en-CA" sz="2800" b="1" dirty="0"/>
              <a:t>; this right relies on their health data being </a:t>
            </a:r>
            <a:r>
              <a:rPr lang="en-CA" sz="2800" b="1" dirty="0">
                <a:solidFill>
                  <a:schemeClr val="accent5"/>
                </a:solidFill>
              </a:rPr>
              <a:t>shared</a:t>
            </a:r>
            <a:r>
              <a:rPr lang="en-CA" sz="2800" b="1" dirty="0"/>
              <a:t> within the care delivery network.</a:t>
            </a:r>
          </a:p>
          <a:p>
            <a:pPr>
              <a:lnSpc>
                <a:spcPts val="4440"/>
              </a:lnSpc>
            </a:pPr>
            <a:r>
              <a:rPr lang="en-CA" sz="2800" b="1" dirty="0"/>
              <a:t>National legislation defending patient quality of care can serve as </a:t>
            </a:r>
            <a:r>
              <a:rPr lang="en-CA" sz="2800" b="1" dirty="0">
                <a:solidFill>
                  <a:schemeClr val="accent5"/>
                </a:solidFill>
              </a:rPr>
              <a:t>anti-data-hoarding legislation</a:t>
            </a:r>
            <a:r>
              <a:rPr lang="en-CA" sz="2800" b="1" dirty="0"/>
              <a:t>. </a:t>
            </a:r>
          </a:p>
        </p:txBody>
      </p:sp>
      <p:sp>
        <p:nvSpPr>
          <p:cNvPr id="4" name="Slide Number Placeholder 3">
            <a:extLst>
              <a:ext uri="{FF2B5EF4-FFF2-40B4-BE49-F238E27FC236}">
                <a16:creationId xmlns:a16="http://schemas.microsoft.com/office/drawing/2014/main" id="{57F7E9AD-AED7-7F4B-9B83-66A42B2C17E0}"/>
              </a:ext>
            </a:extLst>
          </p:cNvPr>
          <p:cNvSpPr>
            <a:spLocks noGrp="1"/>
          </p:cNvSpPr>
          <p:nvPr>
            <p:ph type="sldNum" sz="quarter" idx="12"/>
          </p:nvPr>
        </p:nvSpPr>
        <p:spPr/>
        <p:txBody>
          <a:bodyPr/>
          <a:lstStyle/>
          <a:p>
            <a:fld id="{6734F48E-A456-4E2F-B17E-509464F7A050}" type="slidenum">
              <a:rPr lang="en-CA" smtClean="0"/>
              <a:pPr/>
              <a:t>97</a:t>
            </a:fld>
            <a:endParaRPr lang="en-CA"/>
          </a:p>
        </p:txBody>
      </p:sp>
    </p:spTree>
    <p:extLst>
      <p:ext uri="{BB962C8B-B14F-4D97-AF65-F5344CB8AC3E}">
        <p14:creationId xmlns:p14="http://schemas.microsoft.com/office/powerpoint/2010/main" val="38596867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94F5E78-353B-B390-77A3-75BDFCBD5FE1}"/>
              </a:ext>
            </a:extLst>
          </p:cNvPr>
          <p:cNvSpPr>
            <a:spLocks noGrp="1"/>
          </p:cNvSpPr>
          <p:nvPr>
            <p:ph type="title"/>
          </p:nvPr>
        </p:nvSpPr>
        <p:spPr/>
        <p:txBody>
          <a:bodyPr/>
          <a:lstStyle/>
          <a:p>
            <a:r>
              <a:rPr lang="en-CA" dirty="0"/>
              <a:t>SYSTEMS ENGINEERING PRINCIPLES</a:t>
            </a:r>
          </a:p>
        </p:txBody>
      </p:sp>
      <p:sp>
        <p:nvSpPr>
          <p:cNvPr id="4" name="Slide Number Placeholder 3">
            <a:extLst>
              <a:ext uri="{FF2B5EF4-FFF2-40B4-BE49-F238E27FC236}">
                <a16:creationId xmlns:a16="http://schemas.microsoft.com/office/drawing/2014/main" id="{1B46F01C-45E7-8B75-A3CE-F59D1840FD1A}"/>
              </a:ext>
            </a:extLst>
          </p:cNvPr>
          <p:cNvSpPr>
            <a:spLocks noGrp="1"/>
          </p:cNvSpPr>
          <p:nvPr>
            <p:ph type="sldNum" sz="quarter" idx="12"/>
          </p:nvPr>
        </p:nvSpPr>
        <p:spPr/>
        <p:txBody>
          <a:bodyPr/>
          <a:lstStyle/>
          <a:p>
            <a:fld id="{6734F48E-A456-4E2F-B17E-509464F7A050}" type="slidenum">
              <a:rPr lang="en-CA" smtClean="0"/>
              <a:pPr/>
              <a:t>98</a:t>
            </a:fld>
            <a:endParaRPr lang="en-CA"/>
          </a:p>
        </p:txBody>
      </p:sp>
      <p:sp>
        <p:nvSpPr>
          <p:cNvPr id="7" name="TextBox 6">
            <a:extLst>
              <a:ext uri="{FF2B5EF4-FFF2-40B4-BE49-F238E27FC236}">
                <a16:creationId xmlns:a16="http://schemas.microsoft.com/office/drawing/2014/main" id="{69E15592-3D8E-05EB-ADA2-955B19D58534}"/>
              </a:ext>
            </a:extLst>
          </p:cNvPr>
          <p:cNvSpPr txBox="1"/>
          <p:nvPr/>
        </p:nvSpPr>
        <p:spPr>
          <a:xfrm>
            <a:off x="5701815" y="2376636"/>
            <a:ext cx="5976664" cy="1077218"/>
          </a:xfrm>
          <a:prstGeom prst="rect">
            <a:avLst/>
          </a:prstGeom>
          <a:noFill/>
        </p:spPr>
        <p:txBody>
          <a:bodyPr wrap="square" rtlCol="0">
            <a:spAutoFit/>
          </a:bodyPr>
          <a:lstStyle/>
          <a:p>
            <a:pPr algn="l"/>
            <a:r>
              <a:rPr lang="en-CA" sz="3200" b="1" dirty="0">
                <a:solidFill>
                  <a:schemeClr val="accent5"/>
                </a:solidFill>
              </a:rPr>
              <a:t>Optimize</a:t>
            </a:r>
            <a:r>
              <a:rPr lang="en-CA" sz="3200" dirty="0">
                <a:solidFill>
                  <a:schemeClr val="tx2"/>
                </a:solidFill>
              </a:rPr>
              <a:t> the design around the systemic </a:t>
            </a:r>
            <a:r>
              <a:rPr lang="en-CA" sz="3200" b="1" dirty="0">
                <a:solidFill>
                  <a:schemeClr val="accent5"/>
                </a:solidFill>
              </a:rPr>
              <a:t>default</a:t>
            </a:r>
            <a:r>
              <a:rPr lang="en-CA" sz="3200" dirty="0">
                <a:solidFill>
                  <a:schemeClr val="tx2"/>
                </a:solidFill>
              </a:rPr>
              <a:t> use cases.</a:t>
            </a:r>
          </a:p>
        </p:txBody>
      </p:sp>
      <p:sp>
        <p:nvSpPr>
          <p:cNvPr id="8" name="TextBox 7">
            <a:extLst>
              <a:ext uri="{FF2B5EF4-FFF2-40B4-BE49-F238E27FC236}">
                <a16:creationId xmlns:a16="http://schemas.microsoft.com/office/drawing/2014/main" id="{EB20742B-ADFB-11D1-B39D-B7338C6B300D}"/>
              </a:ext>
            </a:extLst>
          </p:cNvPr>
          <p:cNvSpPr txBox="1"/>
          <p:nvPr/>
        </p:nvSpPr>
        <p:spPr>
          <a:xfrm>
            <a:off x="5709793" y="3744788"/>
            <a:ext cx="5976664" cy="1077218"/>
          </a:xfrm>
          <a:prstGeom prst="rect">
            <a:avLst/>
          </a:prstGeom>
          <a:noFill/>
        </p:spPr>
        <p:txBody>
          <a:bodyPr wrap="square" rtlCol="0">
            <a:spAutoFit/>
          </a:bodyPr>
          <a:lstStyle/>
          <a:p>
            <a:pPr algn="l"/>
            <a:r>
              <a:rPr lang="en-CA" sz="3200" dirty="0">
                <a:solidFill>
                  <a:schemeClr val="tx2"/>
                </a:solidFill>
              </a:rPr>
              <a:t>Introduce </a:t>
            </a:r>
            <a:r>
              <a:rPr lang="en-CA" sz="3200" b="1" dirty="0">
                <a:solidFill>
                  <a:schemeClr val="accent5"/>
                </a:solidFill>
              </a:rPr>
              <a:t>exception-based</a:t>
            </a:r>
            <a:r>
              <a:rPr lang="en-CA" sz="3200" b="1" dirty="0">
                <a:solidFill>
                  <a:schemeClr val="tx2"/>
                </a:solidFill>
              </a:rPr>
              <a:t> </a:t>
            </a:r>
            <a:r>
              <a:rPr lang="en-CA" sz="3200" dirty="0">
                <a:solidFill>
                  <a:schemeClr val="tx2"/>
                </a:solidFill>
              </a:rPr>
              <a:t>processing as needed.</a:t>
            </a:r>
          </a:p>
        </p:txBody>
      </p:sp>
      <p:sp>
        <p:nvSpPr>
          <p:cNvPr id="9" name="TextBox 8">
            <a:extLst>
              <a:ext uri="{FF2B5EF4-FFF2-40B4-BE49-F238E27FC236}">
                <a16:creationId xmlns:a16="http://schemas.microsoft.com/office/drawing/2014/main" id="{07D1D95B-A4F0-67CF-A3BC-74CEAB9C4148}"/>
              </a:ext>
            </a:extLst>
          </p:cNvPr>
          <p:cNvSpPr txBox="1"/>
          <p:nvPr/>
        </p:nvSpPr>
        <p:spPr>
          <a:xfrm>
            <a:off x="5731024" y="5043834"/>
            <a:ext cx="5976664" cy="1077218"/>
          </a:xfrm>
          <a:prstGeom prst="rect">
            <a:avLst/>
          </a:prstGeom>
          <a:noFill/>
        </p:spPr>
        <p:txBody>
          <a:bodyPr wrap="square" rtlCol="0">
            <a:spAutoFit/>
          </a:bodyPr>
          <a:lstStyle/>
          <a:p>
            <a:pPr algn="l"/>
            <a:r>
              <a:rPr lang="en-CA" sz="3200" dirty="0">
                <a:solidFill>
                  <a:schemeClr val="tx2"/>
                </a:solidFill>
              </a:rPr>
              <a:t>Exceptions are not allowed to </a:t>
            </a:r>
            <a:r>
              <a:rPr lang="en-CA" sz="3200" b="1" dirty="0">
                <a:solidFill>
                  <a:schemeClr val="accent5"/>
                </a:solidFill>
              </a:rPr>
              <a:t>break</a:t>
            </a:r>
            <a:r>
              <a:rPr lang="en-CA" sz="3200" dirty="0">
                <a:solidFill>
                  <a:schemeClr val="tx2"/>
                </a:solidFill>
              </a:rPr>
              <a:t> the system.</a:t>
            </a:r>
          </a:p>
        </p:txBody>
      </p:sp>
      <p:sp>
        <p:nvSpPr>
          <p:cNvPr id="2" name="TextBox 1">
            <a:extLst>
              <a:ext uri="{FF2B5EF4-FFF2-40B4-BE49-F238E27FC236}">
                <a16:creationId xmlns:a16="http://schemas.microsoft.com/office/drawing/2014/main" id="{B6AFFE39-7494-37F0-8785-27D444149623}"/>
              </a:ext>
            </a:extLst>
          </p:cNvPr>
          <p:cNvSpPr txBox="1"/>
          <p:nvPr/>
        </p:nvSpPr>
        <p:spPr>
          <a:xfrm>
            <a:off x="1069030" y="6812955"/>
            <a:ext cx="12699309" cy="461665"/>
          </a:xfrm>
          <a:prstGeom prst="rect">
            <a:avLst/>
          </a:prstGeom>
          <a:noFill/>
        </p:spPr>
        <p:txBody>
          <a:bodyPr wrap="none" rtlCol="0">
            <a:spAutoFit/>
          </a:bodyPr>
          <a:lstStyle/>
          <a:p>
            <a:pPr algn="ctr"/>
            <a:r>
              <a:rPr lang="en-CA" sz="2400" dirty="0">
                <a:solidFill>
                  <a:schemeClr val="tx2"/>
                </a:solidFill>
              </a:rPr>
              <a:t>Any proposed </a:t>
            </a:r>
            <a:r>
              <a:rPr lang="en-CA" sz="2400" b="1" i="1" dirty="0">
                <a:solidFill>
                  <a:schemeClr val="accent5"/>
                </a:solidFill>
              </a:rPr>
              <a:t>exceptions</a:t>
            </a:r>
            <a:r>
              <a:rPr lang="en-CA" sz="2400" dirty="0">
                <a:solidFill>
                  <a:schemeClr val="tx2"/>
                </a:solidFill>
              </a:rPr>
              <a:t> to the data-sharing policies should be mindful of these principles.</a:t>
            </a:r>
          </a:p>
        </p:txBody>
      </p:sp>
      <p:pic>
        <p:nvPicPr>
          <p:cNvPr id="5" name="Graphic 4">
            <a:extLst>
              <a:ext uri="{FF2B5EF4-FFF2-40B4-BE49-F238E27FC236}">
                <a16:creationId xmlns:a16="http://schemas.microsoft.com/office/drawing/2014/main" id="{E8BF57E0-79D8-A137-223C-D09605D97B9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flipH="1">
            <a:off x="1986608" y="2359980"/>
            <a:ext cx="2821288" cy="4314912"/>
          </a:xfrm>
          <a:prstGeom prst="rect">
            <a:avLst/>
          </a:prstGeom>
        </p:spPr>
      </p:pic>
    </p:spTree>
    <p:extLst>
      <p:ext uri="{BB962C8B-B14F-4D97-AF65-F5344CB8AC3E}">
        <p14:creationId xmlns:p14="http://schemas.microsoft.com/office/powerpoint/2010/main" val="1567655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DE38C-9D30-EF23-8DAE-1A4E4349BA3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BA25DF9-3E87-5847-6652-E09C88C8801E}"/>
              </a:ext>
            </a:extLst>
          </p:cNvPr>
          <p:cNvSpPr>
            <a:spLocks noGrp="1"/>
          </p:cNvSpPr>
          <p:nvPr>
            <p:ph type="title"/>
          </p:nvPr>
        </p:nvSpPr>
        <p:spPr/>
        <p:txBody>
          <a:bodyPr/>
          <a:lstStyle/>
          <a:p>
            <a:r>
              <a:rPr lang="en-GB" dirty="0"/>
              <a:t>KEY TAKEAWAY POINTS</a:t>
            </a:r>
          </a:p>
        </p:txBody>
      </p:sp>
      <p:sp>
        <p:nvSpPr>
          <p:cNvPr id="6" name="Content Placeholder 5">
            <a:extLst>
              <a:ext uri="{FF2B5EF4-FFF2-40B4-BE49-F238E27FC236}">
                <a16:creationId xmlns:a16="http://schemas.microsoft.com/office/drawing/2014/main" id="{DFE71578-33EF-C963-D521-B442752BDF2E}"/>
              </a:ext>
            </a:extLst>
          </p:cNvPr>
          <p:cNvSpPr>
            <a:spLocks noGrp="1"/>
          </p:cNvSpPr>
          <p:nvPr>
            <p:ph idx="1"/>
          </p:nvPr>
        </p:nvSpPr>
        <p:spPr>
          <a:xfrm>
            <a:off x="828000" y="1980000"/>
            <a:ext cx="12895912" cy="5431155"/>
          </a:xfrm>
        </p:spPr>
        <p:txBody>
          <a:bodyPr/>
          <a:lstStyle/>
          <a:p>
            <a:pPr marL="457200" indent="-457200" algn="l">
              <a:buSzPct val="75000"/>
              <a:buFont typeface="Arial" panose="020B0604020202020204" pitchFamily="34" charset="0"/>
              <a:buChar char="•"/>
            </a:pPr>
            <a:r>
              <a:rPr lang="en-CA" sz="2800" b="1" dirty="0">
                <a:solidFill>
                  <a:schemeClr val="tx2"/>
                </a:solidFill>
              </a:rPr>
              <a:t>There must be an enforceable </a:t>
            </a:r>
            <a:r>
              <a:rPr lang="en-CA" sz="2800" b="1" dirty="0">
                <a:solidFill>
                  <a:schemeClr val="accent5"/>
                </a:solidFill>
              </a:rPr>
              <a:t>legal basis </a:t>
            </a:r>
            <a:r>
              <a:rPr lang="en-CA" sz="2800" b="1" dirty="0">
                <a:solidFill>
                  <a:schemeClr val="tx2"/>
                </a:solidFill>
              </a:rPr>
              <a:t>for a national-scale health data sharing infrastructure. This legal basis must apply equally to </a:t>
            </a:r>
            <a:r>
              <a:rPr lang="en-CA" sz="2800" b="1" dirty="0">
                <a:solidFill>
                  <a:schemeClr val="accent5"/>
                </a:solidFill>
              </a:rPr>
              <a:t>both</a:t>
            </a:r>
            <a:r>
              <a:rPr lang="en-CA" sz="2800" b="1" dirty="0">
                <a:solidFill>
                  <a:schemeClr val="tx2"/>
                </a:solidFill>
              </a:rPr>
              <a:t> the public and private sector.</a:t>
            </a:r>
          </a:p>
          <a:p>
            <a:pPr marL="457200" indent="-457200" algn="l">
              <a:buSzPct val="75000"/>
              <a:buFont typeface="Arial" panose="020B0604020202020204" pitchFamily="34" charset="0"/>
              <a:buChar char="•"/>
            </a:pPr>
            <a:endParaRPr lang="en-CA" sz="1000" b="1" dirty="0">
              <a:solidFill>
                <a:schemeClr val="tx2"/>
              </a:solidFill>
            </a:endParaRPr>
          </a:p>
          <a:p>
            <a:pPr marL="457200" indent="-457200" algn="l">
              <a:buSzPct val="75000"/>
              <a:buFont typeface="Arial" panose="020B0604020202020204" pitchFamily="34" charset="0"/>
              <a:buChar char="•"/>
            </a:pPr>
            <a:r>
              <a:rPr lang="en-CA" sz="2800" b="1" dirty="0">
                <a:solidFill>
                  <a:schemeClr val="tx2"/>
                </a:solidFill>
              </a:rPr>
              <a:t>Different custodial </a:t>
            </a:r>
            <a:r>
              <a:rPr lang="en-CA" sz="2800" b="1" dirty="0">
                <a:solidFill>
                  <a:schemeClr val="accent5"/>
                </a:solidFill>
              </a:rPr>
              <a:t>rights</a:t>
            </a:r>
            <a:r>
              <a:rPr lang="en-CA" sz="2800" b="1" dirty="0">
                <a:solidFill>
                  <a:schemeClr val="tx2"/>
                </a:solidFill>
              </a:rPr>
              <a:t> and </a:t>
            </a:r>
            <a:r>
              <a:rPr lang="en-CA" sz="2800" b="1" dirty="0">
                <a:solidFill>
                  <a:schemeClr val="accent5"/>
                </a:solidFill>
              </a:rPr>
              <a:t>obligations</a:t>
            </a:r>
            <a:r>
              <a:rPr lang="en-CA" sz="2800" b="1" dirty="0">
                <a:solidFill>
                  <a:schemeClr val="tx2"/>
                </a:solidFill>
              </a:rPr>
              <a:t> will apply to different health system </a:t>
            </a:r>
            <a:r>
              <a:rPr lang="en-CA" sz="2800" b="1" dirty="0">
                <a:solidFill>
                  <a:schemeClr val="accent5"/>
                </a:solidFill>
              </a:rPr>
              <a:t>actors</a:t>
            </a:r>
            <a:r>
              <a:rPr lang="en-CA" sz="2800" b="1" dirty="0">
                <a:solidFill>
                  <a:schemeClr val="tx2"/>
                </a:solidFill>
              </a:rPr>
              <a:t>.</a:t>
            </a:r>
          </a:p>
          <a:p>
            <a:pPr marL="457200" indent="-457200" algn="l">
              <a:buSzPct val="75000"/>
              <a:buFont typeface="Arial" panose="020B0604020202020204" pitchFamily="34" charset="0"/>
              <a:buChar char="•"/>
            </a:pPr>
            <a:endParaRPr lang="en-CA" sz="1000" b="1" dirty="0">
              <a:solidFill>
                <a:schemeClr val="tx2"/>
              </a:solidFill>
            </a:endParaRPr>
          </a:p>
          <a:p>
            <a:pPr marL="457200" indent="-457200" algn="l">
              <a:buSzPct val="75000"/>
              <a:buFont typeface="Arial" panose="020B0604020202020204" pitchFamily="34" charset="0"/>
              <a:buChar char="•"/>
            </a:pPr>
            <a:r>
              <a:rPr lang="en-CA" sz="2800" b="1" dirty="0">
                <a:solidFill>
                  <a:schemeClr val="tx2"/>
                </a:solidFill>
              </a:rPr>
              <a:t>HIE operations must </a:t>
            </a:r>
            <a:r>
              <a:rPr lang="en-CA" sz="2800" b="1" dirty="0">
                <a:solidFill>
                  <a:schemeClr val="accent5"/>
                </a:solidFill>
              </a:rPr>
              <a:t>abide</a:t>
            </a:r>
            <a:r>
              <a:rPr lang="en-CA" sz="2800" b="1" dirty="0">
                <a:solidFill>
                  <a:schemeClr val="tx2"/>
                </a:solidFill>
              </a:rPr>
              <a:t> and should </a:t>
            </a:r>
            <a:r>
              <a:rPr lang="en-CA" sz="2800" b="1" dirty="0">
                <a:solidFill>
                  <a:schemeClr val="accent5"/>
                </a:solidFill>
              </a:rPr>
              <a:t>enforce</a:t>
            </a:r>
            <a:r>
              <a:rPr lang="en-CA" sz="2800" b="1" dirty="0">
                <a:solidFill>
                  <a:schemeClr val="tx2"/>
                </a:solidFill>
              </a:rPr>
              <a:t> the legal basis for data sharing. </a:t>
            </a:r>
          </a:p>
          <a:p>
            <a:pPr marL="457200" indent="-457200" algn="l">
              <a:buSzPct val="75000"/>
              <a:buFont typeface="Arial" panose="020B0604020202020204" pitchFamily="34" charset="0"/>
              <a:buChar char="•"/>
            </a:pPr>
            <a:endParaRPr lang="en-CA" sz="1000" b="1" dirty="0">
              <a:solidFill>
                <a:schemeClr val="tx2"/>
              </a:solidFill>
            </a:endParaRPr>
          </a:p>
          <a:p>
            <a:pPr marL="457200" indent="-457200" algn="l">
              <a:buSzPct val="75000"/>
              <a:buFont typeface="Arial" panose="020B0604020202020204" pitchFamily="34" charset="0"/>
              <a:buChar char="•"/>
            </a:pPr>
            <a:r>
              <a:rPr lang="en-CA" sz="2800" b="1" dirty="0">
                <a:solidFill>
                  <a:schemeClr val="tx2"/>
                </a:solidFill>
              </a:rPr>
              <a:t>If consent to </a:t>
            </a:r>
            <a:r>
              <a:rPr lang="en-CA" sz="2800" b="1" dirty="0">
                <a:solidFill>
                  <a:schemeClr val="accent5"/>
                </a:solidFill>
              </a:rPr>
              <a:t>share</a:t>
            </a:r>
            <a:r>
              <a:rPr lang="en-CA" sz="2800" b="1" dirty="0">
                <a:solidFill>
                  <a:schemeClr val="tx2"/>
                </a:solidFill>
              </a:rPr>
              <a:t> cannot be </a:t>
            </a:r>
            <a:r>
              <a:rPr lang="en-CA" sz="2800" b="1" dirty="0">
                <a:solidFill>
                  <a:schemeClr val="accent5"/>
                </a:solidFill>
              </a:rPr>
              <a:t>withdrawn</a:t>
            </a:r>
            <a:r>
              <a:rPr lang="en-CA" sz="2800" b="1" dirty="0">
                <a:solidFill>
                  <a:schemeClr val="tx2"/>
                </a:solidFill>
              </a:rPr>
              <a:t> there is no privacy. It is not possible/practical to withdraw consent to </a:t>
            </a:r>
            <a:r>
              <a:rPr lang="en-CA" sz="2800" b="1" dirty="0">
                <a:solidFill>
                  <a:schemeClr val="accent5"/>
                </a:solidFill>
              </a:rPr>
              <a:t>collect</a:t>
            </a:r>
            <a:r>
              <a:rPr lang="en-CA" sz="2800" b="1" dirty="0">
                <a:solidFill>
                  <a:schemeClr val="tx2"/>
                </a:solidFill>
              </a:rPr>
              <a:t> health information. </a:t>
            </a:r>
          </a:p>
          <a:p>
            <a:pPr marL="457200" indent="-457200" algn="l">
              <a:buSzPct val="75000"/>
              <a:buFont typeface="Arial" panose="020B0604020202020204" pitchFamily="34" charset="0"/>
              <a:buChar char="•"/>
            </a:pPr>
            <a:endParaRPr lang="en-CA" sz="1000" b="1" dirty="0">
              <a:solidFill>
                <a:schemeClr val="tx2"/>
              </a:solidFill>
            </a:endParaRPr>
          </a:p>
          <a:p>
            <a:pPr marL="457200" indent="-457200" algn="l">
              <a:buSzPct val="75000"/>
              <a:buFont typeface="Arial" panose="020B0604020202020204" pitchFamily="34" charset="0"/>
              <a:buChar char="•"/>
            </a:pPr>
            <a:r>
              <a:rPr lang="en-CA" sz="2800" b="1" dirty="0">
                <a:solidFill>
                  <a:schemeClr val="tx2"/>
                </a:solidFill>
              </a:rPr>
              <a:t>An </a:t>
            </a:r>
            <a:r>
              <a:rPr lang="en-CA" sz="2800" b="1" dirty="0">
                <a:solidFill>
                  <a:schemeClr val="accent5"/>
                </a:solidFill>
              </a:rPr>
              <a:t>opt-out</a:t>
            </a:r>
            <a:r>
              <a:rPr lang="en-CA" sz="2800" b="1" dirty="0">
                <a:solidFill>
                  <a:schemeClr val="tx2"/>
                </a:solidFill>
              </a:rPr>
              <a:t> consent policy is strongly recommended.</a:t>
            </a:r>
            <a:endParaRPr lang="en-CA" sz="2800" b="1" dirty="0">
              <a:solidFill>
                <a:schemeClr val="accent5"/>
              </a:solidFill>
            </a:endParaRPr>
          </a:p>
        </p:txBody>
      </p:sp>
      <p:sp>
        <p:nvSpPr>
          <p:cNvPr id="2" name="Slide Number Placeholder 1">
            <a:extLst>
              <a:ext uri="{FF2B5EF4-FFF2-40B4-BE49-F238E27FC236}">
                <a16:creationId xmlns:a16="http://schemas.microsoft.com/office/drawing/2014/main" id="{303A36EA-70DA-E83A-3D4D-0D288253A40D}"/>
              </a:ext>
            </a:extLst>
          </p:cNvPr>
          <p:cNvSpPr>
            <a:spLocks noGrp="1"/>
          </p:cNvSpPr>
          <p:nvPr>
            <p:ph type="sldNum" sz="quarter" idx="12"/>
          </p:nvPr>
        </p:nvSpPr>
        <p:spPr/>
        <p:txBody>
          <a:bodyPr/>
          <a:lstStyle/>
          <a:p>
            <a:fld id="{6734F48E-A456-4E2F-B17E-509464F7A050}" type="slidenum">
              <a:rPr lang="en-CA" smtClean="0"/>
              <a:pPr/>
              <a:t>99</a:t>
            </a:fld>
            <a:endParaRPr lang="en-CA"/>
          </a:p>
        </p:txBody>
      </p:sp>
      <p:pic>
        <p:nvPicPr>
          <p:cNvPr id="8" name="Graphic 7" descr="Key with solid fill">
            <a:extLst>
              <a:ext uri="{FF2B5EF4-FFF2-40B4-BE49-F238E27FC236}">
                <a16:creationId xmlns:a16="http://schemas.microsoft.com/office/drawing/2014/main" id="{A5AFECFB-5487-CBD9-13D0-08D3B88B79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280" y="298376"/>
            <a:ext cx="914400" cy="914400"/>
          </a:xfrm>
          <a:prstGeom prst="rect">
            <a:avLst/>
          </a:prstGeom>
        </p:spPr>
      </p:pic>
    </p:spTree>
    <p:extLst>
      <p:ext uri="{BB962C8B-B14F-4D97-AF65-F5344CB8AC3E}">
        <p14:creationId xmlns:p14="http://schemas.microsoft.com/office/powerpoint/2010/main" val="2555957564"/>
      </p:ext>
    </p:extLst>
  </p:cSld>
  <p:clrMapOvr>
    <a:masterClrMapping/>
  </p:clrMapOvr>
</p:sld>
</file>

<file path=ppt/theme/theme1.xml><?xml version="1.0" encoding="utf-8"?>
<a:theme xmlns:a="http://schemas.openxmlformats.org/drawingml/2006/main" name="ecGroup PPT template 16x9">
  <a:themeElements>
    <a:clrScheme name="World Bank Brand Colours">
      <a:dk1>
        <a:srgbClr val="000000"/>
      </a:dk1>
      <a:lt1>
        <a:srgbClr val="FFFFFF"/>
      </a:lt1>
      <a:dk2>
        <a:srgbClr val="002244"/>
      </a:dk2>
      <a:lt2>
        <a:srgbClr val="EEECE1"/>
      </a:lt2>
      <a:accent1>
        <a:srgbClr val="009FDA"/>
      </a:accent1>
      <a:accent2>
        <a:srgbClr val="F05023"/>
      </a:accent2>
      <a:accent3>
        <a:srgbClr val="00AB51"/>
      </a:accent3>
      <a:accent4>
        <a:srgbClr val="872B90"/>
      </a:accent4>
      <a:accent5>
        <a:srgbClr val="00A996"/>
      </a:accent5>
      <a:accent6>
        <a:srgbClr val="FDB714"/>
      </a:accent6>
      <a:hlink>
        <a:srgbClr val="002244"/>
      </a:hlink>
      <a:folHlink>
        <a:srgbClr val="009F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tlCol="0" anchor="ctr"/>
      <a:lstStyle>
        <a:defPPr algn="ctr">
          <a:defRPr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2000" dirty="0" smtClean="0">
            <a:solidFill>
              <a:schemeClr val="tx2"/>
            </a:solidFill>
          </a:defRPr>
        </a:defPPr>
      </a:lstStyle>
    </a:txDef>
  </a:objectDefaults>
  <a:extraClrSchemeLst/>
  <a:extLst>
    <a:ext uri="{05A4C25C-085E-4340-85A3-A5531E510DB2}">
      <thm15:themeFamily xmlns:thm15="http://schemas.microsoft.com/office/thememl/2012/main" name="17-09-14 cycle 3 draft (notional) spec" id="{9A67F329-987B-47B2-A5B4-F181926CA689}" vid="{2250023F-EDB6-4F2A-8B04-18F2492E9D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ecGroup PPT Template</Template>
  <TotalTime>12111</TotalTime>
  <Words>7340</Words>
  <Application>Microsoft Macintosh PowerPoint</Application>
  <PresentationFormat>Custom</PresentationFormat>
  <Paragraphs>973</Paragraphs>
  <Slides>119</Slides>
  <Notes>9</Notes>
  <HiddenSlides>46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119</vt:i4>
      </vt:variant>
    </vt:vector>
  </HeadingPairs>
  <TitlesOfParts>
    <vt:vector size="127" baseType="lpstr">
      <vt:lpstr>Alex Brush</vt:lpstr>
      <vt:lpstr>Andes Bold</vt:lpstr>
      <vt:lpstr>Arial</vt:lpstr>
      <vt:lpstr>Calibri</vt:lpstr>
      <vt:lpstr>Candara</vt:lpstr>
      <vt:lpstr>Courier New</vt:lpstr>
      <vt:lpstr>Wingdings</vt:lpstr>
      <vt:lpstr>ecGroup PPT template 16x9</vt:lpstr>
      <vt:lpstr>Buildable DIGITAL HEALTH BLUEPRINT</vt:lpstr>
      <vt:lpstr>WORKSHOP PLAN</vt:lpstr>
      <vt:lpstr>WORKSHOP AGENDA </vt:lpstr>
      <vt:lpstr>PowerPoint Presentation</vt:lpstr>
      <vt:lpstr>WHERE ARE WE NOW?</vt:lpstr>
      <vt:lpstr>WORKSHOP AGENDA </vt:lpstr>
      <vt:lpstr>PowerPoint Presentation</vt:lpstr>
      <vt:lpstr>IMPLEMENTATION COST &amp; TIME DRIVERS</vt:lpstr>
      <vt:lpstr>PowerPoint Presentation</vt:lpstr>
      <vt:lpstr>PowerPoint Presentation</vt:lpstr>
      <vt:lpstr>PowerPoint Presentation</vt:lpstr>
      <vt:lpstr>PowerPoint Presentation</vt:lpstr>
      <vt:lpstr>WORKSHOP 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TAKEAWAY POINTS</vt:lpstr>
      <vt:lpstr>PowerPoint Presentation</vt:lpstr>
      <vt:lpstr>IHME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TAKEAWAY POINTS</vt:lpstr>
      <vt:lpstr>PowerPoint Presentation</vt:lpstr>
      <vt:lpstr>To mitigate risk, the Toolkit leverages accepted international norms, standards, and conformance-testable architectural patterns. Data-informed decisions are based on credible global 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TAKEAWAY POINTS</vt:lpstr>
      <vt:lpstr>PowerPoint Presentation</vt:lpstr>
      <vt:lpstr>LUNCH!</vt:lpstr>
      <vt:lpstr>PowerPoint Presentation</vt:lpstr>
      <vt:lpstr>GDHM CONTENT</vt:lpstr>
      <vt:lpstr>SUMMARY</vt:lpstr>
      <vt:lpstr>LEADERSHIP &amp; GOVERNANCE</vt:lpstr>
      <vt:lpstr>STRATEGY &amp; INVESTMENT</vt:lpstr>
      <vt:lpstr>LEGISLATION, POLICY, &amp; COMPLIANCE</vt:lpstr>
      <vt:lpstr>WORKFORCE</vt:lpstr>
      <vt:lpstr>STANDARDS &amp; INTEROPERABILITY</vt:lpstr>
      <vt:lpstr>INFRASTRUCTURE</vt:lpstr>
      <vt:lpstr>SERVICES &amp; APPLICATIONS</vt:lpstr>
      <vt:lpstr>MOBILE NETWORK COVERAGE</vt:lpstr>
      <vt:lpstr>MOBILE NETWORK COVERAGE</vt:lpstr>
      <vt:lpstr>MOBILE NETWORK COVERAGE</vt:lpstr>
      <vt:lpstr>KEY TAKEAWAY POINTS</vt:lpstr>
      <vt:lpstr>WORKSHOP AGENDA </vt:lpstr>
      <vt:lpstr>PowerPoint Presentation</vt:lpstr>
      <vt:lpstr>COUNTRY BLUEPRINT GAP ANALYSIS</vt:lpstr>
      <vt:lpstr>PowerPoint Presentation</vt:lpstr>
      <vt:lpstr>PowerPoint Presentation</vt:lpstr>
      <vt:lpstr>PowerPoint Presentation</vt:lpstr>
      <vt:lpstr>PowerPoint Presentation</vt:lpstr>
      <vt:lpstr>PowerPoint Presentation</vt:lpstr>
      <vt:lpstr>KEY TAKEAWAY POINTS</vt:lpstr>
      <vt:lpstr>PowerPoint Presentation</vt:lpstr>
      <vt:lpstr>HEALTH &amp; DIGITAL HEALTH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TAKEAWAY POINTS</vt:lpstr>
      <vt:lpstr>PowerPoint Presentation</vt:lpstr>
      <vt:lpstr>IMPLEMENTATION SCIENCE</vt:lpstr>
      <vt:lpstr>PowerPoint Presentation</vt:lpstr>
      <vt:lpstr>TYPICAL REGULATED ACTORS</vt:lpstr>
      <vt:lpstr>DATA SHARING</vt:lpstr>
      <vt:lpstr>IMPORTANT DEFINITIONS</vt:lpstr>
      <vt:lpstr>DATA SHARING RECOMMENDATION</vt:lpstr>
      <vt:lpstr>DATA SHARING</vt:lpstr>
      <vt:lpstr>DATA BLOCKING</vt:lpstr>
      <vt:lpstr>SYSTEMS ENGINEERING PRINCIPLES</vt:lpstr>
      <vt:lpstr>KEY TAKEAWAY POINTS</vt:lpstr>
      <vt:lpstr>MANAGEMENT PRINCIPLES</vt:lpstr>
      <vt:lpstr>CONCEPTUAL PMO STRUCTURE</vt:lpstr>
      <vt:lpstr>CONCEPTUAL PMO STRUCTURE</vt:lpstr>
      <vt:lpstr>ADOPTION PRINCIPLES</vt:lpstr>
      <vt:lpstr>PowerPoint Presentation</vt:lpstr>
      <vt:lpstr>BUY VS BUILD  HIE INFRASTRUCTURE OPTIONS</vt:lpstr>
      <vt:lpstr>Buy vs Build HIE infrastructure options</vt:lpstr>
      <vt:lpstr>HEALTH ID CREDENTIAL OPTIONS</vt:lpstr>
      <vt:lpstr>CRITICAL SLICE IMPLEMENTATIONS</vt:lpstr>
      <vt:lpstr>KEY TAKEAWAY POINTS</vt:lpstr>
      <vt:lpstr>PowerPoint Presentation</vt:lpstr>
      <vt:lpstr>COFFEE BREAK!</vt:lpstr>
      <vt:lpstr>PowerPoint Presentation</vt:lpstr>
      <vt:lpstr>IMPLEMENTATION PROGRESS</vt:lpstr>
      <vt:lpstr>PRESENT STATUS</vt:lpstr>
      <vt:lpstr>PowerPoint Presentation</vt:lpstr>
      <vt:lpstr>PowerPoint Presentation</vt:lpstr>
      <vt:lpstr>PowerPoint Presentation</vt:lpstr>
      <vt:lpstr>PowerPoint Presentation</vt:lpstr>
      <vt:lpstr>COFFEE BREAK!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“Buildable” Blueprint Toolkit</dc:title>
  <dc:subject/>
  <dc:creator>Derek Ritz</dc:creator>
  <cp:keywords/>
  <dc:description/>
  <cp:lastModifiedBy>Matt Walker</cp:lastModifiedBy>
  <cp:revision>57</cp:revision>
  <dcterms:created xsi:type="dcterms:W3CDTF">2023-06-09T19:25:11Z</dcterms:created>
  <dcterms:modified xsi:type="dcterms:W3CDTF">2024-11-18T13:02:09Z</dcterms:modified>
  <cp:category/>
</cp:coreProperties>
</file>